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34788527" w:displacedByCustomXml="next"/>
    <w:bookmarkStart w:id="1" w:name="_Toc137710774" w:displacedByCustomXml="next"/>
    <w:bookmarkStart w:id="2" w:name="_Toc61984580" w:displacedByCustomXml="next"/>
    <w:bookmarkStart w:id="3" w:name="_Toc61294764" w:displacedByCustomXml="next"/>
    <w:sdt>
      <w:sdtPr>
        <w:rPr>
          <w:rFonts w:eastAsiaTheme="minorEastAsia" w:cstheme="minorBidi"/>
          <w:b w:val="0"/>
          <w:bCs w:val="0"/>
          <w:noProof w:val="0"/>
          <w:color w:val="262626" w:themeColor="text1" w:themeTint="D9"/>
          <w:sz w:val="24"/>
          <w:szCs w:val="24"/>
        </w:rPr>
        <w:id w:val="1850291537"/>
        <w:docPartObj>
          <w:docPartGallery w:val="Cover Pages"/>
          <w:docPartUnique/>
        </w:docPartObj>
      </w:sdtPr>
      <w:sdtEndPr>
        <w:rPr>
          <w:color w:val="124B60" w:themeColor="accent2"/>
          <w:sz w:val="52"/>
          <w:szCs w:val="52"/>
        </w:rPr>
      </w:sdtEndPr>
      <w:sdtContent>
        <w:p w14:paraId="148F24F1" w14:textId="722E1274" w:rsidR="00CA787F" w:rsidRDefault="006B077A" w:rsidP="006B077A">
          <w:pPr>
            <w:pStyle w:val="Heading1"/>
          </w:pPr>
          <w:r>
            <w:drawing>
              <wp:anchor distT="0" distB="0" distL="114300" distR="114300" simplePos="0" relativeHeight="251662336" behindDoc="1" locked="0" layoutInCell="1" allowOverlap="1" wp14:anchorId="56F72AE5" wp14:editId="4343FCC2">
                <wp:simplePos x="0" y="0"/>
                <wp:positionH relativeFrom="page">
                  <wp:align>left</wp:align>
                </wp:positionH>
                <wp:positionV relativeFrom="paragraph">
                  <wp:posOffset>-914400</wp:posOffset>
                </wp:positionV>
                <wp:extent cx="7558531" cy="10677525"/>
                <wp:effectExtent l="0" t="0" r="4445" b="0"/>
                <wp:wrapNone/>
                <wp:docPr id="3"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a:extLst>
                            <a:ext uri="{C183D7F6-B498-43B3-948B-1728B52AA6E4}">
                              <adec:decorative xmlns:adec="http://schemas.microsoft.com/office/drawing/2017/decorative" val="1"/>
                            </a:ext>
                          </a:extLst>
                        </pic:cNvPr>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7566741" cy="10689123"/>
                        </a:xfrm>
                        <a:prstGeom prst="rect">
                          <a:avLst/>
                        </a:prstGeom>
                        <a:noFill/>
                        <a:ln>
                          <a:noFill/>
                        </a:ln>
                      </pic:spPr>
                    </pic:pic>
                  </a:graphicData>
                </a:graphic>
                <wp14:sizeRelH relativeFrom="page">
                  <wp14:pctWidth>0</wp14:pctWidth>
                </wp14:sizeRelH>
                <wp14:sizeRelV relativeFrom="page">
                  <wp14:pctHeight>0</wp14:pctHeight>
                </wp14:sizeRelV>
              </wp:anchor>
            </w:drawing>
          </w:r>
          <w:r w:rsidR="00307AEE">
            <w:t>Equality Impact</w:t>
          </w:r>
          <w:r>
            <w:br/>
          </w:r>
          <w:r w:rsidR="00307AEE">
            <w:t>Assessment</w:t>
          </w:r>
          <w:bookmarkEnd w:id="1"/>
          <w:bookmarkEnd w:id="0"/>
        </w:p>
        <w:p w14:paraId="4D7A5C01" w14:textId="77777777" w:rsidR="00722194" w:rsidRDefault="00722194" w:rsidP="00722194">
          <w:pPr>
            <w:rPr>
              <w:b/>
              <w:bCs/>
              <w:color w:val="FFFFFF" w:themeColor="background1"/>
              <w:sz w:val="56"/>
              <w:szCs w:val="56"/>
            </w:rPr>
          </w:pPr>
        </w:p>
        <w:p w14:paraId="6C86E453" w14:textId="0E0699D8" w:rsidR="00722194" w:rsidRPr="00722194" w:rsidRDefault="00722194" w:rsidP="00722194">
          <w:pPr>
            <w:rPr>
              <w:b/>
              <w:bCs/>
              <w:color w:val="FFFFFF" w:themeColor="background1"/>
              <w:sz w:val="56"/>
              <w:szCs w:val="56"/>
            </w:rPr>
          </w:pPr>
          <w:r w:rsidRPr="00722194">
            <w:rPr>
              <w:b/>
              <w:bCs/>
              <w:color w:val="FFFFFF" w:themeColor="background1"/>
              <w:sz w:val="56"/>
              <w:szCs w:val="56"/>
            </w:rPr>
            <w:t xml:space="preserve">Title: </w:t>
          </w:r>
          <w:sdt>
            <w:sdtPr>
              <w:rPr>
                <w:b/>
                <w:bCs/>
                <w:color w:val="FFFFFF" w:themeColor="background1"/>
                <w:sz w:val="56"/>
                <w:szCs w:val="56"/>
              </w:rPr>
              <w:alias w:val="Title"/>
              <w:tag w:val=""/>
              <w:id w:val="2107300302"/>
              <w:placeholder>
                <w:docPart w:val="74B895626A644038A412FA56F2BEA663"/>
              </w:placeholder>
              <w:dataBinding w:prefixMappings="xmlns:ns0='http://purl.org/dc/elements/1.1/' xmlns:ns1='http://schemas.openxmlformats.org/package/2006/metadata/core-properties' " w:xpath="/ns1:coreProperties[1]/ns0:title[1]" w:storeItemID="{6C3C8BC8-F283-45AE-878A-BAB7291924A1}"/>
              <w:text/>
            </w:sdtPr>
            <w:sdtEndPr/>
            <w:sdtContent>
              <w:r w:rsidR="00BF31A5">
                <w:rPr>
                  <w:b/>
                  <w:bCs/>
                  <w:color w:val="FFFFFF" w:themeColor="background1"/>
                  <w:sz w:val="56"/>
                  <w:szCs w:val="56"/>
                </w:rPr>
                <w:t>Police Precept 20</w:t>
              </w:r>
              <w:r w:rsidR="00696161">
                <w:rPr>
                  <w:b/>
                  <w:bCs/>
                  <w:color w:val="FFFFFF" w:themeColor="background1"/>
                  <w:sz w:val="56"/>
                  <w:szCs w:val="56"/>
                </w:rPr>
                <w:t>2</w:t>
              </w:r>
              <w:r w:rsidR="0054375E">
                <w:rPr>
                  <w:b/>
                  <w:bCs/>
                  <w:color w:val="FFFFFF" w:themeColor="background1"/>
                  <w:sz w:val="56"/>
                  <w:szCs w:val="56"/>
                </w:rPr>
                <w:t>6</w:t>
              </w:r>
              <w:r w:rsidR="00696161">
                <w:rPr>
                  <w:b/>
                  <w:bCs/>
                  <w:color w:val="FFFFFF" w:themeColor="background1"/>
                  <w:sz w:val="56"/>
                  <w:szCs w:val="56"/>
                </w:rPr>
                <w:t>-</w:t>
              </w:r>
              <w:r w:rsidR="00BF31A5">
                <w:rPr>
                  <w:b/>
                  <w:bCs/>
                  <w:color w:val="FFFFFF" w:themeColor="background1"/>
                  <w:sz w:val="56"/>
                  <w:szCs w:val="56"/>
                </w:rPr>
                <w:t>20</w:t>
              </w:r>
              <w:r w:rsidR="00696161">
                <w:rPr>
                  <w:b/>
                  <w:bCs/>
                  <w:color w:val="FFFFFF" w:themeColor="background1"/>
                  <w:sz w:val="56"/>
                  <w:szCs w:val="56"/>
                </w:rPr>
                <w:t>2</w:t>
              </w:r>
              <w:r w:rsidR="0054375E">
                <w:rPr>
                  <w:b/>
                  <w:bCs/>
                  <w:color w:val="FFFFFF" w:themeColor="background1"/>
                  <w:sz w:val="56"/>
                  <w:szCs w:val="56"/>
                </w:rPr>
                <w:t>7</w:t>
              </w:r>
            </w:sdtContent>
          </w:sdt>
        </w:p>
        <w:p w14:paraId="6B818FC9" w14:textId="77777777" w:rsidR="00CA787F" w:rsidRDefault="00CA787F" w:rsidP="00C441C4">
          <w:pPr>
            <w:rPr>
              <w:color w:val="FFFFFF" w:themeColor="background1"/>
              <w:sz w:val="36"/>
              <w:szCs w:val="36"/>
            </w:rPr>
          </w:pPr>
        </w:p>
        <w:p w14:paraId="64760DCD" w14:textId="4793E6F8" w:rsidR="00CA787F" w:rsidRPr="00722194" w:rsidRDefault="001D56FE" w:rsidP="00C441C4">
          <w:pPr>
            <w:rPr>
              <w:b/>
              <w:bCs/>
              <w:color w:val="FFFFFF" w:themeColor="background1"/>
              <w:sz w:val="52"/>
              <w:szCs w:val="52"/>
            </w:rPr>
          </w:pPr>
          <w:commentRangeStart w:id="4"/>
          <w:r w:rsidRPr="00722194">
            <w:rPr>
              <w:b/>
              <w:bCs/>
              <w:color w:val="FFFFFF" w:themeColor="background1"/>
              <w:sz w:val="52"/>
              <w:szCs w:val="52"/>
            </w:rPr>
            <w:t>Date:</w:t>
          </w:r>
          <w:r w:rsidR="002D431F">
            <w:rPr>
              <w:b/>
              <w:bCs/>
              <w:color w:val="FFFFFF" w:themeColor="background1"/>
              <w:sz w:val="52"/>
              <w:szCs w:val="52"/>
            </w:rPr>
            <w:t xml:space="preserve"> </w:t>
          </w:r>
          <w:commentRangeEnd w:id="4"/>
          <w:r w:rsidR="00AC6A1F">
            <w:rPr>
              <w:rStyle w:val="CommentReference"/>
            </w:rPr>
            <w:commentReference w:id="4"/>
          </w:r>
          <w:sdt>
            <w:sdtPr>
              <w:rPr>
                <w:b/>
                <w:bCs/>
                <w:color w:val="FFFFFF" w:themeColor="background1"/>
                <w:sz w:val="52"/>
                <w:szCs w:val="52"/>
              </w:rPr>
              <w:alias w:val="Document Published Date"/>
              <w:tag w:val="Document_x0020_Published_x0020_Date"/>
              <w:id w:val="1046793417"/>
              <w:placeholder>
                <w:docPart w:val="3314E3E82411410B82921BA035AE6152"/>
              </w:placeholder>
              <w:dataBinding w:prefixMappings="xmlns:ns0='http://schemas.microsoft.com/office/2006/metadata/properties' xmlns:ns1='http://www.w3.org/2001/XMLSchema-instance' xmlns:ns2='http://schemas.microsoft.com/office/infopath/2007/PartnerControls' xmlns:ns3='2b2f8c48-f09c-4547-863f-383d49c79d19' xmlns:ns4='b1438a8f-72e3-4198-a966-fdf2c96de34d' " w:xpath="/ns0:properties[1]/documentManagement[1]/ns4:Document_x0020_Published_x0020_Date[1]" w:storeItemID="{86C343C6-B61A-45D7-AE08-FFBB64A11190}"/>
              <w:date>
                <w:dateFormat w:val="dd/MM/yyyy"/>
                <w:lid w:val="en-GB"/>
                <w:storeMappedDataAs w:val="dateTime"/>
                <w:calendar w:val="gregorian"/>
              </w:date>
            </w:sdtPr>
            <w:sdtEndPr/>
            <w:sdtContent>
              <w:r w:rsidR="00AC6A1F">
                <w:rPr>
                  <w:b/>
                  <w:bCs/>
                  <w:color w:val="FFFFFF" w:themeColor="background1"/>
                  <w:sz w:val="52"/>
                  <w:szCs w:val="52"/>
                </w:rPr>
                <w:t>XX</w:t>
              </w:r>
              <w:r w:rsidR="00696161">
                <w:rPr>
                  <w:b/>
                  <w:bCs/>
                  <w:color w:val="FFFFFF" w:themeColor="background1"/>
                  <w:sz w:val="52"/>
                  <w:szCs w:val="52"/>
                </w:rPr>
                <w:t>/</w:t>
              </w:r>
              <w:r w:rsidR="00AC6A1F">
                <w:rPr>
                  <w:b/>
                  <w:bCs/>
                  <w:color w:val="FFFFFF" w:themeColor="background1"/>
                  <w:sz w:val="52"/>
                  <w:szCs w:val="52"/>
                </w:rPr>
                <w:t>XX</w:t>
              </w:r>
              <w:r w:rsidR="00696161">
                <w:rPr>
                  <w:b/>
                  <w:bCs/>
                  <w:color w:val="FFFFFF" w:themeColor="background1"/>
                  <w:sz w:val="52"/>
                  <w:szCs w:val="52"/>
                </w:rPr>
                <w:t>/</w:t>
              </w:r>
              <w:r w:rsidR="00AC6A1F">
                <w:rPr>
                  <w:b/>
                  <w:bCs/>
                  <w:color w:val="FFFFFF" w:themeColor="background1"/>
                  <w:sz w:val="52"/>
                  <w:szCs w:val="52"/>
                </w:rPr>
                <w:t>XXXX</w:t>
              </w:r>
            </w:sdtContent>
          </w:sdt>
        </w:p>
        <w:p w14:paraId="5F2CE106" w14:textId="4C2319F6" w:rsidR="002C2606" w:rsidRPr="002C2606" w:rsidRDefault="00CA787F" w:rsidP="002C2606">
          <w:pPr>
            <w:rPr>
              <w:b/>
              <w:bCs/>
              <w:color w:val="CA1517" w:themeColor="accent1"/>
              <w:sz w:val="52"/>
              <w:szCs w:val="40"/>
            </w:rPr>
          </w:pPr>
          <w:r>
            <w:br w:type="page"/>
          </w:r>
        </w:p>
      </w:sdtContent>
    </w:sdt>
    <w:bookmarkEnd w:id="2" w:displacedByCustomXml="next"/>
    <w:bookmarkStart w:id="5" w:name="_Toc134788528" w:displacedByCustomXml="next"/>
    <w:bookmarkStart w:id="6" w:name="_Toc137710775" w:displacedByCustomXml="next"/>
    <w:sdt>
      <w:sdtPr>
        <w:rPr>
          <w:b w:val="0"/>
          <w:bCs w:val="0"/>
          <w:color w:val="262626" w:themeColor="text1" w:themeTint="D9"/>
          <w:sz w:val="24"/>
          <w:szCs w:val="22"/>
        </w:rPr>
        <w:id w:val="932550533"/>
        <w:docPartObj>
          <w:docPartGallery w:val="Table of Contents"/>
          <w:docPartUnique/>
        </w:docPartObj>
      </w:sdtPr>
      <w:sdtEndPr>
        <w:rPr>
          <w:noProof/>
          <w:szCs w:val="24"/>
        </w:rPr>
      </w:sdtEndPr>
      <w:sdtContent>
        <w:p w14:paraId="50AAB1D3" w14:textId="77777777" w:rsidR="00860239" w:rsidRDefault="00A9325A" w:rsidP="0051590C">
          <w:pPr>
            <w:pStyle w:val="Heading2"/>
            <w:rPr>
              <w:noProof/>
            </w:rPr>
          </w:pPr>
          <w:r>
            <w:t>Contents</w:t>
          </w:r>
          <w:bookmarkEnd w:id="6"/>
          <w:bookmarkEnd w:id="5"/>
          <w:r>
            <w:rPr>
              <w:rFonts w:eastAsiaTheme="minorEastAsia" w:cs="Times New Roman"/>
              <w:b w:val="0"/>
              <w:color w:val="000000" w:themeColor="text1"/>
              <w:lang w:val="en-US"/>
            </w:rPr>
            <w:fldChar w:fldCharType="begin"/>
          </w:r>
          <w:r>
            <w:instrText xml:space="preserve"> TOC \o "1-3" \h \z \u </w:instrText>
          </w:r>
          <w:r>
            <w:rPr>
              <w:rFonts w:eastAsiaTheme="minorEastAsia" w:cs="Times New Roman"/>
              <w:b w:val="0"/>
              <w:color w:val="000000" w:themeColor="text1"/>
              <w:lang w:val="en-US"/>
            </w:rPr>
            <w:fldChar w:fldCharType="separate"/>
          </w:r>
        </w:p>
        <w:p w14:paraId="012D5D65" w14:textId="1DEA89F3" w:rsidR="00860239" w:rsidRDefault="00860239">
          <w:pPr>
            <w:pStyle w:val="TOC1"/>
            <w:rPr>
              <w:rFonts w:asciiTheme="minorHAnsi" w:hAnsiTheme="minorHAnsi" w:cstheme="minorBidi"/>
              <w:bCs w:val="0"/>
              <w:color w:val="auto"/>
              <w:sz w:val="22"/>
              <w:lang w:val="en-GB" w:eastAsia="en-GB"/>
            </w:rPr>
          </w:pPr>
          <w:hyperlink w:anchor="_Toc137710774" w:history="1">
            <w:r w:rsidRPr="001A7120">
              <w:rPr>
                <w:rStyle w:val="Hyperlink"/>
              </w:rPr>
              <w:t>Equality Impact Assessment</w:t>
            </w:r>
            <w:r>
              <w:rPr>
                <w:webHidden/>
              </w:rPr>
              <w:tab/>
            </w:r>
            <w:r>
              <w:rPr>
                <w:webHidden/>
              </w:rPr>
              <w:fldChar w:fldCharType="begin"/>
            </w:r>
            <w:r>
              <w:rPr>
                <w:webHidden/>
              </w:rPr>
              <w:instrText xml:space="preserve"> PAGEREF _Toc137710774 \h </w:instrText>
            </w:r>
            <w:r>
              <w:rPr>
                <w:webHidden/>
              </w:rPr>
            </w:r>
            <w:r>
              <w:rPr>
                <w:webHidden/>
              </w:rPr>
              <w:fldChar w:fldCharType="separate"/>
            </w:r>
            <w:r>
              <w:rPr>
                <w:webHidden/>
              </w:rPr>
              <w:t>0</w:t>
            </w:r>
            <w:r>
              <w:rPr>
                <w:webHidden/>
              </w:rPr>
              <w:fldChar w:fldCharType="end"/>
            </w:r>
          </w:hyperlink>
        </w:p>
        <w:p w14:paraId="44648DC9" w14:textId="11FA41EB" w:rsidR="00860239" w:rsidRDefault="00860239">
          <w:pPr>
            <w:pStyle w:val="TOC2"/>
            <w:tabs>
              <w:tab w:val="right" w:leader="dot" w:pos="9016"/>
            </w:tabs>
            <w:rPr>
              <w:rFonts w:asciiTheme="minorHAnsi" w:hAnsiTheme="minorHAnsi" w:cstheme="minorBidi"/>
              <w:noProof/>
              <w:color w:val="auto"/>
              <w:sz w:val="22"/>
              <w:lang w:val="en-GB" w:eastAsia="en-GB"/>
            </w:rPr>
          </w:pPr>
          <w:hyperlink w:anchor="_Toc137710775" w:history="1">
            <w:r w:rsidRPr="001A7120">
              <w:rPr>
                <w:rStyle w:val="Hyperlink"/>
                <w:noProof/>
              </w:rPr>
              <w:t>Contents</w:t>
            </w:r>
            <w:r>
              <w:rPr>
                <w:noProof/>
                <w:webHidden/>
              </w:rPr>
              <w:tab/>
            </w:r>
            <w:r>
              <w:rPr>
                <w:noProof/>
                <w:webHidden/>
              </w:rPr>
              <w:fldChar w:fldCharType="begin"/>
            </w:r>
            <w:r>
              <w:rPr>
                <w:noProof/>
                <w:webHidden/>
              </w:rPr>
              <w:instrText xml:space="preserve"> PAGEREF _Toc137710775 \h </w:instrText>
            </w:r>
            <w:r>
              <w:rPr>
                <w:noProof/>
                <w:webHidden/>
              </w:rPr>
            </w:r>
            <w:r>
              <w:rPr>
                <w:noProof/>
                <w:webHidden/>
              </w:rPr>
              <w:fldChar w:fldCharType="separate"/>
            </w:r>
            <w:r>
              <w:rPr>
                <w:noProof/>
                <w:webHidden/>
              </w:rPr>
              <w:t>1</w:t>
            </w:r>
            <w:r>
              <w:rPr>
                <w:noProof/>
                <w:webHidden/>
              </w:rPr>
              <w:fldChar w:fldCharType="end"/>
            </w:r>
          </w:hyperlink>
        </w:p>
        <w:p w14:paraId="60A0244C" w14:textId="3DFD6EB6" w:rsidR="00860239" w:rsidRDefault="00860239">
          <w:pPr>
            <w:pStyle w:val="TOC2"/>
            <w:tabs>
              <w:tab w:val="right" w:leader="dot" w:pos="9016"/>
            </w:tabs>
            <w:rPr>
              <w:rFonts w:asciiTheme="minorHAnsi" w:hAnsiTheme="minorHAnsi" w:cstheme="minorBidi"/>
              <w:noProof/>
              <w:color w:val="auto"/>
              <w:sz w:val="22"/>
              <w:lang w:val="en-GB" w:eastAsia="en-GB"/>
            </w:rPr>
          </w:pPr>
          <w:hyperlink w:anchor="_Toc137710776" w:history="1">
            <w:r w:rsidRPr="001A7120">
              <w:rPr>
                <w:rStyle w:val="Hyperlink"/>
                <w:noProof/>
              </w:rPr>
              <w:t>Induction</w:t>
            </w:r>
            <w:r>
              <w:rPr>
                <w:noProof/>
                <w:webHidden/>
              </w:rPr>
              <w:tab/>
            </w:r>
            <w:r>
              <w:rPr>
                <w:noProof/>
                <w:webHidden/>
              </w:rPr>
              <w:fldChar w:fldCharType="begin"/>
            </w:r>
            <w:r>
              <w:rPr>
                <w:noProof/>
                <w:webHidden/>
              </w:rPr>
              <w:instrText xml:space="preserve"> PAGEREF _Toc137710776 \h </w:instrText>
            </w:r>
            <w:r>
              <w:rPr>
                <w:noProof/>
                <w:webHidden/>
              </w:rPr>
            </w:r>
            <w:r>
              <w:rPr>
                <w:noProof/>
                <w:webHidden/>
              </w:rPr>
              <w:fldChar w:fldCharType="separate"/>
            </w:r>
            <w:r>
              <w:rPr>
                <w:noProof/>
                <w:webHidden/>
              </w:rPr>
              <w:t>2</w:t>
            </w:r>
            <w:r>
              <w:rPr>
                <w:noProof/>
                <w:webHidden/>
              </w:rPr>
              <w:fldChar w:fldCharType="end"/>
            </w:r>
          </w:hyperlink>
        </w:p>
        <w:p w14:paraId="7A9D5976" w14:textId="469BAB3D" w:rsidR="00860239" w:rsidRDefault="00860239">
          <w:pPr>
            <w:pStyle w:val="TOC2"/>
            <w:tabs>
              <w:tab w:val="right" w:leader="dot" w:pos="9016"/>
            </w:tabs>
            <w:rPr>
              <w:rFonts w:asciiTheme="minorHAnsi" w:hAnsiTheme="minorHAnsi" w:cstheme="minorBidi"/>
              <w:noProof/>
              <w:color w:val="auto"/>
              <w:sz w:val="22"/>
              <w:lang w:val="en-GB" w:eastAsia="en-GB"/>
            </w:rPr>
          </w:pPr>
          <w:hyperlink w:anchor="_Toc137710777" w:history="1">
            <w:r w:rsidRPr="001A7120">
              <w:rPr>
                <w:rStyle w:val="Hyperlink"/>
                <w:noProof/>
              </w:rPr>
              <w:t>Document Version Control</w:t>
            </w:r>
            <w:r>
              <w:rPr>
                <w:noProof/>
                <w:webHidden/>
              </w:rPr>
              <w:tab/>
            </w:r>
            <w:r>
              <w:rPr>
                <w:noProof/>
                <w:webHidden/>
              </w:rPr>
              <w:fldChar w:fldCharType="begin"/>
            </w:r>
            <w:r>
              <w:rPr>
                <w:noProof/>
                <w:webHidden/>
              </w:rPr>
              <w:instrText xml:space="preserve"> PAGEREF _Toc137710777 \h </w:instrText>
            </w:r>
            <w:r>
              <w:rPr>
                <w:noProof/>
                <w:webHidden/>
              </w:rPr>
            </w:r>
            <w:r>
              <w:rPr>
                <w:noProof/>
                <w:webHidden/>
              </w:rPr>
              <w:fldChar w:fldCharType="separate"/>
            </w:r>
            <w:r>
              <w:rPr>
                <w:noProof/>
                <w:webHidden/>
              </w:rPr>
              <w:t>2</w:t>
            </w:r>
            <w:r>
              <w:rPr>
                <w:noProof/>
                <w:webHidden/>
              </w:rPr>
              <w:fldChar w:fldCharType="end"/>
            </w:r>
          </w:hyperlink>
        </w:p>
        <w:p w14:paraId="017E0C9E" w14:textId="039F34D3" w:rsidR="00860239" w:rsidRDefault="00860239">
          <w:pPr>
            <w:pStyle w:val="TOC2"/>
            <w:tabs>
              <w:tab w:val="right" w:leader="dot" w:pos="9016"/>
            </w:tabs>
            <w:rPr>
              <w:rFonts w:asciiTheme="minorHAnsi" w:hAnsiTheme="minorHAnsi" w:cstheme="minorBidi"/>
              <w:noProof/>
              <w:color w:val="auto"/>
              <w:sz w:val="22"/>
              <w:lang w:val="en-GB" w:eastAsia="en-GB"/>
            </w:rPr>
          </w:pPr>
          <w:hyperlink w:anchor="_Toc137710778" w:history="1">
            <w:r w:rsidRPr="001A7120">
              <w:rPr>
                <w:rStyle w:val="Hyperlink"/>
                <w:noProof/>
              </w:rPr>
              <w:t>Impact Assessment Form</w:t>
            </w:r>
            <w:r>
              <w:rPr>
                <w:noProof/>
                <w:webHidden/>
              </w:rPr>
              <w:tab/>
            </w:r>
            <w:r>
              <w:rPr>
                <w:noProof/>
                <w:webHidden/>
              </w:rPr>
              <w:fldChar w:fldCharType="begin"/>
            </w:r>
            <w:r>
              <w:rPr>
                <w:noProof/>
                <w:webHidden/>
              </w:rPr>
              <w:instrText xml:space="preserve"> PAGEREF _Toc137710778 \h </w:instrText>
            </w:r>
            <w:r>
              <w:rPr>
                <w:noProof/>
                <w:webHidden/>
              </w:rPr>
            </w:r>
            <w:r>
              <w:rPr>
                <w:noProof/>
                <w:webHidden/>
              </w:rPr>
              <w:fldChar w:fldCharType="separate"/>
            </w:r>
            <w:r>
              <w:rPr>
                <w:noProof/>
                <w:webHidden/>
              </w:rPr>
              <w:t>4</w:t>
            </w:r>
            <w:r>
              <w:rPr>
                <w:noProof/>
                <w:webHidden/>
              </w:rPr>
              <w:fldChar w:fldCharType="end"/>
            </w:r>
          </w:hyperlink>
        </w:p>
        <w:p w14:paraId="5BB6A98B" w14:textId="1C794B82" w:rsidR="00860239" w:rsidRDefault="00860239">
          <w:pPr>
            <w:pStyle w:val="TOC3"/>
            <w:tabs>
              <w:tab w:val="right" w:leader="dot" w:pos="9016"/>
            </w:tabs>
            <w:rPr>
              <w:rFonts w:asciiTheme="minorHAnsi" w:hAnsiTheme="minorHAnsi" w:cstheme="minorBidi"/>
              <w:noProof/>
              <w:color w:val="auto"/>
              <w:sz w:val="22"/>
              <w:lang w:val="en-GB" w:eastAsia="en-GB"/>
            </w:rPr>
          </w:pPr>
          <w:hyperlink w:anchor="_Toc137710779" w:history="1">
            <w:r w:rsidRPr="001A7120">
              <w:rPr>
                <w:rStyle w:val="Hyperlink"/>
                <w:noProof/>
              </w:rPr>
              <w:t>Section 1</w:t>
            </w:r>
            <w:r>
              <w:rPr>
                <w:noProof/>
                <w:webHidden/>
              </w:rPr>
              <w:tab/>
            </w:r>
            <w:r>
              <w:rPr>
                <w:noProof/>
                <w:webHidden/>
              </w:rPr>
              <w:fldChar w:fldCharType="begin"/>
            </w:r>
            <w:r>
              <w:rPr>
                <w:noProof/>
                <w:webHidden/>
              </w:rPr>
              <w:instrText xml:space="preserve"> PAGEREF _Toc137710779 \h </w:instrText>
            </w:r>
            <w:r>
              <w:rPr>
                <w:noProof/>
                <w:webHidden/>
              </w:rPr>
            </w:r>
            <w:r>
              <w:rPr>
                <w:noProof/>
                <w:webHidden/>
              </w:rPr>
              <w:fldChar w:fldCharType="separate"/>
            </w:r>
            <w:r>
              <w:rPr>
                <w:noProof/>
                <w:webHidden/>
              </w:rPr>
              <w:t>4</w:t>
            </w:r>
            <w:r>
              <w:rPr>
                <w:noProof/>
                <w:webHidden/>
              </w:rPr>
              <w:fldChar w:fldCharType="end"/>
            </w:r>
          </w:hyperlink>
        </w:p>
        <w:p w14:paraId="0993106B" w14:textId="137ADED7" w:rsidR="00860239" w:rsidRDefault="00860239">
          <w:pPr>
            <w:pStyle w:val="TOC3"/>
            <w:tabs>
              <w:tab w:val="right" w:leader="dot" w:pos="9016"/>
            </w:tabs>
            <w:rPr>
              <w:rFonts w:asciiTheme="minorHAnsi" w:hAnsiTheme="minorHAnsi" w:cstheme="minorBidi"/>
              <w:noProof/>
              <w:color w:val="auto"/>
              <w:sz w:val="22"/>
              <w:lang w:val="en-GB" w:eastAsia="en-GB"/>
            </w:rPr>
          </w:pPr>
          <w:hyperlink w:anchor="_Toc137710780" w:history="1">
            <w:r w:rsidRPr="001A7120">
              <w:rPr>
                <w:rStyle w:val="Hyperlink"/>
                <w:noProof/>
              </w:rPr>
              <w:t>Section 2 – Internal</w:t>
            </w:r>
            <w:r>
              <w:rPr>
                <w:noProof/>
                <w:webHidden/>
              </w:rPr>
              <w:tab/>
            </w:r>
            <w:r>
              <w:rPr>
                <w:noProof/>
                <w:webHidden/>
              </w:rPr>
              <w:fldChar w:fldCharType="begin"/>
            </w:r>
            <w:r>
              <w:rPr>
                <w:noProof/>
                <w:webHidden/>
              </w:rPr>
              <w:instrText xml:space="preserve"> PAGEREF _Toc137710780 \h </w:instrText>
            </w:r>
            <w:r>
              <w:rPr>
                <w:noProof/>
                <w:webHidden/>
              </w:rPr>
            </w:r>
            <w:r>
              <w:rPr>
                <w:noProof/>
                <w:webHidden/>
              </w:rPr>
              <w:fldChar w:fldCharType="separate"/>
            </w:r>
            <w:r>
              <w:rPr>
                <w:noProof/>
                <w:webHidden/>
              </w:rPr>
              <w:t>6</w:t>
            </w:r>
            <w:r>
              <w:rPr>
                <w:noProof/>
                <w:webHidden/>
              </w:rPr>
              <w:fldChar w:fldCharType="end"/>
            </w:r>
          </w:hyperlink>
        </w:p>
        <w:p w14:paraId="69E98C6B" w14:textId="73B45873" w:rsidR="00860239" w:rsidRDefault="00860239">
          <w:pPr>
            <w:pStyle w:val="TOC3"/>
            <w:tabs>
              <w:tab w:val="right" w:leader="dot" w:pos="9016"/>
            </w:tabs>
            <w:rPr>
              <w:rFonts w:asciiTheme="minorHAnsi" w:hAnsiTheme="minorHAnsi" w:cstheme="minorBidi"/>
              <w:noProof/>
              <w:color w:val="auto"/>
              <w:sz w:val="22"/>
              <w:lang w:val="en-GB" w:eastAsia="en-GB"/>
            </w:rPr>
          </w:pPr>
          <w:hyperlink w:anchor="_Toc137710781" w:history="1">
            <w:r w:rsidRPr="001A7120">
              <w:rPr>
                <w:rStyle w:val="Hyperlink"/>
                <w:noProof/>
              </w:rPr>
              <w:t>Section 2 – External</w:t>
            </w:r>
            <w:r>
              <w:rPr>
                <w:noProof/>
                <w:webHidden/>
              </w:rPr>
              <w:tab/>
            </w:r>
            <w:r>
              <w:rPr>
                <w:noProof/>
                <w:webHidden/>
              </w:rPr>
              <w:fldChar w:fldCharType="begin"/>
            </w:r>
            <w:r>
              <w:rPr>
                <w:noProof/>
                <w:webHidden/>
              </w:rPr>
              <w:instrText xml:space="preserve"> PAGEREF _Toc137710781 \h </w:instrText>
            </w:r>
            <w:r>
              <w:rPr>
                <w:noProof/>
                <w:webHidden/>
              </w:rPr>
            </w:r>
            <w:r>
              <w:rPr>
                <w:noProof/>
                <w:webHidden/>
              </w:rPr>
              <w:fldChar w:fldCharType="separate"/>
            </w:r>
            <w:r>
              <w:rPr>
                <w:noProof/>
                <w:webHidden/>
              </w:rPr>
              <w:t>10</w:t>
            </w:r>
            <w:r>
              <w:rPr>
                <w:noProof/>
                <w:webHidden/>
              </w:rPr>
              <w:fldChar w:fldCharType="end"/>
            </w:r>
          </w:hyperlink>
        </w:p>
        <w:p w14:paraId="3FBCE3E0" w14:textId="0ABB350C" w:rsidR="00860239" w:rsidRDefault="00860239">
          <w:pPr>
            <w:pStyle w:val="TOC2"/>
            <w:tabs>
              <w:tab w:val="right" w:leader="dot" w:pos="9016"/>
            </w:tabs>
            <w:rPr>
              <w:rFonts w:asciiTheme="minorHAnsi" w:hAnsiTheme="minorHAnsi" w:cstheme="minorBidi"/>
              <w:noProof/>
              <w:color w:val="auto"/>
              <w:sz w:val="22"/>
              <w:lang w:val="en-GB" w:eastAsia="en-GB"/>
            </w:rPr>
          </w:pPr>
          <w:hyperlink w:anchor="_Toc137710782" w:history="1">
            <w:r w:rsidRPr="001A7120">
              <w:rPr>
                <w:rStyle w:val="Hyperlink"/>
                <w:noProof/>
              </w:rPr>
              <w:t>Action Plan</w:t>
            </w:r>
            <w:r>
              <w:rPr>
                <w:noProof/>
                <w:webHidden/>
              </w:rPr>
              <w:tab/>
            </w:r>
            <w:r>
              <w:rPr>
                <w:noProof/>
                <w:webHidden/>
              </w:rPr>
              <w:fldChar w:fldCharType="begin"/>
            </w:r>
            <w:r>
              <w:rPr>
                <w:noProof/>
                <w:webHidden/>
              </w:rPr>
              <w:instrText xml:space="preserve"> PAGEREF _Toc137710782 \h </w:instrText>
            </w:r>
            <w:r>
              <w:rPr>
                <w:noProof/>
                <w:webHidden/>
              </w:rPr>
            </w:r>
            <w:r>
              <w:rPr>
                <w:noProof/>
                <w:webHidden/>
              </w:rPr>
              <w:fldChar w:fldCharType="separate"/>
            </w:r>
            <w:r>
              <w:rPr>
                <w:noProof/>
                <w:webHidden/>
              </w:rPr>
              <w:t>0</w:t>
            </w:r>
            <w:r>
              <w:rPr>
                <w:noProof/>
                <w:webHidden/>
              </w:rPr>
              <w:fldChar w:fldCharType="end"/>
            </w:r>
          </w:hyperlink>
        </w:p>
        <w:p w14:paraId="4C7EDDA5" w14:textId="36A9D4AD" w:rsidR="00860239" w:rsidRDefault="00860239">
          <w:pPr>
            <w:pStyle w:val="TOC2"/>
            <w:tabs>
              <w:tab w:val="right" w:leader="dot" w:pos="9016"/>
            </w:tabs>
            <w:rPr>
              <w:rFonts w:asciiTheme="minorHAnsi" w:hAnsiTheme="minorHAnsi" w:cstheme="minorBidi"/>
              <w:noProof/>
              <w:color w:val="auto"/>
              <w:sz w:val="22"/>
              <w:lang w:val="en-GB" w:eastAsia="en-GB"/>
            </w:rPr>
          </w:pPr>
          <w:hyperlink w:anchor="_Toc137710783" w:history="1">
            <w:r w:rsidRPr="001A7120">
              <w:rPr>
                <w:rStyle w:val="Hyperlink"/>
                <w:noProof/>
              </w:rPr>
              <w:t>Sign-off</w:t>
            </w:r>
            <w:r>
              <w:rPr>
                <w:noProof/>
                <w:webHidden/>
              </w:rPr>
              <w:tab/>
            </w:r>
            <w:r>
              <w:rPr>
                <w:noProof/>
                <w:webHidden/>
              </w:rPr>
              <w:fldChar w:fldCharType="begin"/>
            </w:r>
            <w:r>
              <w:rPr>
                <w:noProof/>
                <w:webHidden/>
              </w:rPr>
              <w:instrText xml:space="preserve"> PAGEREF _Toc137710783 \h </w:instrText>
            </w:r>
            <w:r>
              <w:rPr>
                <w:noProof/>
                <w:webHidden/>
              </w:rPr>
            </w:r>
            <w:r>
              <w:rPr>
                <w:noProof/>
                <w:webHidden/>
              </w:rPr>
              <w:fldChar w:fldCharType="separate"/>
            </w:r>
            <w:r>
              <w:rPr>
                <w:noProof/>
                <w:webHidden/>
              </w:rPr>
              <w:t>0</w:t>
            </w:r>
            <w:r>
              <w:rPr>
                <w:noProof/>
                <w:webHidden/>
              </w:rPr>
              <w:fldChar w:fldCharType="end"/>
            </w:r>
          </w:hyperlink>
        </w:p>
        <w:p w14:paraId="6243515B" w14:textId="03E94F3B" w:rsidR="00A0339F" w:rsidRDefault="00A9325A">
          <w:pPr>
            <w:rPr>
              <w:b/>
              <w:bCs/>
              <w:noProof/>
            </w:rPr>
          </w:pPr>
          <w:r>
            <w:rPr>
              <w:b/>
              <w:bCs/>
              <w:noProof/>
            </w:rPr>
            <w:fldChar w:fldCharType="end"/>
          </w:r>
        </w:p>
      </w:sdtContent>
    </w:sdt>
    <w:p w14:paraId="5650981C" w14:textId="7782705D" w:rsidR="00970A63" w:rsidRDefault="00657410">
      <w:r>
        <w:br w:type="page"/>
      </w:r>
    </w:p>
    <w:p w14:paraId="01A3F5DD" w14:textId="11AB3970" w:rsidR="00F239C9" w:rsidRDefault="00F239C9" w:rsidP="00F239C9">
      <w:pPr>
        <w:pStyle w:val="Heading2"/>
      </w:pPr>
      <w:bookmarkStart w:id="7" w:name="_Toc137710776"/>
      <w:bookmarkStart w:id="8" w:name="_Hlk69287258"/>
      <w:r>
        <w:lastRenderedPageBreak/>
        <w:t>Induction</w:t>
      </w:r>
      <w:bookmarkEnd w:id="7"/>
    </w:p>
    <w:p w14:paraId="762F7DE6" w14:textId="77777777" w:rsidR="0051590C" w:rsidRPr="0051590C" w:rsidRDefault="0051590C" w:rsidP="0051590C">
      <w:pPr>
        <w:rPr>
          <w:color w:val="44546A" w:themeColor="text2"/>
        </w:rPr>
      </w:pPr>
      <w:r w:rsidRPr="0051590C">
        <w:rPr>
          <w:color w:val="44546A" w:themeColor="text2"/>
        </w:rPr>
        <w:t>We aim to provide a working and training environment free from discrimination and unfair treatment.</w:t>
      </w:r>
    </w:p>
    <w:p w14:paraId="70C74790" w14:textId="688DC520" w:rsidR="0051590C" w:rsidRPr="0051590C" w:rsidRDefault="0051590C" w:rsidP="0051590C">
      <w:pPr>
        <w:rPr>
          <w:color w:val="44546A" w:themeColor="text2"/>
        </w:rPr>
      </w:pPr>
      <w:r w:rsidRPr="0051590C">
        <w:rPr>
          <w:color w:val="44546A" w:themeColor="text2"/>
        </w:rPr>
        <w:t>Equality legislation requires public authorities to conduct Equality Analysis also known as Equality Impact Assessments on significant changes and reviews to policies and practices. This enables GMCA and GMFRS to meet part of their general duties on equality and forms part of our </w:t>
      </w:r>
      <w:hyperlink r:id="rId18" w:history="1">
        <w:r w:rsidRPr="0051590C">
          <w:rPr>
            <w:rStyle w:val="Hyperlink"/>
            <w:color w:val="44546A" w:themeColor="text2"/>
          </w:rPr>
          <w:t>EDI Strategy and Action Plan</w:t>
        </w:r>
      </w:hyperlink>
      <w:r w:rsidRPr="0051590C">
        <w:rPr>
          <w:color w:val="44546A" w:themeColor="text2"/>
        </w:rPr>
        <w:t>. We also have an ethical duty to tackle inequalities that affect marginalised and underrepresented groups that fall within the protected groups: e.g., our Gypsy and Traveller communities, class, deprivation, and intersectional inequalities.</w:t>
      </w:r>
    </w:p>
    <w:p w14:paraId="054A3A37" w14:textId="114258FC" w:rsidR="00F239C9" w:rsidRDefault="0051590C" w:rsidP="00F239C9">
      <w:pPr>
        <w:rPr>
          <w:b/>
          <w:bCs/>
          <w:color w:val="44546A" w:themeColor="text2"/>
          <w:sz w:val="28"/>
          <w:szCs w:val="28"/>
        </w:rPr>
      </w:pPr>
      <w:r>
        <w:rPr>
          <w:b/>
          <w:bCs/>
          <w:color w:val="44546A" w:themeColor="text2"/>
          <w:sz w:val="52"/>
          <w:szCs w:val="52"/>
        </w:rPr>
        <w:t xml:space="preserve">Considering the </w:t>
      </w:r>
      <w:r w:rsidR="00F239C9" w:rsidRPr="00F239C9">
        <w:rPr>
          <w:b/>
          <w:bCs/>
          <w:color w:val="44546A" w:themeColor="text2"/>
          <w:sz w:val="52"/>
          <w:szCs w:val="52"/>
        </w:rPr>
        <w:t>Code of Ethics</w:t>
      </w:r>
      <w:r w:rsidR="005B67D0">
        <w:rPr>
          <w:b/>
          <w:bCs/>
          <w:color w:val="44546A" w:themeColor="text2"/>
          <w:sz w:val="52"/>
          <w:szCs w:val="52"/>
        </w:rPr>
        <w:t xml:space="preserve"> </w:t>
      </w:r>
      <w:r w:rsidR="005B67D0" w:rsidRPr="005B67D0">
        <w:rPr>
          <w:b/>
          <w:bCs/>
          <w:color w:val="44546A" w:themeColor="text2"/>
          <w:sz w:val="28"/>
          <w:szCs w:val="28"/>
        </w:rPr>
        <w:t xml:space="preserve"> </w:t>
      </w:r>
    </w:p>
    <w:p w14:paraId="2C7FA935" w14:textId="0A77C815" w:rsidR="00860239" w:rsidRPr="004407E5" w:rsidRDefault="0051590C" w:rsidP="00F239C9">
      <w:pPr>
        <w:rPr>
          <w:color w:val="44546A" w:themeColor="text2"/>
          <w:szCs w:val="24"/>
        </w:rPr>
      </w:pPr>
      <w:r w:rsidRPr="004407E5">
        <w:rPr>
          <w:color w:val="44546A" w:themeColor="text2"/>
          <w:szCs w:val="24"/>
        </w:rPr>
        <w:t>What does the Core Code require? The Core Code should be adopted by every service in England. The principles should be embedded within everything that fire and rescue services and their employees do. This includes those working within, or on behalf of the FRS. FRSs will ensure that the principles of this Core Code are represented within policies and processes to ensure they are embedded and at the heart of day-to-day activity. The five principles in the Core Code apply to every action we take, as individuals or as a FRS. The principles will help all of us do our jobs in the right way. Consider the five</w:t>
      </w:r>
      <w:r w:rsidR="00072BCA" w:rsidRPr="004407E5">
        <w:rPr>
          <w:color w:val="44546A" w:themeColor="text2"/>
          <w:szCs w:val="24"/>
        </w:rPr>
        <w:t xml:space="preserve"> </w:t>
      </w:r>
      <w:r w:rsidRPr="004407E5">
        <w:rPr>
          <w:color w:val="44546A" w:themeColor="text2"/>
          <w:szCs w:val="24"/>
        </w:rPr>
        <w:t xml:space="preserve">principles </w:t>
      </w:r>
      <w:r w:rsidR="00860239">
        <w:rPr>
          <w:color w:val="44546A" w:themeColor="text2"/>
          <w:szCs w:val="24"/>
        </w:rPr>
        <w:t xml:space="preserve">which can be found on the UKFRS website </w:t>
      </w:r>
      <w:hyperlink r:id="rId19" w:history="1">
        <w:r w:rsidR="00860239" w:rsidRPr="00C501D9">
          <w:rPr>
            <w:rStyle w:val="Hyperlink"/>
            <w:rFonts w:cs="Arial"/>
            <w:szCs w:val="24"/>
          </w:rPr>
          <w:t>https://www.ukfrs.com/core-code-ethics</w:t>
        </w:r>
      </w:hyperlink>
    </w:p>
    <w:p w14:paraId="222BF9BF" w14:textId="652A15BC" w:rsidR="00CA7C0A" w:rsidRDefault="00307AEE" w:rsidP="008A7B0A">
      <w:pPr>
        <w:pStyle w:val="Heading2"/>
      </w:pPr>
      <w:bookmarkStart w:id="9" w:name="_Toc137710777"/>
      <w:r>
        <w:t>Document Version Control</w:t>
      </w:r>
      <w:bookmarkEnd w:id="9"/>
    </w:p>
    <w:bookmarkEnd w:id="8"/>
    <w:p w14:paraId="1C4781DE" w14:textId="311E6096" w:rsidR="00EB0559" w:rsidRPr="0051590C" w:rsidRDefault="00307AEE" w:rsidP="00EB0559">
      <w:pPr>
        <w:rPr>
          <w:color w:val="44546A" w:themeColor="text2"/>
        </w:rPr>
      </w:pPr>
      <w:r w:rsidRPr="0051590C">
        <w:rPr>
          <w:color w:val="44546A" w:themeColor="text2"/>
        </w:rPr>
        <w:t xml:space="preserve">If this Equality Impact Assessment requires updating or </w:t>
      </w:r>
      <w:r w:rsidR="0087789B" w:rsidRPr="0051590C">
        <w:rPr>
          <w:color w:val="44546A" w:themeColor="text2"/>
        </w:rPr>
        <w:t>editing,</w:t>
      </w:r>
      <w:r w:rsidRPr="0051590C">
        <w:rPr>
          <w:color w:val="44546A" w:themeColor="text2"/>
        </w:rPr>
        <w:t xml:space="preserve"> please contact the Author.</w:t>
      </w:r>
    </w:p>
    <w:p w14:paraId="5C879EE7" w14:textId="26787B33" w:rsidR="00087714" w:rsidRPr="0051590C" w:rsidRDefault="00307AEE" w:rsidP="00072BCA">
      <w:pPr>
        <w:rPr>
          <w:color w:val="44546A" w:themeColor="text2"/>
        </w:rPr>
      </w:pPr>
      <w:r w:rsidRPr="0051590C">
        <w:rPr>
          <w:color w:val="44546A" w:themeColor="text2"/>
        </w:rPr>
        <w:t>As an organisation we need to ensure that our strategies, polices, functions and services, current and proposed have given due regard to equality and diversity.</w:t>
      </w:r>
    </w:p>
    <w:tbl>
      <w:tblPr>
        <w:tblStyle w:val="GridTable1Light"/>
        <w:tblW w:w="0" w:type="auto"/>
        <w:tblLook w:val="0460" w:firstRow="1" w:lastRow="1" w:firstColumn="0" w:lastColumn="0" w:noHBand="0" w:noVBand="1"/>
      </w:tblPr>
      <w:tblGrid>
        <w:gridCol w:w="3005"/>
        <w:gridCol w:w="3005"/>
        <w:gridCol w:w="3006"/>
      </w:tblGrid>
      <w:tr w:rsidR="00307AEE" w14:paraId="11A1E7FD" w14:textId="77777777" w:rsidTr="00405C8E">
        <w:trPr>
          <w:cnfStyle w:val="100000000000" w:firstRow="1" w:lastRow="0" w:firstColumn="0" w:lastColumn="0" w:oddVBand="0" w:evenVBand="0" w:oddHBand="0" w:evenHBand="0" w:firstRowFirstColumn="0" w:firstRowLastColumn="0" w:lastRowFirstColumn="0" w:lastRowLastColumn="0"/>
        </w:trPr>
        <w:tc>
          <w:tcPr>
            <w:tcW w:w="300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74B5FB91" w14:textId="4953034A" w:rsidR="00307AEE" w:rsidRPr="000A0ABF" w:rsidRDefault="005E2367" w:rsidP="000863A7">
            <w:pPr>
              <w:rPr>
                <w:b w:val="0"/>
                <w:bCs w:val="0"/>
              </w:rPr>
            </w:pPr>
            <w:r w:rsidRPr="000A0ABF">
              <w:t>Document Version</w:t>
            </w:r>
          </w:p>
        </w:tc>
        <w:tc>
          <w:tcPr>
            <w:tcW w:w="300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480D38E" w14:textId="7B6F0DD3" w:rsidR="00307AEE" w:rsidRPr="000A0ABF" w:rsidRDefault="005E2367" w:rsidP="000863A7">
            <w:pPr>
              <w:rPr>
                <w:b w:val="0"/>
                <w:bCs w:val="0"/>
              </w:rPr>
            </w:pPr>
            <w:r w:rsidRPr="000A0ABF">
              <w:t>Date</w:t>
            </w:r>
          </w:p>
        </w:tc>
        <w:tc>
          <w:tcPr>
            <w:tcW w:w="300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D409506" w14:textId="480E4706" w:rsidR="00307AEE" w:rsidRPr="000A0ABF" w:rsidRDefault="005E2367" w:rsidP="000863A7">
            <w:pPr>
              <w:rPr>
                <w:b w:val="0"/>
                <w:bCs w:val="0"/>
              </w:rPr>
            </w:pPr>
            <w:r w:rsidRPr="000A0ABF">
              <w:t>Author</w:t>
            </w:r>
          </w:p>
        </w:tc>
      </w:tr>
      <w:tr w:rsidR="00307AEE" w14:paraId="2A944419" w14:textId="77777777" w:rsidTr="00405C8E">
        <w:trPr>
          <w:cnfStyle w:val="010000000000" w:firstRow="0" w:lastRow="1" w:firstColumn="0" w:lastColumn="0" w:oddVBand="0" w:evenVBand="0" w:oddHBand="0" w:evenHBand="0" w:firstRowFirstColumn="0" w:firstRowLastColumn="0" w:lastRowFirstColumn="0" w:lastRowLastColumn="0"/>
        </w:trPr>
        <w:tc>
          <w:tcPr>
            <w:tcW w:w="3005" w:type="dxa"/>
            <w:tcBorders>
              <w:top w:val="single" w:sz="4" w:space="0" w:color="auto"/>
              <w:left w:val="single" w:sz="4" w:space="0" w:color="auto"/>
              <w:bottom w:val="single" w:sz="4" w:space="0" w:color="auto"/>
              <w:right w:val="single" w:sz="4" w:space="0" w:color="auto"/>
            </w:tcBorders>
          </w:tcPr>
          <w:p w14:paraId="0B4DA277" w14:textId="77777777" w:rsidR="00307AEE" w:rsidRDefault="00307AEE" w:rsidP="00EB0559"/>
        </w:tc>
        <w:sdt>
          <w:sdtPr>
            <w:alias w:val="Document Published Date"/>
            <w:tag w:val="Document_x0020_Published_x0020_Date"/>
            <w:id w:val="1363008629"/>
            <w:placeholder>
              <w:docPart w:val="D6F35DFF8BA647D88661F1660AEFBFB3"/>
            </w:placeholder>
            <w:dataBinding w:prefixMappings="xmlns:ns0='http://schemas.microsoft.com/office/2006/metadata/properties' xmlns:ns1='http://www.w3.org/2001/XMLSchema-instance' xmlns:ns2='http://schemas.microsoft.com/office/infopath/2007/PartnerControls' xmlns:ns3='2b2f8c48-f09c-4547-863f-383d49c79d19' xmlns:ns4='b1438a8f-72e3-4198-a966-fdf2c96de34d' " w:xpath="/ns0:properties[1]/documentManagement[1]/ns4:Document_x0020_Published_x0020_Date[1]" w:storeItemID="{86C343C6-B61A-45D7-AE08-FFBB64A11190}"/>
            <w:date>
              <w:dateFormat w:val="dd/MM/yyyy"/>
              <w:lid w:val="en-GB"/>
              <w:storeMappedDataAs w:val="dateTime"/>
              <w:calendar w:val="gregorian"/>
            </w:date>
          </w:sdtPr>
          <w:sdtEndPr/>
          <w:sdtContent>
            <w:tc>
              <w:tcPr>
                <w:tcW w:w="3005" w:type="dxa"/>
                <w:tcBorders>
                  <w:top w:val="single" w:sz="4" w:space="0" w:color="auto"/>
                  <w:left w:val="single" w:sz="4" w:space="0" w:color="auto"/>
                  <w:bottom w:val="single" w:sz="4" w:space="0" w:color="auto"/>
                  <w:right w:val="single" w:sz="4" w:space="0" w:color="auto"/>
                </w:tcBorders>
              </w:tcPr>
              <w:p w14:paraId="3C5E62A2" w14:textId="694AB202" w:rsidR="00307AEE" w:rsidRDefault="00AC6A1F" w:rsidP="00EB0559">
                <w:r>
                  <w:t>XX/XX/XXXX</w:t>
                </w:r>
              </w:p>
            </w:tc>
          </w:sdtContent>
        </w:sdt>
        <w:tc>
          <w:tcPr>
            <w:tcW w:w="3006" w:type="dxa"/>
            <w:tcBorders>
              <w:top w:val="single" w:sz="4" w:space="0" w:color="auto"/>
              <w:left w:val="single" w:sz="4" w:space="0" w:color="auto"/>
              <w:bottom w:val="single" w:sz="4" w:space="0" w:color="auto"/>
              <w:right w:val="single" w:sz="4" w:space="0" w:color="auto"/>
            </w:tcBorders>
          </w:tcPr>
          <w:p w14:paraId="0800E74C" w14:textId="77777777" w:rsidR="00307AEE" w:rsidRDefault="00806B08" w:rsidP="00EB0559">
            <w:pPr>
              <w:rPr>
                <w:b w:val="0"/>
                <w:bCs w:val="0"/>
              </w:rPr>
            </w:pPr>
            <w:r>
              <w:t>Emma Stonier</w:t>
            </w:r>
          </w:p>
          <w:p w14:paraId="0BFAAB8F" w14:textId="777BBD39" w:rsidR="00806B08" w:rsidRDefault="00806B08" w:rsidP="00EB0559">
            <w:r>
              <w:lastRenderedPageBreak/>
              <w:t>Vicky Sugars</w:t>
            </w:r>
          </w:p>
        </w:tc>
      </w:tr>
    </w:tbl>
    <w:p w14:paraId="1402D038" w14:textId="70594E46" w:rsidR="00087714" w:rsidRDefault="00087714" w:rsidP="00B23BC9">
      <w:pPr>
        <w:pStyle w:val="Heading4"/>
      </w:pPr>
      <w:r>
        <w:lastRenderedPageBreak/>
        <w:t>Approval Process</w:t>
      </w:r>
    </w:p>
    <w:tbl>
      <w:tblPr>
        <w:tblStyle w:val="GridTable1Light"/>
        <w:tblW w:w="0" w:type="auto"/>
        <w:tblLook w:val="04E0" w:firstRow="1" w:lastRow="1" w:firstColumn="1" w:lastColumn="0" w:noHBand="0" w:noVBand="1"/>
      </w:tblPr>
      <w:tblGrid>
        <w:gridCol w:w="2972"/>
        <w:gridCol w:w="6044"/>
      </w:tblGrid>
      <w:tr w:rsidR="005E2367" w14:paraId="5868DBCD" w14:textId="77777777" w:rsidTr="00405C8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926E582" w14:textId="77777777" w:rsidR="005E2367" w:rsidRPr="00072BCA" w:rsidRDefault="005E2367" w:rsidP="00EB0559">
            <w:pPr>
              <w:rPr>
                <w:b w:val="0"/>
                <w:bCs w:val="0"/>
                <w:color w:val="44546A" w:themeColor="text2"/>
              </w:rPr>
            </w:pPr>
            <w:r w:rsidRPr="00072BCA">
              <w:rPr>
                <w:color w:val="44546A" w:themeColor="text2"/>
              </w:rPr>
              <w:t>Approval Agency</w:t>
            </w:r>
          </w:p>
          <w:p w14:paraId="515E74C1" w14:textId="2F88B7E8" w:rsidR="00072BCA" w:rsidRPr="00072BCA" w:rsidRDefault="00072BCA" w:rsidP="00EB0559">
            <w:pPr>
              <w:rPr>
                <w:b w:val="0"/>
                <w:bCs w:val="0"/>
                <w:color w:val="44546A" w:themeColor="text2"/>
                <w:sz w:val="20"/>
                <w:szCs w:val="20"/>
              </w:rPr>
            </w:pPr>
            <w:r w:rsidRPr="00072BCA">
              <w:rPr>
                <w:b w:val="0"/>
                <w:bCs w:val="0"/>
                <w:color w:val="44546A" w:themeColor="text2"/>
                <w:sz w:val="20"/>
                <w:szCs w:val="20"/>
              </w:rPr>
              <w:t>This is your directorate or Team.</w:t>
            </w:r>
          </w:p>
        </w:tc>
        <w:tc>
          <w:tcPr>
            <w:tcW w:w="6044" w:type="dxa"/>
            <w:tcBorders>
              <w:top w:val="single" w:sz="4" w:space="0" w:color="auto"/>
              <w:left w:val="single" w:sz="4" w:space="0" w:color="auto"/>
              <w:bottom w:val="single" w:sz="4" w:space="0" w:color="auto"/>
              <w:right w:val="single" w:sz="4" w:space="0" w:color="auto"/>
            </w:tcBorders>
          </w:tcPr>
          <w:p w14:paraId="2FB1F09F" w14:textId="69AA69EB" w:rsidR="005E2367" w:rsidRDefault="005E2367" w:rsidP="00EB0559">
            <w:pPr>
              <w:cnfStyle w:val="100000000000" w:firstRow="1" w:lastRow="0" w:firstColumn="0" w:lastColumn="0" w:oddVBand="0" w:evenVBand="0" w:oddHBand="0" w:evenHBand="0" w:firstRowFirstColumn="0" w:firstRowLastColumn="0" w:lastRowFirstColumn="0" w:lastRowLastColumn="0"/>
            </w:pPr>
          </w:p>
        </w:tc>
      </w:tr>
      <w:tr w:rsidR="005E2367" w14:paraId="0C205ABF" w14:textId="77777777" w:rsidTr="00405C8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9C531B8" w14:textId="5A4D42DB" w:rsidR="005E2367" w:rsidRPr="00072BCA" w:rsidRDefault="005E2367" w:rsidP="00EB0559">
            <w:pPr>
              <w:rPr>
                <w:color w:val="44546A" w:themeColor="text2"/>
              </w:rPr>
            </w:pPr>
            <w:r w:rsidRPr="00072BCA">
              <w:rPr>
                <w:color w:val="44546A" w:themeColor="text2"/>
              </w:rPr>
              <w:t>Owner</w:t>
            </w:r>
          </w:p>
        </w:tc>
        <w:tc>
          <w:tcPr>
            <w:tcW w:w="6044" w:type="dxa"/>
            <w:tcBorders>
              <w:top w:val="single" w:sz="4" w:space="0" w:color="auto"/>
              <w:left w:val="single" w:sz="4" w:space="0" w:color="auto"/>
              <w:bottom w:val="single" w:sz="4" w:space="0" w:color="auto"/>
              <w:right w:val="single" w:sz="4" w:space="0" w:color="auto"/>
            </w:tcBorders>
          </w:tcPr>
          <w:p w14:paraId="3F2036DF" w14:textId="77777777" w:rsidR="005E2367" w:rsidRDefault="00722194" w:rsidP="00EB0559">
            <w:pPr>
              <w:cnfStyle w:val="010000000000" w:firstRow="0" w:lastRow="1" w:firstColumn="0" w:lastColumn="0" w:oddVBand="0" w:evenVBand="0" w:oddHBand="0" w:evenHBand="0" w:firstRowFirstColumn="0" w:firstRowLastColumn="0" w:lastRowFirstColumn="0" w:lastRowLastColumn="0"/>
              <w:rPr>
                <w:color w:val="44546A" w:themeColor="text2"/>
              </w:rPr>
            </w:pPr>
            <w:r w:rsidRPr="00072BCA">
              <w:rPr>
                <w:b w:val="0"/>
                <w:bCs w:val="0"/>
                <w:color w:val="44546A" w:themeColor="text2"/>
              </w:rPr>
              <w:t>Jax Effiong (For approval on CDC)</w:t>
            </w:r>
          </w:p>
          <w:p w14:paraId="2D114F6A" w14:textId="4FE90D80" w:rsidR="00072BCA" w:rsidRPr="00072BCA" w:rsidRDefault="004407E5" w:rsidP="00EB0559">
            <w:pPr>
              <w:cnfStyle w:val="010000000000" w:firstRow="0" w:lastRow="1" w:firstColumn="0" w:lastColumn="0" w:oddVBand="0" w:evenVBand="0" w:oddHBand="0" w:evenHBand="0" w:firstRowFirstColumn="0" w:firstRowLastColumn="0" w:lastRowFirstColumn="0" w:lastRowLastColumn="0"/>
              <w:rPr>
                <w:b w:val="0"/>
                <w:bCs w:val="0"/>
                <w:sz w:val="20"/>
                <w:szCs w:val="20"/>
              </w:rPr>
            </w:pPr>
            <w:r>
              <w:rPr>
                <w:b w:val="0"/>
                <w:bCs w:val="0"/>
                <w:color w:val="44546A" w:themeColor="text2"/>
                <w:sz w:val="20"/>
                <w:szCs w:val="20"/>
              </w:rPr>
              <w:t>T</w:t>
            </w:r>
            <w:r w:rsidR="00072BCA" w:rsidRPr="00072BCA">
              <w:rPr>
                <w:b w:val="0"/>
                <w:bCs w:val="0"/>
                <w:color w:val="44546A" w:themeColor="text2"/>
                <w:sz w:val="20"/>
                <w:szCs w:val="20"/>
              </w:rPr>
              <w:t xml:space="preserve">he EDI manager above </w:t>
            </w:r>
            <w:r>
              <w:rPr>
                <w:b w:val="0"/>
                <w:bCs w:val="0"/>
                <w:color w:val="44546A" w:themeColor="text2"/>
                <w:sz w:val="20"/>
                <w:szCs w:val="20"/>
              </w:rPr>
              <w:t>is</w:t>
            </w:r>
            <w:r w:rsidR="00072BCA" w:rsidRPr="00072BCA">
              <w:rPr>
                <w:b w:val="0"/>
                <w:bCs w:val="0"/>
                <w:color w:val="44546A" w:themeColor="text2"/>
                <w:sz w:val="20"/>
                <w:szCs w:val="20"/>
              </w:rPr>
              <w:t xml:space="preserve"> owner to ensure final approval has a consistent approach.</w:t>
            </w:r>
          </w:p>
        </w:tc>
      </w:tr>
    </w:tbl>
    <w:p w14:paraId="4506C7DD" w14:textId="77777777" w:rsidR="00087714" w:rsidRPr="00072BCA" w:rsidRDefault="00087714" w:rsidP="00B23BC9">
      <w:pPr>
        <w:pStyle w:val="Heading4"/>
        <w:rPr>
          <w:bCs/>
        </w:rPr>
      </w:pPr>
      <w:r w:rsidRPr="00072BCA">
        <w:t>Consultation &amp; Engagement</w:t>
      </w:r>
    </w:p>
    <w:p w14:paraId="72980F81" w14:textId="1B061736" w:rsidR="00087714" w:rsidRPr="00072BCA" w:rsidRDefault="00087714" w:rsidP="00087714">
      <w:pPr>
        <w:jc w:val="both"/>
        <w:rPr>
          <w:color w:val="44546A" w:themeColor="text2"/>
        </w:rPr>
      </w:pPr>
      <w:r w:rsidRPr="00072BCA">
        <w:rPr>
          <w:color w:val="44546A" w:themeColor="text2"/>
        </w:rPr>
        <w:t>W</w:t>
      </w:r>
      <w:r w:rsidR="00072BCA">
        <w:rPr>
          <w:color w:val="44546A" w:themeColor="text2"/>
        </w:rPr>
        <w:t xml:space="preserve">e must have </w:t>
      </w:r>
      <w:r w:rsidRPr="00072BCA">
        <w:rPr>
          <w:color w:val="44546A" w:themeColor="text2"/>
        </w:rPr>
        <w:t xml:space="preserve">stakeholder involvement &amp; </w:t>
      </w:r>
      <w:r w:rsidR="00072BCA" w:rsidRPr="00072BCA">
        <w:rPr>
          <w:color w:val="44546A" w:themeColor="text2"/>
        </w:rPr>
        <w:t>engagement.</w:t>
      </w:r>
    </w:p>
    <w:p w14:paraId="7C82A8EF" w14:textId="4E97ABBE" w:rsidR="00307AEE" w:rsidRPr="00072BCA" w:rsidRDefault="00087714" w:rsidP="00087714">
      <w:pPr>
        <w:jc w:val="both"/>
        <w:rPr>
          <w:b/>
          <w:bCs/>
          <w:color w:val="44546A" w:themeColor="text2"/>
        </w:rPr>
      </w:pPr>
      <w:r w:rsidRPr="00072BCA">
        <w:rPr>
          <w:color w:val="44546A" w:themeColor="text2"/>
        </w:rPr>
        <w:t>Outline any previous involvement or consultation with the appropriate target groups of people who are most likely to be affected or interested with this policy, strategy, function, or service.</w:t>
      </w:r>
    </w:p>
    <w:tbl>
      <w:tblPr>
        <w:tblStyle w:val="GridTable1Light"/>
        <w:tblW w:w="0" w:type="auto"/>
        <w:tblLook w:val="04E0" w:firstRow="1" w:lastRow="1" w:firstColumn="1" w:lastColumn="0" w:noHBand="0" w:noVBand="1"/>
      </w:tblPr>
      <w:tblGrid>
        <w:gridCol w:w="2972"/>
        <w:gridCol w:w="6044"/>
      </w:tblGrid>
      <w:tr w:rsidR="00072BCA" w:rsidRPr="00072BCA" w14:paraId="48051567" w14:textId="77777777" w:rsidTr="00405C8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782E4CA4" w14:textId="1603209E" w:rsidR="005E2367" w:rsidRPr="00072BCA" w:rsidRDefault="005E2367" w:rsidP="00F74383">
            <w:pPr>
              <w:rPr>
                <w:color w:val="44546A" w:themeColor="text2"/>
              </w:rPr>
            </w:pPr>
            <w:r w:rsidRPr="00072BCA">
              <w:rPr>
                <w:color w:val="44546A" w:themeColor="text2"/>
              </w:rPr>
              <w:t>Involved</w:t>
            </w:r>
          </w:p>
        </w:tc>
        <w:tc>
          <w:tcPr>
            <w:tcW w:w="6044" w:type="dxa"/>
            <w:tcBorders>
              <w:top w:val="single" w:sz="4" w:space="0" w:color="auto"/>
              <w:left w:val="single" w:sz="4" w:space="0" w:color="auto"/>
              <w:bottom w:val="single" w:sz="4" w:space="0" w:color="auto"/>
              <w:right w:val="single" w:sz="4" w:space="0" w:color="auto"/>
            </w:tcBorders>
          </w:tcPr>
          <w:p w14:paraId="1B9895A8" w14:textId="77777777" w:rsidR="005E2367" w:rsidRDefault="004A2227" w:rsidP="005E2367">
            <w:pPr>
              <w:jc w:val="both"/>
              <w:cnfStyle w:val="100000000000" w:firstRow="1" w:lastRow="0" w:firstColumn="0" w:lastColumn="0" w:oddVBand="0" w:evenVBand="0" w:oddHBand="0" w:evenHBand="0" w:firstRowFirstColumn="0" w:firstRowLastColumn="0" w:lastRowFirstColumn="0" w:lastRowLastColumn="0"/>
              <w:rPr>
                <w:color w:val="auto"/>
              </w:rPr>
            </w:pPr>
            <w:r w:rsidRPr="00F53CE7">
              <w:rPr>
                <w:b w:val="0"/>
                <w:bCs w:val="0"/>
                <w:color w:val="auto"/>
              </w:rPr>
              <w:t xml:space="preserve">Greater Manchester Police is involved in the development of the police </w:t>
            </w:r>
            <w:r w:rsidR="004B31D4" w:rsidRPr="00F53CE7">
              <w:rPr>
                <w:b w:val="0"/>
                <w:bCs w:val="0"/>
                <w:color w:val="auto"/>
              </w:rPr>
              <w:t>precept</w:t>
            </w:r>
            <w:r w:rsidR="00B52136">
              <w:rPr>
                <w:b w:val="0"/>
                <w:bCs w:val="0"/>
                <w:color w:val="auto"/>
              </w:rPr>
              <w:t>.</w:t>
            </w:r>
          </w:p>
          <w:p w14:paraId="233F21EC" w14:textId="6A5E885D" w:rsidR="00B52136" w:rsidRPr="00F53CE7" w:rsidRDefault="00B52136" w:rsidP="005E2367">
            <w:pPr>
              <w:jc w:val="both"/>
              <w:cnfStyle w:val="100000000000" w:firstRow="1" w:lastRow="0" w:firstColumn="0" w:lastColumn="0" w:oddVBand="0" w:evenVBand="0" w:oddHBand="0" w:evenHBand="0" w:firstRowFirstColumn="0" w:firstRowLastColumn="0" w:lastRowFirstColumn="0" w:lastRowLastColumn="0"/>
              <w:rPr>
                <w:b w:val="0"/>
                <w:bCs w:val="0"/>
                <w:color w:val="auto"/>
              </w:rPr>
            </w:pPr>
            <w:r w:rsidRPr="00B52136">
              <w:rPr>
                <w:b w:val="0"/>
                <w:bCs w:val="0"/>
                <w:color w:val="auto"/>
                <w:highlight w:val="yellow"/>
              </w:rPr>
              <w:t>All key GM stakeholders are involved in helping ensure we gather all stakeholder views for the police precept.</w:t>
            </w:r>
            <w:r>
              <w:rPr>
                <w:b w:val="0"/>
                <w:bCs w:val="0"/>
                <w:color w:val="auto"/>
              </w:rPr>
              <w:t xml:space="preserve"> </w:t>
            </w:r>
            <w:r w:rsidRPr="00B52136">
              <w:rPr>
                <w:b w:val="0"/>
                <w:bCs w:val="0"/>
                <w:color w:val="auto"/>
                <w:highlight w:val="yellow"/>
              </w:rPr>
              <w:t>This includes GM Equality Panels sharing the consultation with all their networks and Local authority engagement leads ensuring it is shared far and wide to all networks at a borough level.</w:t>
            </w:r>
          </w:p>
        </w:tc>
      </w:tr>
      <w:tr w:rsidR="00072BCA" w:rsidRPr="00072BCA" w14:paraId="2C80C61F" w14:textId="77777777" w:rsidTr="00405C8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612F2E1" w14:textId="30CDBDD3" w:rsidR="005E2367" w:rsidRPr="00072BCA" w:rsidRDefault="005E2367" w:rsidP="00F74383">
            <w:pPr>
              <w:rPr>
                <w:color w:val="44546A" w:themeColor="text2"/>
              </w:rPr>
            </w:pPr>
            <w:r w:rsidRPr="00072BCA">
              <w:rPr>
                <w:color w:val="44546A" w:themeColor="text2"/>
              </w:rPr>
              <w:t>Consul</w:t>
            </w:r>
            <w:r w:rsidR="00A1271A">
              <w:rPr>
                <w:color w:val="44546A" w:themeColor="text2"/>
              </w:rPr>
              <w:t>tation</w:t>
            </w:r>
          </w:p>
        </w:tc>
        <w:tc>
          <w:tcPr>
            <w:tcW w:w="6044" w:type="dxa"/>
            <w:tcBorders>
              <w:top w:val="single" w:sz="4" w:space="0" w:color="auto"/>
              <w:left w:val="single" w:sz="4" w:space="0" w:color="auto"/>
              <w:bottom w:val="single" w:sz="4" w:space="0" w:color="auto"/>
              <w:right w:val="single" w:sz="4" w:space="0" w:color="auto"/>
            </w:tcBorders>
          </w:tcPr>
          <w:p w14:paraId="59F7181F" w14:textId="77777777" w:rsidR="005E2367" w:rsidRPr="00935B40" w:rsidRDefault="00CE6823" w:rsidP="005E2367">
            <w:pPr>
              <w:jc w:val="both"/>
              <w:cnfStyle w:val="010000000000" w:firstRow="0" w:lastRow="1" w:firstColumn="0" w:lastColumn="0" w:oddVBand="0" w:evenVBand="0" w:oddHBand="0" w:evenHBand="0" w:firstRowFirstColumn="0" w:firstRowLastColumn="0" w:lastRowFirstColumn="0" w:lastRowLastColumn="0"/>
              <w:rPr>
                <w:color w:val="auto"/>
                <w:highlight w:val="yellow"/>
              </w:rPr>
            </w:pPr>
            <w:r w:rsidRPr="00935B40">
              <w:rPr>
                <w:b w:val="0"/>
                <w:bCs w:val="0"/>
                <w:color w:val="auto"/>
                <w:highlight w:val="yellow"/>
              </w:rPr>
              <w:t>The precept is informed by a public consultation with all Greater Manchester residents</w:t>
            </w:r>
            <w:r w:rsidR="003B53B5" w:rsidRPr="00935B40">
              <w:rPr>
                <w:b w:val="0"/>
                <w:bCs w:val="0"/>
                <w:color w:val="auto"/>
                <w:highlight w:val="yellow"/>
              </w:rPr>
              <w:t>.</w:t>
            </w:r>
          </w:p>
          <w:p w14:paraId="0C1B931C" w14:textId="7F75AA4A" w:rsidR="00935B40" w:rsidRPr="00935B40" w:rsidRDefault="00935B40" w:rsidP="00935B40">
            <w:pPr>
              <w:jc w:val="both"/>
              <w:cnfStyle w:val="010000000000" w:firstRow="0" w:lastRow="1" w:firstColumn="0" w:lastColumn="0" w:oddVBand="0" w:evenVBand="0" w:oddHBand="0" w:evenHBand="0" w:firstRowFirstColumn="0" w:firstRowLastColumn="0" w:lastRowFirstColumn="0" w:lastRowLastColumn="0"/>
              <w:rPr>
                <w:b w:val="0"/>
                <w:bCs w:val="0"/>
                <w:color w:val="auto"/>
                <w:highlight w:val="yellow"/>
              </w:rPr>
            </w:pPr>
            <w:r w:rsidRPr="00935B40">
              <w:rPr>
                <w:b w:val="0"/>
                <w:bCs w:val="0"/>
                <w:color w:val="auto"/>
                <w:highlight w:val="yellow"/>
              </w:rPr>
              <w:t xml:space="preserve">A public survey. alongside dedicated focus </w:t>
            </w:r>
            <w:proofErr w:type="gramStart"/>
            <w:r w:rsidRPr="00935B40">
              <w:rPr>
                <w:b w:val="0"/>
                <w:bCs w:val="0"/>
                <w:color w:val="auto"/>
                <w:highlight w:val="yellow"/>
              </w:rPr>
              <w:t>group  sessions</w:t>
            </w:r>
            <w:proofErr w:type="gramEnd"/>
            <w:r w:rsidRPr="00935B40">
              <w:rPr>
                <w:b w:val="0"/>
                <w:bCs w:val="0"/>
                <w:color w:val="auto"/>
                <w:highlight w:val="yellow"/>
              </w:rPr>
              <w:t xml:space="preserve"> targeted to ensure that we hear from residents all insight will help inform the precept for 2025/26.</w:t>
            </w:r>
          </w:p>
          <w:p w14:paraId="6C9786CF" w14:textId="64AED0BB" w:rsidR="00935B40" w:rsidRPr="00F53CE7" w:rsidRDefault="00935B40" w:rsidP="00935B40">
            <w:pPr>
              <w:jc w:val="both"/>
              <w:cnfStyle w:val="010000000000" w:firstRow="0" w:lastRow="1" w:firstColumn="0" w:lastColumn="0" w:oddVBand="0" w:evenVBand="0" w:oddHBand="0" w:evenHBand="0" w:firstRowFirstColumn="0" w:firstRowLastColumn="0" w:lastRowFirstColumn="0" w:lastRowLastColumn="0"/>
              <w:rPr>
                <w:b w:val="0"/>
                <w:bCs w:val="0"/>
                <w:color w:val="auto"/>
              </w:rPr>
            </w:pPr>
            <w:r w:rsidRPr="00935B40">
              <w:rPr>
                <w:b w:val="0"/>
                <w:bCs w:val="0"/>
                <w:color w:val="auto"/>
                <w:highlight w:val="yellow"/>
              </w:rPr>
              <w:t>Formal public consultation starts 6 Jan 2025</w:t>
            </w:r>
          </w:p>
          <w:p w14:paraId="279CDEF7" w14:textId="77777777" w:rsidR="003B53B5" w:rsidRDefault="003B53B5" w:rsidP="005E2367">
            <w:pPr>
              <w:jc w:val="both"/>
              <w:cnfStyle w:val="010000000000" w:firstRow="0" w:lastRow="1" w:firstColumn="0" w:lastColumn="0" w:oddVBand="0" w:evenVBand="0" w:oddHBand="0" w:evenHBand="0" w:firstRowFirstColumn="0" w:firstRowLastColumn="0" w:lastRowFirstColumn="0" w:lastRowLastColumn="0"/>
              <w:rPr>
                <w:color w:val="auto"/>
              </w:rPr>
            </w:pPr>
            <w:r w:rsidRPr="00F53CE7">
              <w:rPr>
                <w:b w:val="0"/>
                <w:bCs w:val="0"/>
                <w:color w:val="auto"/>
              </w:rPr>
              <w:lastRenderedPageBreak/>
              <w:t xml:space="preserve">The Police and Crime Panel </w:t>
            </w:r>
            <w:proofErr w:type="gramStart"/>
            <w:r w:rsidR="004B31D4" w:rsidRPr="00F53CE7">
              <w:rPr>
                <w:b w:val="0"/>
                <w:bCs w:val="0"/>
                <w:color w:val="auto"/>
              </w:rPr>
              <w:t>approves</w:t>
            </w:r>
            <w:proofErr w:type="gramEnd"/>
            <w:r w:rsidR="004B31D4" w:rsidRPr="00F53CE7">
              <w:rPr>
                <w:b w:val="0"/>
                <w:bCs w:val="0"/>
                <w:color w:val="auto"/>
              </w:rPr>
              <w:t xml:space="preserve"> any precept increases.</w:t>
            </w:r>
          </w:p>
          <w:p w14:paraId="1FFC48C7" w14:textId="776BDF66" w:rsidR="00935B40" w:rsidRPr="00F53CE7" w:rsidRDefault="00935B40" w:rsidP="005E2367">
            <w:pPr>
              <w:jc w:val="both"/>
              <w:cnfStyle w:val="010000000000" w:firstRow="0" w:lastRow="1" w:firstColumn="0" w:lastColumn="0" w:oddVBand="0" w:evenVBand="0" w:oddHBand="0" w:evenHBand="0" w:firstRowFirstColumn="0" w:firstRowLastColumn="0" w:lastRowFirstColumn="0" w:lastRowLastColumn="0"/>
              <w:rPr>
                <w:b w:val="0"/>
                <w:bCs w:val="0"/>
                <w:color w:val="auto"/>
              </w:rPr>
            </w:pPr>
          </w:p>
        </w:tc>
      </w:tr>
    </w:tbl>
    <w:p w14:paraId="3F972C84" w14:textId="6FB726C9" w:rsidR="00087714" w:rsidRPr="00072BCA" w:rsidRDefault="00087714" w:rsidP="00B23BC9">
      <w:pPr>
        <w:pStyle w:val="Heading4"/>
      </w:pPr>
      <w:r w:rsidRPr="00072BCA">
        <w:lastRenderedPageBreak/>
        <w:t>Related Documents</w:t>
      </w:r>
    </w:p>
    <w:tbl>
      <w:tblPr>
        <w:tblStyle w:val="GridTable1Light"/>
        <w:tblW w:w="0" w:type="auto"/>
        <w:tblLook w:val="04E0" w:firstRow="1" w:lastRow="1" w:firstColumn="1" w:lastColumn="0" w:noHBand="0" w:noVBand="1"/>
      </w:tblPr>
      <w:tblGrid>
        <w:gridCol w:w="9016"/>
      </w:tblGrid>
      <w:tr w:rsidR="00072BCA" w:rsidRPr="00072BCA" w14:paraId="2234A558" w14:textId="77777777" w:rsidTr="00405C8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16" w:type="dxa"/>
            <w:tcBorders>
              <w:top w:val="single" w:sz="4" w:space="0" w:color="auto"/>
              <w:left w:val="single" w:sz="4" w:space="0" w:color="auto"/>
              <w:bottom w:val="single" w:sz="4" w:space="0" w:color="auto"/>
              <w:right w:val="single" w:sz="4" w:space="0" w:color="auto"/>
            </w:tcBorders>
          </w:tcPr>
          <w:p w14:paraId="287FB40F" w14:textId="77777777" w:rsidR="000A0ABF" w:rsidRPr="00072BCA" w:rsidRDefault="000A0ABF" w:rsidP="005654A3">
            <w:pPr>
              <w:rPr>
                <w:b w:val="0"/>
                <w:bCs w:val="0"/>
                <w:color w:val="44546A" w:themeColor="text2"/>
              </w:rPr>
            </w:pPr>
            <w:r w:rsidRPr="00072BCA">
              <w:rPr>
                <w:color w:val="44546A" w:themeColor="text2"/>
              </w:rPr>
              <w:t>Policy &amp; Procedure</w:t>
            </w:r>
          </w:p>
          <w:p w14:paraId="55511237" w14:textId="448B210C" w:rsidR="000A0ABF" w:rsidRPr="00072BCA" w:rsidRDefault="000A0ABF" w:rsidP="00FA5F60">
            <w:pPr>
              <w:pStyle w:val="ListParagraph"/>
            </w:pPr>
            <w:r w:rsidRPr="00072BCA">
              <w:t>Include all documents</w:t>
            </w:r>
          </w:p>
        </w:tc>
      </w:tr>
    </w:tbl>
    <w:p w14:paraId="6EE563AC" w14:textId="77777777" w:rsidR="00A9325A" w:rsidRDefault="00A9325A" w:rsidP="00A9325A">
      <w:pPr>
        <w:rPr>
          <w:color w:val="124B60" w:themeColor="accent2"/>
          <w:sz w:val="52"/>
          <w:szCs w:val="40"/>
        </w:rPr>
      </w:pPr>
      <w:bookmarkStart w:id="10" w:name="_Hlk69287920"/>
      <w:bookmarkEnd w:id="3"/>
      <w:r>
        <w:br w:type="page"/>
      </w:r>
    </w:p>
    <w:p w14:paraId="7819C35A" w14:textId="01C7F3EC" w:rsidR="00006FF8" w:rsidRPr="00072BCA" w:rsidRDefault="005E2367" w:rsidP="008A7B0A">
      <w:pPr>
        <w:pStyle w:val="Heading2"/>
        <w:rPr>
          <w:color w:val="44546A" w:themeColor="text2"/>
        </w:rPr>
      </w:pPr>
      <w:bookmarkStart w:id="11" w:name="_Toc137710778"/>
      <w:r w:rsidRPr="00072BCA">
        <w:rPr>
          <w:color w:val="44546A" w:themeColor="text2"/>
        </w:rPr>
        <w:lastRenderedPageBreak/>
        <w:t>Impact Assessment Form</w:t>
      </w:r>
      <w:bookmarkEnd w:id="11"/>
      <w:r w:rsidRPr="00072BCA">
        <w:rPr>
          <w:color w:val="44546A" w:themeColor="text2"/>
        </w:rPr>
        <w:t xml:space="preserve"> </w:t>
      </w:r>
    </w:p>
    <w:p w14:paraId="4B691E6A" w14:textId="2824D2ED" w:rsidR="00FD3C96" w:rsidRPr="00072BCA" w:rsidRDefault="00A9325A" w:rsidP="002C3AFC">
      <w:pPr>
        <w:pStyle w:val="Heading3"/>
        <w:rPr>
          <w:b/>
          <w:bCs/>
          <w:color w:val="44546A" w:themeColor="text2"/>
        </w:rPr>
      </w:pPr>
      <w:bookmarkStart w:id="12" w:name="_Toc137710779"/>
      <w:r w:rsidRPr="00072BCA">
        <w:rPr>
          <w:color w:val="44546A" w:themeColor="text2"/>
        </w:rPr>
        <w:t>S</w:t>
      </w:r>
      <w:r w:rsidR="005E2367" w:rsidRPr="00072BCA">
        <w:rPr>
          <w:color w:val="44546A" w:themeColor="text2"/>
        </w:rPr>
        <w:t>ection 1</w:t>
      </w:r>
      <w:bookmarkEnd w:id="12"/>
    </w:p>
    <w:tbl>
      <w:tblPr>
        <w:tblStyle w:val="TableGrid"/>
        <w:tblW w:w="0" w:type="auto"/>
        <w:tblLook w:val="04A0" w:firstRow="1" w:lastRow="0" w:firstColumn="1" w:lastColumn="0" w:noHBand="0" w:noVBand="1"/>
      </w:tblPr>
      <w:tblGrid>
        <w:gridCol w:w="4508"/>
        <w:gridCol w:w="4508"/>
      </w:tblGrid>
      <w:tr w:rsidR="00072BCA" w:rsidRPr="00072BCA" w14:paraId="676A9927" w14:textId="77777777" w:rsidTr="00C53233">
        <w:tc>
          <w:tcPr>
            <w:tcW w:w="4508" w:type="dxa"/>
            <w:shd w:val="clear" w:color="auto" w:fill="F2F2F2" w:themeFill="background1" w:themeFillShade="F2"/>
          </w:tcPr>
          <w:bookmarkEnd w:id="10"/>
          <w:p w14:paraId="0F644542" w14:textId="6A84EB37" w:rsidR="00006FF8" w:rsidRPr="00072BCA" w:rsidRDefault="00006FF8" w:rsidP="005E2367">
            <w:pPr>
              <w:rPr>
                <w:b/>
                <w:bCs/>
                <w:color w:val="44546A" w:themeColor="text2"/>
              </w:rPr>
            </w:pPr>
            <w:r w:rsidRPr="00072BCA">
              <w:rPr>
                <w:b/>
                <w:bCs/>
                <w:color w:val="44546A" w:themeColor="text2"/>
              </w:rPr>
              <w:t>Name of policy / initiative / Service to be impact assessed</w:t>
            </w:r>
          </w:p>
        </w:tc>
        <w:tc>
          <w:tcPr>
            <w:tcW w:w="4508" w:type="dxa"/>
          </w:tcPr>
          <w:p w14:paraId="14C1BC89" w14:textId="7FBFCCCB" w:rsidR="00006FF8" w:rsidRPr="00072BCA" w:rsidRDefault="00BF31A5" w:rsidP="005E2367">
            <w:pPr>
              <w:rPr>
                <w:color w:val="44546A" w:themeColor="text2"/>
              </w:rPr>
            </w:pPr>
            <w:r w:rsidRPr="00421D00">
              <w:rPr>
                <w:color w:val="auto"/>
              </w:rPr>
              <w:t xml:space="preserve">Police Precept </w:t>
            </w:r>
            <w:r w:rsidR="003C37A4" w:rsidRPr="00421D00">
              <w:rPr>
                <w:color w:val="auto"/>
              </w:rPr>
              <w:t>2024-2025</w:t>
            </w:r>
          </w:p>
        </w:tc>
      </w:tr>
      <w:tr w:rsidR="00072BCA" w:rsidRPr="00072BCA" w14:paraId="1616F84B" w14:textId="77777777" w:rsidTr="00C53233">
        <w:tc>
          <w:tcPr>
            <w:tcW w:w="4508" w:type="dxa"/>
            <w:shd w:val="clear" w:color="auto" w:fill="F2F2F2" w:themeFill="background1" w:themeFillShade="F2"/>
          </w:tcPr>
          <w:p w14:paraId="7F824EA5" w14:textId="7153EB3F" w:rsidR="00006FF8" w:rsidRPr="00072BCA" w:rsidRDefault="00006FF8" w:rsidP="005E2367">
            <w:pPr>
              <w:rPr>
                <w:b/>
                <w:bCs/>
                <w:color w:val="44546A" w:themeColor="text2"/>
              </w:rPr>
            </w:pPr>
            <w:r w:rsidRPr="00072BCA">
              <w:rPr>
                <w:b/>
                <w:bCs/>
                <w:color w:val="44546A" w:themeColor="text2"/>
              </w:rPr>
              <w:t>Corporate objective being addressed</w:t>
            </w:r>
            <w:r w:rsidR="00D168D8" w:rsidRPr="00072BCA">
              <w:rPr>
                <w:b/>
                <w:bCs/>
                <w:color w:val="44546A" w:themeColor="text2"/>
              </w:rPr>
              <w:br/>
            </w:r>
          </w:p>
        </w:tc>
        <w:tc>
          <w:tcPr>
            <w:tcW w:w="4508" w:type="dxa"/>
          </w:tcPr>
          <w:p w14:paraId="2A028D2F" w14:textId="40F80FA8" w:rsidR="00795552" w:rsidRPr="007F4C2F" w:rsidRDefault="00146D84" w:rsidP="005E2367">
            <w:pPr>
              <w:rPr>
                <w:color w:val="auto"/>
              </w:rPr>
            </w:pPr>
            <w:r w:rsidRPr="007F4C2F">
              <w:rPr>
                <w:color w:val="auto"/>
              </w:rPr>
              <w:t>Safe and Vibrant Communities and specifically</w:t>
            </w:r>
            <w:r w:rsidR="00795552" w:rsidRPr="007F4C2F">
              <w:rPr>
                <w:color w:val="auto"/>
              </w:rPr>
              <w:t xml:space="preserve"> keeping people safe from harm </w:t>
            </w:r>
            <w:r w:rsidR="007D67FB" w:rsidRPr="007F4C2F">
              <w:rPr>
                <w:color w:val="auto"/>
              </w:rPr>
              <w:t>including: -</w:t>
            </w:r>
          </w:p>
          <w:p w14:paraId="75635F89" w14:textId="3231DADF" w:rsidR="00146D84" w:rsidRPr="007F4C2F" w:rsidRDefault="00F459E9" w:rsidP="00426D66">
            <w:pPr>
              <w:pStyle w:val="ListParagraph"/>
              <w:numPr>
                <w:ilvl w:val="0"/>
                <w:numId w:val="6"/>
              </w:numPr>
              <w:rPr>
                <w:color w:val="auto"/>
              </w:rPr>
            </w:pPr>
            <w:r w:rsidRPr="007F4C2F">
              <w:rPr>
                <w:color w:val="auto"/>
              </w:rPr>
              <w:t>Keeping people safe and feeling safe</w:t>
            </w:r>
          </w:p>
          <w:p w14:paraId="54F574B6" w14:textId="1D49CF1D" w:rsidR="005B7E25" w:rsidRPr="007F4C2F" w:rsidRDefault="005B7E25" w:rsidP="00426D66">
            <w:pPr>
              <w:pStyle w:val="ListParagraph"/>
              <w:numPr>
                <w:ilvl w:val="0"/>
                <w:numId w:val="6"/>
              </w:numPr>
              <w:rPr>
                <w:color w:val="auto"/>
              </w:rPr>
            </w:pPr>
            <w:r w:rsidRPr="007F4C2F">
              <w:rPr>
                <w:color w:val="auto"/>
              </w:rPr>
              <w:t>Fighting crime</w:t>
            </w:r>
            <w:r w:rsidR="00F459E9" w:rsidRPr="007F4C2F">
              <w:rPr>
                <w:color w:val="auto"/>
              </w:rPr>
              <w:t xml:space="preserve"> </w:t>
            </w:r>
          </w:p>
          <w:p w14:paraId="104F7D7D" w14:textId="1E6CF4BB" w:rsidR="00426D66" w:rsidRPr="007F4C2F" w:rsidRDefault="00426D66" w:rsidP="00426D66">
            <w:pPr>
              <w:pStyle w:val="ListParagraph"/>
              <w:numPr>
                <w:ilvl w:val="0"/>
                <w:numId w:val="6"/>
              </w:numPr>
              <w:rPr>
                <w:color w:val="auto"/>
              </w:rPr>
            </w:pPr>
            <w:r w:rsidRPr="007F4C2F">
              <w:rPr>
                <w:color w:val="auto"/>
              </w:rPr>
              <w:t>Protecting victims</w:t>
            </w:r>
          </w:p>
          <w:p w14:paraId="6842AB70" w14:textId="67868DD6" w:rsidR="00F459E9" w:rsidRPr="007F4C2F" w:rsidRDefault="001D7013" w:rsidP="00426D66">
            <w:pPr>
              <w:pStyle w:val="ListParagraph"/>
              <w:numPr>
                <w:ilvl w:val="0"/>
                <w:numId w:val="6"/>
              </w:numPr>
              <w:rPr>
                <w:color w:val="auto"/>
              </w:rPr>
            </w:pPr>
            <w:r w:rsidRPr="007F4C2F">
              <w:rPr>
                <w:color w:val="auto"/>
              </w:rPr>
              <w:t xml:space="preserve">Police response and </w:t>
            </w:r>
            <w:r w:rsidR="007F4C2F" w:rsidRPr="007F4C2F">
              <w:rPr>
                <w:color w:val="auto"/>
              </w:rPr>
              <w:t>satisfaction with the police</w:t>
            </w:r>
          </w:p>
          <w:p w14:paraId="45101C35" w14:textId="0B4DB354" w:rsidR="00146D84" w:rsidRPr="00072BCA" w:rsidRDefault="00146D84" w:rsidP="005E2367">
            <w:pPr>
              <w:rPr>
                <w:color w:val="44546A" w:themeColor="text2"/>
              </w:rPr>
            </w:pPr>
          </w:p>
        </w:tc>
      </w:tr>
      <w:tr w:rsidR="00072BCA" w:rsidRPr="00072BCA" w14:paraId="3337D250" w14:textId="77777777" w:rsidTr="00C53233">
        <w:tc>
          <w:tcPr>
            <w:tcW w:w="4508" w:type="dxa"/>
            <w:shd w:val="clear" w:color="auto" w:fill="F2F2F2" w:themeFill="background1" w:themeFillShade="F2"/>
          </w:tcPr>
          <w:p w14:paraId="0A402353" w14:textId="7CC6E53E" w:rsidR="00006FF8" w:rsidRPr="00072BCA" w:rsidRDefault="00006FF8" w:rsidP="005E2367">
            <w:pPr>
              <w:rPr>
                <w:b/>
                <w:bCs/>
                <w:color w:val="44546A" w:themeColor="text2"/>
              </w:rPr>
            </w:pPr>
            <w:r w:rsidRPr="00072BCA">
              <w:rPr>
                <w:b/>
                <w:bCs/>
                <w:color w:val="44546A" w:themeColor="text2"/>
              </w:rPr>
              <w:t>Department / function carrying out the assessment</w:t>
            </w:r>
          </w:p>
        </w:tc>
        <w:tc>
          <w:tcPr>
            <w:tcW w:w="4508" w:type="dxa"/>
          </w:tcPr>
          <w:p w14:paraId="083083A9" w14:textId="7D7AD977" w:rsidR="007273F0" w:rsidRPr="007F4C2F" w:rsidRDefault="0021129A" w:rsidP="007273F0">
            <w:pPr>
              <w:rPr>
                <w:color w:val="auto"/>
              </w:rPr>
            </w:pPr>
            <w:r>
              <w:rPr>
                <w:color w:val="auto"/>
              </w:rPr>
              <w:t>Sa</w:t>
            </w:r>
            <w:r w:rsidR="002A6988">
              <w:rPr>
                <w:color w:val="auto"/>
              </w:rPr>
              <w:t>fer and Stronger Communities team</w:t>
            </w:r>
          </w:p>
          <w:p w14:paraId="5997E4F8" w14:textId="3691888E" w:rsidR="00006FF8" w:rsidRPr="00072BCA" w:rsidRDefault="00006FF8" w:rsidP="005E2367">
            <w:pPr>
              <w:rPr>
                <w:color w:val="44546A" w:themeColor="text2"/>
              </w:rPr>
            </w:pPr>
          </w:p>
        </w:tc>
      </w:tr>
      <w:tr w:rsidR="00072BCA" w:rsidRPr="00072BCA" w14:paraId="2D98AC36" w14:textId="77777777" w:rsidTr="00C53233">
        <w:tc>
          <w:tcPr>
            <w:tcW w:w="4508" w:type="dxa"/>
            <w:shd w:val="clear" w:color="auto" w:fill="F2F2F2" w:themeFill="background1" w:themeFillShade="F2"/>
          </w:tcPr>
          <w:p w14:paraId="7F8C2731" w14:textId="4524C963" w:rsidR="00006FF8" w:rsidRPr="00072BCA" w:rsidRDefault="00006FF8" w:rsidP="00006FF8">
            <w:pPr>
              <w:rPr>
                <w:b/>
                <w:bCs/>
                <w:color w:val="44546A" w:themeColor="text2"/>
              </w:rPr>
            </w:pPr>
            <w:r w:rsidRPr="00072BCA">
              <w:rPr>
                <w:b/>
                <w:bCs/>
                <w:color w:val="44546A" w:themeColor="text2"/>
              </w:rPr>
              <w:t>Who is responsible for the implementation of the policy / initiative / service? (function head /department manager)</w:t>
            </w:r>
          </w:p>
        </w:tc>
        <w:tc>
          <w:tcPr>
            <w:tcW w:w="4508" w:type="dxa"/>
          </w:tcPr>
          <w:p w14:paraId="685B60DD" w14:textId="77777777" w:rsidR="002A6988" w:rsidRPr="007F4C2F" w:rsidRDefault="002A6988" w:rsidP="002A6988">
            <w:pPr>
              <w:rPr>
                <w:color w:val="auto"/>
              </w:rPr>
            </w:pPr>
            <w:r>
              <w:rPr>
                <w:color w:val="auto"/>
              </w:rPr>
              <w:t>Safer and Stronger Communities team</w:t>
            </w:r>
          </w:p>
          <w:p w14:paraId="3EC884BA" w14:textId="538F27B0" w:rsidR="00006FF8" w:rsidRPr="00072BCA" w:rsidRDefault="00BF31A5" w:rsidP="00006FF8">
            <w:pPr>
              <w:rPr>
                <w:color w:val="44546A" w:themeColor="text2"/>
              </w:rPr>
            </w:pPr>
            <w:r w:rsidRPr="007F4C2F">
              <w:rPr>
                <w:color w:val="auto"/>
              </w:rPr>
              <w:t>Engagement team GMCA</w:t>
            </w:r>
          </w:p>
        </w:tc>
      </w:tr>
      <w:tr w:rsidR="00072BCA" w:rsidRPr="00072BCA" w14:paraId="2668A369" w14:textId="77777777" w:rsidTr="00C53233">
        <w:tc>
          <w:tcPr>
            <w:tcW w:w="4508" w:type="dxa"/>
            <w:shd w:val="clear" w:color="auto" w:fill="F2F2F2" w:themeFill="background1" w:themeFillShade="F2"/>
          </w:tcPr>
          <w:p w14:paraId="551368E2" w14:textId="44EA3CE2" w:rsidR="00006FF8" w:rsidRPr="00072BCA" w:rsidRDefault="00006FF8" w:rsidP="00006FF8">
            <w:pPr>
              <w:rPr>
                <w:b/>
                <w:bCs/>
                <w:color w:val="44546A" w:themeColor="text2"/>
              </w:rPr>
            </w:pPr>
            <w:r w:rsidRPr="00072BCA">
              <w:rPr>
                <w:b/>
                <w:bCs/>
                <w:color w:val="44546A" w:themeColor="text2"/>
              </w:rPr>
              <w:t>Who is involved in the impact assessment?</w:t>
            </w:r>
          </w:p>
        </w:tc>
        <w:tc>
          <w:tcPr>
            <w:tcW w:w="4508" w:type="dxa"/>
          </w:tcPr>
          <w:p w14:paraId="5588D24A" w14:textId="77777777" w:rsidR="002A6988" w:rsidRPr="007F4C2F" w:rsidRDefault="002A6988" w:rsidP="002A6988">
            <w:pPr>
              <w:rPr>
                <w:color w:val="auto"/>
              </w:rPr>
            </w:pPr>
            <w:r>
              <w:rPr>
                <w:color w:val="auto"/>
              </w:rPr>
              <w:t>Safer and Stronger Communities team</w:t>
            </w:r>
          </w:p>
          <w:p w14:paraId="64AB9B10" w14:textId="5674AFCB" w:rsidR="00006FF8" w:rsidRPr="00072BCA" w:rsidRDefault="00006FF8" w:rsidP="00006FF8">
            <w:pPr>
              <w:rPr>
                <w:color w:val="44546A" w:themeColor="text2"/>
              </w:rPr>
            </w:pPr>
          </w:p>
        </w:tc>
      </w:tr>
      <w:tr w:rsidR="00072BCA" w:rsidRPr="00072BCA" w14:paraId="3EE24507" w14:textId="77777777" w:rsidTr="00C53233">
        <w:tc>
          <w:tcPr>
            <w:tcW w:w="4508" w:type="dxa"/>
            <w:shd w:val="clear" w:color="auto" w:fill="F2F2F2" w:themeFill="background1" w:themeFillShade="F2"/>
          </w:tcPr>
          <w:p w14:paraId="1751AA85" w14:textId="64E52CC2" w:rsidR="00006FF8" w:rsidRPr="00072BCA" w:rsidRDefault="00006FF8" w:rsidP="00006FF8">
            <w:pPr>
              <w:rPr>
                <w:b/>
                <w:bCs/>
                <w:color w:val="44546A" w:themeColor="text2"/>
              </w:rPr>
            </w:pPr>
            <w:r w:rsidRPr="00072BCA">
              <w:rPr>
                <w:b/>
                <w:bCs/>
                <w:color w:val="44546A" w:themeColor="text2"/>
              </w:rPr>
              <w:t>What are the aims / objectives of the policy / initiative / service?</w:t>
            </w:r>
            <w:r w:rsidR="00D168D8" w:rsidRPr="00072BCA">
              <w:rPr>
                <w:b/>
                <w:bCs/>
                <w:color w:val="44546A" w:themeColor="text2"/>
              </w:rPr>
              <w:br/>
            </w:r>
          </w:p>
        </w:tc>
        <w:tc>
          <w:tcPr>
            <w:tcW w:w="4508" w:type="dxa"/>
          </w:tcPr>
          <w:p w14:paraId="33076CB6" w14:textId="75028788" w:rsidR="00006FF8" w:rsidRPr="00072BCA" w:rsidRDefault="00BB34A0" w:rsidP="00006FF8">
            <w:pPr>
              <w:rPr>
                <w:color w:val="44546A" w:themeColor="text2"/>
              </w:rPr>
            </w:pPr>
            <w:r w:rsidRPr="007F4C2F">
              <w:rPr>
                <w:color w:val="auto"/>
              </w:rPr>
              <w:t>To ensure adequate funding from the police pr</w:t>
            </w:r>
            <w:r w:rsidR="0046188D" w:rsidRPr="007F4C2F">
              <w:rPr>
                <w:color w:val="auto"/>
              </w:rPr>
              <w:t xml:space="preserve">ecept to </w:t>
            </w:r>
            <w:r w:rsidR="00266F8A" w:rsidRPr="007F4C2F">
              <w:rPr>
                <w:color w:val="auto"/>
              </w:rPr>
              <w:t xml:space="preserve">maintain and improve police services whilst also seeking to </w:t>
            </w:r>
            <w:r w:rsidR="000540E0" w:rsidRPr="007F4C2F">
              <w:rPr>
                <w:color w:val="auto"/>
              </w:rPr>
              <w:t xml:space="preserve">provide value for money for </w:t>
            </w:r>
            <w:r w:rsidR="00A73D77" w:rsidRPr="007F4C2F">
              <w:rPr>
                <w:color w:val="auto"/>
              </w:rPr>
              <w:t>taxpayers</w:t>
            </w:r>
            <w:r w:rsidR="000540E0" w:rsidRPr="007F4C2F">
              <w:rPr>
                <w:color w:val="auto"/>
              </w:rPr>
              <w:t>.</w:t>
            </w:r>
          </w:p>
        </w:tc>
      </w:tr>
      <w:tr w:rsidR="00072BCA" w:rsidRPr="00072BCA" w14:paraId="3E279157" w14:textId="77777777" w:rsidTr="00C53233">
        <w:tc>
          <w:tcPr>
            <w:tcW w:w="4508" w:type="dxa"/>
            <w:shd w:val="clear" w:color="auto" w:fill="F2F2F2" w:themeFill="background1" w:themeFillShade="F2"/>
          </w:tcPr>
          <w:p w14:paraId="097EFF41" w14:textId="4724D225" w:rsidR="00006FF8" w:rsidRPr="00072BCA" w:rsidRDefault="00006FF8" w:rsidP="005E2367">
            <w:pPr>
              <w:rPr>
                <w:b/>
                <w:bCs/>
                <w:color w:val="44546A" w:themeColor="text2"/>
              </w:rPr>
            </w:pPr>
            <w:r w:rsidRPr="00072BCA">
              <w:rPr>
                <w:b/>
                <w:bCs/>
                <w:color w:val="44546A" w:themeColor="text2"/>
              </w:rPr>
              <w:lastRenderedPageBreak/>
              <w:t>Who is intended to benefit from the policy?</w:t>
            </w:r>
            <w:r w:rsidR="00D168D8" w:rsidRPr="00072BCA">
              <w:rPr>
                <w:b/>
                <w:bCs/>
                <w:color w:val="44546A" w:themeColor="text2"/>
              </w:rPr>
              <w:br/>
            </w:r>
          </w:p>
        </w:tc>
        <w:tc>
          <w:tcPr>
            <w:tcW w:w="4508" w:type="dxa"/>
          </w:tcPr>
          <w:p w14:paraId="68130EB1" w14:textId="02FC3A53" w:rsidR="00006FF8" w:rsidRPr="00072BCA" w:rsidRDefault="00C3443D" w:rsidP="005E2367">
            <w:pPr>
              <w:rPr>
                <w:color w:val="44546A" w:themeColor="text2"/>
              </w:rPr>
            </w:pPr>
            <w:proofErr w:type="gramStart"/>
            <w:r w:rsidRPr="007F4C2F">
              <w:rPr>
                <w:color w:val="auto"/>
              </w:rPr>
              <w:t>All of</w:t>
            </w:r>
            <w:proofErr w:type="gramEnd"/>
            <w:r w:rsidRPr="007F4C2F">
              <w:rPr>
                <w:color w:val="auto"/>
              </w:rPr>
              <w:t xml:space="preserve"> Greater Manchester residents</w:t>
            </w:r>
            <w:r w:rsidR="00D14F05">
              <w:rPr>
                <w:color w:val="auto"/>
              </w:rPr>
              <w:t>, businesses and visitors.</w:t>
            </w:r>
          </w:p>
        </w:tc>
      </w:tr>
      <w:tr w:rsidR="00B52136" w:rsidRPr="00072BCA" w14:paraId="3C29C1BD" w14:textId="77777777" w:rsidTr="00C53233">
        <w:tc>
          <w:tcPr>
            <w:tcW w:w="4508" w:type="dxa"/>
            <w:shd w:val="clear" w:color="auto" w:fill="F2F2F2" w:themeFill="background1" w:themeFillShade="F2"/>
          </w:tcPr>
          <w:p w14:paraId="20659724" w14:textId="77777777" w:rsidR="00B52136" w:rsidRPr="00072BCA" w:rsidRDefault="00B52136" w:rsidP="005E2367">
            <w:pPr>
              <w:rPr>
                <w:b/>
                <w:bCs/>
                <w:color w:val="44546A" w:themeColor="text2"/>
              </w:rPr>
            </w:pPr>
          </w:p>
        </w:tc>
        <w:tc>
          <w:tcPr>
            <w:tcW w:w="4508" w:type="dxa"/>
          </w:tcPr>
          <w:p w14:paraId="7464053C" w14:textId="77777777" w:rsidR="00B52136" w:rsidRPr="007F4C2F" w:rsidRDefault="00B52136" w:rsidP="004E3A73">
            <w:pPr>
              <w:pStyle w:val="TableParagraph"/>
              <w:tabs>
                <w:tab w:val="left" w:pos="1039"/>
              </w:tabs>
              <w:spacing w:line="305" w:lineRule="exact"/>
              <w:ind w:left="0"/>
              <w:rPr>
                <w:rFonts w:ascii="Arial" w:hAnsi="Arial" w:cs="Arial"/>
                <w:sz w:val="24"/>
                <w:szCs w:val="24"/>
                <w:shd w:val="clear" w:color="auto" w:fill="FFFFFF"/>
              </w:rPr>
            </w:pPr>
          </w:p>
        </w:tc>
      </w:tr>
      <w:tr w:rsidR="00072BCA" w:rsidRPr="00072BCA" w14:paraId="7C22833D" w14:textId="77777777" w:rsidTr="00C53233">
        <w:tc>
          <w:tcPr>
            <w:tcW w:w="4508" w:type="dxa"/>
            <w:shd w:val="clear" w:color="auto" w:fill="F2F2F2" w:themeFill="background1" w:themeFillShade="F2"/>
          </w:tcPr>
          <w:p w14:paraId="1E2063E9" w14:textId="6CEA4A20" w:rsidR="00006FF8" w:rsidRPr="00072BCA" w:rsidRDefault="00006FF8" w:rsidP="005E2367">
            <w:pPr>
              <w:rPr>
                <w:b/>
                <w:bCs/>
                <w:color w:val="44546A" w:themeColor="text2"/>
              </w:rPr>
            </w:pPr>
            <w:r w:rsidRPr="00072BCA">
              <w:rPr>
                <w:b/>
                <w:bCs/>
                <w:color w:val="44546A" w:themeColor="text2"/>
              </w:rPr>
              <w:t>What are the main outcomes of the policy (this is key to being able to identify what monitoring is needed)?</w:t>
            </w:r>
            <w:r w:rsidR="00D168D8" w:rsidRPr="00072BCA">
              <w:rPr>
                <w:b/>
                <w:bCs/>
                <w:color w:val="44546A" w:themeColor="text2"/>
              </w:rPr>
              <w:br/>
            </w:r>
          </w:p>
        </w:tc>
        <w:tc>
          <w:tcPr>
            <w:tcW w:w="4508" w:type="dxa"/>
          </w:tcPr>
          <w:p w14:paraId="61348446" w14:textId="77777777" w:rsidR="00A73D77" w:rsidRPr="007F4C2F" w:rsidRDefault="004E3A73" w:rsidP="004E3A73">
            <w:pPr>
              <w:pStyle w:val="TableParagraph"/>
              <w:tabs>
                <w:tab w:val="left" w:pos="1039"/>
              </w:tabs>
              <w:spacing w:line="305" w:lineRule="exact"/>
              <w:ind w:left="0"/>
              <w:rPr>
                <w:rFonts w:ascii="Arial" w:hAnsi="Arial" w:cs="Arial"/>
                <w:sz w:val="24"/>
                <w:szCs w:val="24"/>
                <w:shd w:val="clear" w:color="auto" w:fill="FFFFFF"/>
              </w:rPr>
            </w:pPr>
            <w:r w:rsidRPr="007F4C2F">
              <w:rPr>
                <w:rFonts w:ascii="Arial" w:hAnsi="Arial" w:cs="Arial"/>
                <w:sz w:val="24"/>
                <w:szCs w:val="24"/>
                <w:shd w:val="clear" w:color="auto" w:fill="FFFFFF"/>
              </w:rPr>
              <w:t xml:space="preserve">The policing precept is the amount Greater Manchester residents contribute to local policing through their council tax bill. Funding for the police comes both directly from a central Government grant (74% and from the police precept (26%) </w:t>
            </w:r>
          </w:p>
          <w:p w14:paraId="0227AE52" w14:textId="77777777" w:rsidR="00A73D77" w:rsidRPr="007F4C2F" w:rsidRDefault="00A73D77" w:rsidP="004E3A73">
            <w:pPr>
              <w:pStyle w:val="TableParagraph"/>
              <w:tabs>
                <w:tab w:val="left" w:pos="1039"/>
              </w:tabs>
              <w:spacing w:line="305" w:lineRule="exact"/>
              <w:ind w:left="0"/>
              <w:rPr>
                <w:rFonts w:ascii="Arial" w:hAnsi="Arial" w:cs="Arial"/>
                <w:sz w:val="24"/>
                <w:szCs w:val="24"/>
                <w:shd w:val="clear" w:color="auto" w:fill="FFFFFF"/>
              </w:rPr>
            </w:pPr>
          </w:p>
          <w:p w14:paraId="5207F1D6" w14:textId="6CD6EF48" w:rsidR="00006FF8" w:rsidRPr="007F4C2F" w:rsidRDefault="004E3A73" w:rsidP="00DF4394">
            <w:pPr>
              <w:pStyle w:val="TableParagraph"/>
              <w:tabs>
                <w:tab w:val="left" w:pos="1039"/>
              </w:tabs>
              <w:spacing w:line="305" w:lineRule="exact"/>
              <w:ind w:left="0"/>
              <w:rPr>
                <w:rFonts w:ascii="Arial" w:hAnsi="Arial" w:cs="Arial"/>
                <w:sz w:val="24"/>
                <w:szCs w:val="24"/>
                <w:shd w:val="clear" w:color="auto" w:fill="FFFFFF"/>
              </w:rPr>
            </w:pPr>
            <w:r w:rsidRPr="007F4C2F">
              <w:rPr>
                <w:rFonts w:ascii="Arial" w:hAnsi="Arial" w:cs="Arial"/>
                <w:sz w:val="24"/>
                <w:szCs w:val="24"/>
                <w:shd w:val="clear" w:color="auto" w:fill="FFFFFF"/>
              </w:rPr>
              <w:t xml:space="preserve">The police precept, which funds GMP, is one of the lowest in the country, but it also means </w:t>
            </w:r>
            <w:r w:rsidR="0045324E">
              <w:rPr>
                <w:rFonts w:ascii="Arial" w:hAnsi="Arial" w:cs="Arial"/>
                <w:sz w:val="24"/>
                <w:szCs w:val="24"/>
                <w:shd w:val="clear" w:color="auto" w:fill="FFFFFF"/>
              </w:rPr>
              <w:t>we are</w:t>
            </w:r>
            <w:r w:rsidRPr="007F4C2F">
              <w:rPr>
                <w:rFonts w:ascii="Arial" w:hAnsi="Arial" w:cs="Arial"/>
                <w:sz w:val="24"/>
                <w:szCs w:val="24"/>
                <w:shd w:val="clear" w:color="auto" w:fill="FFFFFF"/>
              </w:rPr>
              <w:t xml:space="preserve"> heavily reliant on Government funding to help keep our communities safe.</w:t>
            </w:r>
          </w:p>
          <w:p w14:paraId="7DD57386" w14:textId="77777777" w:rsidR="00DF4394" w:rsidRPr="007F4C2F" w:rsidRDefault="00DF4394" w:rsidP="00DF4394">
            <w:pPr>
              <w:pStyle w:val="TableParagraph"/>
              <w:tabs>
                <w:tab w:val="left" w:pos="1039"/>
              </w:tabs>
              <w:spacing w:line="305" w:lineRule="exact"/>
              <w:ind w:left="0"/>
              <w:rPr>
                <w:rFonts w:ascii="Arial" w:hAnsi="Arial" w:cs="Arial"/>
                <w:sz w:val="24"/>
                <w:szCs w:val="24"/>
                <w:shd w:val="clear" w:color="auto" w:fill="FFFFFF"/>
              </w:rPr>
            </w:pPr>
          </w:p>
          <w:p w14:paraId="5BA5A11C" w14:textId="1D151C67" w:rsidR="00A73D77" w:rsidRPr="00072BCA" w:rsidRDefault="00A73D77" w:rsidP="005E2367">
            <w:pPr>
              <w:rPr>
                <w:color w:val="44546A" w:themeColor="text2"/>
              </w:rPr>
            </w:pPr>
            <w:r w:rsidRPr="007F4C2F">
              <w:rPr>
                <w:color w:val="auto"/>
                <w:szCs w:val="24"/>
              </w:rPr>
              <w:t xml:space="preserve">The main outcome of the precept is to balance the </w:t>
            </w:r>
            <w:r w:rsidR="00094907" w:rsidRPr="007F4C2F">
              <w:rPr>
                <w:color w:val="auto"/>
                <w:szCs w:val="24"/>
              </w:rPr>
              <w:t>need to ensure that the police have enough funding to</w:t>
            </w:r>
            <w:r w:rsidR="00F86F90" w:rsidRPr="007F4C2F">
              <w:rPr>
                <w:color w:val="auto"/>
                <w:szCs w:val="24"/>
              </w:rPr>
              <w:t xml:space="preserve"> keep Greater Manchester residents, </w:t>
            </w:r>
            <w:r w:rsidR="0051526D" w:rsidRPr="007F4C2F">
              <w:rPr>
                <w:color w:val="auto"/>
                <w:szCs w:val="24"/>
              </w:rPr>
              <w:t>business</w:t>
            </w:r>
            <w:r w:rsidR="0051526D">
              <w:rPr>
                <w:color w:val="auto"/>
                <w:szCs w:val="24"/>
              </w:rPr>
              <w:t>es</w:t>
            </w:r>
            <w:r w:rsidR="0051526D" w:rsidRPr="007F4C2F">
              <w:rPr>
                <w:color w:val="auto"/>
                <w:szCs w:val="24"/>
              </w:rPr>
              <w:t>,</w:t>
            </w:r>
            <w:r w:rsidR="00F86F90" w:rsidRPr="007F4C2F">
              <w:rPr>
                <w:color w:val="auto"/>
                <w:szCs w:val="24"/>
              </w:rPr>
              <w:t xml:space="preserve"> and visitors safe</w:t>
            </w:r>
            <w:r w:rsidR="004B2513" w:rsidRPr="007F4C2F">
              <w:rPr>
                <w:color w:val="auto"/>
                <w:szCs w:val="24"/>
              </w:rPr>
              <w:t xml:space="preserve"> and make the improvements that residents wish to see</w:t>
            </w:r>
            <w:r w:rsidR="000101F0" w:rsidRPr="007F4C2F">
              <w:rPr>
                <w:color w:val="auto"/>
                <w:szCs w:val="24"/>
              </w:rPr>
              <w:t xml:space="preserve"> whilst also ensuring that it provides value for money for Greater Manchester </w:t>
            </w:r>
            <w:r w:rsidR="00DF4394" w:rsidRPr="007F4C2F">
              <w:rPr>
                <w:color w:val="auto"/>
                <w:szCs w:val="24"/>
              </w:rPr>
              <w:t>taxpayers.</w:t>
            </w:r>
          </w:p>
        </w:tc>
      </w:tr>
      <w:tr w:rsidR="00072BCA" w:rsidRPr="00072BCA" w14:paraId="45873130" w14:textId="77777777" w:rsidTr="00C53233">
        <w:tc>
          <w:tcPr>
            <w:tcW w:w="4508" w:type="dxa"/>
            <w:shd w:val="clear" w:color="auto" w:fill="F2F2F2" w:themeFill="background1" w:themeFillShade="F2"/>
          </w:tcPr>
          <w:p w14:paraId="516C00EA" w14:textId="283B8689" w:rsidR="00006FF8" w:rsidRPr="00072BCA" w:rsidRDefault="00006FF8" w:rsidP="005E2367">
            <w:pPr>
              <w:rPr>
                <w:b/>
                <w:bCs/>
                <w:color w:val="44546A" w:themeColor="text2"/>
              </w:rPr>
            </w:pPr>
            <w:r w:rsidRPr="00072BCA">
              <w:rPr>
                <w:b/>
                <w:bCs/>
                <w:color w:val="44546A" w:themeColor="text2"/>
              </w:rPr>
              <w:t>Is the policy for external or internal purposes?</w:t>
            </w:r>
            <w:r w:rsidR="00D168D8" w:rsidRPr="00072BCA">
              <w:rPr>
                <w:b/>
                <w:bCs/>
                <w:color w:val="44546A" w:themeColor="text2"/>
              </w:rPr>
              <w:br/>
            </w:r>
          </w:p>
        </w:tc>
        <w:tc>
          <w:tcPr>
            <w:tcW w:w="4508" w:type="dxa"/>
          </w:tcPr>
          <w:p w14:paraId="376C01A0" w14:textId="5294FB66" w:rsidR="00006FF8" w:rsidRPr="00072BCA" w:rsidRDefault="00BF31A5" w:rsidP="005E2367">
            <w:pPr>
              <w:rPr>
                <w:color w:val="44546A" w:themeColor="text2"/>
              </w:rPr>
            </w:pPr>
            <w:r w:rsidRPr="00271A6A">
              <w:rPr>
                <w:color w:val="auto"/>
              </w:rPr>
              <w:t>Both</w:t>
            </w:r>
          </w:p>
        </w:tc>
      </w:tr>
      <w:tr w:rsidR="00072BCA" w:rsidRPr="00072BCA" w14:paraId="5B8E7664" w14:textId="77777777" w:rsidTr="00C53233">
        <w:tc>
          <w:tcPr>
            <w:tcW w:w="4508" w:type="dxa"/>
            <w:shd w:val="clear" w:color="auto" w:fill="F2F2F2" w:themeFill="background1" w:themeFillShade="F2"/>
          </w:tcPr>
          <w:p w14:paraId="33D9C618" w14:textId="77777777" w:rsidR="00006FF8" w:rsidRPr="00072BCA" w:rsidRDefault="00006FF8" w:rsidP="00006FF8">
            <w:pPr>
              <w:rPr>
                <w:b/>
                <w:bCs/>
                <w:color w:val="44546A" w:themeColor="text2"/>
              </w:rPr>
            </w:pPr>
            <w:r w:rsidRPr="00072BCA">
              <w:rPr>
                <w:b/>
                <w:bCs/>
                <w:color w:val="44546A" w:themeColor="text2"/>
              </w:rPr>
              <w:t xml:space="preserve">Are other organisations involved in the delivery? </w:t>
            </w:r>
          </w:p>
          <w:p w14:paraId="498C1908" w14:textId="21744BFB" w:rsidR="00006FF8" w:rsidRPr="00072BCA" w:rsidRDefault="00006FF8" w:rsidP="00006FF8">
            <w:pPr>
              <w:rPr>
                <w:b/>
                <w:bCs/>
                <w:color w:val="44546A" w:themeColor="text2"/>
              </w:rPr>
            </w:pPr>
            <w:r w:rsidRPr="00072BCA">
              <w:rPr>
                <w:b/>
                <w:bCs/>
                <w:color w:val="44546A" w:themeColor="text2"/>
              </w:rPr>
              <w:t>If yes, please state who:</w:t>
            </w:r>
          </w:p>
        </w:tc>
        <w:tc>
          <w:tcPr>
            <w:tcW w:w="4508" w:type="dxa"/>
          </w:tcPr>
          <w:p w14:paraId="1EA92F76" w14:textId="3C2B7F4F" w:rsidR="00006FF8" w:rsidRPr="00072BCA" w:rsidRDefault="00BF31A5" w:rsidP="005E2367">
            <w:pPr>
              <w:rPr>
                <w:color w:val="44546A" w:themeColor="text2"/>
              </w:rPr>
            </w:pPr>
            <w:r w:rsidRPr="00635404">
              <w:rPr>
                <w:color w:val="auto"/>
              </w:rPr>
              <w:t>No</w:t>
            </w:r>
          </w:p>
        </w:tc>
      </w:tr>
      <w:tr w:rsidR="00006FF8" w14:paraId="4DD2E03D" w14:textId="77777777" w:rsidTr="00C53233">
        <w:tc>
          <w:tcPr>
            <w:tcW w:w="4508" w:type="dxa"/>
            <w:shd w:val="clear" w:color="auto" w:fill="F2F2F2" w:themeFill="background1" w:themeFillShade="F2"/>
          </w:tcPr>
          <w:p w14:paraId="7156A928" w14:textId="4FBBEF90" w:rsidR="00006FF8" w:rsidRPr="000A0ABF" w:rsidRDefault="00006FF8" w:rsidP="005E2367">
            <w:pPr>
              <w:rPr>
                <w:b/>
                <w:bCs/>
              </w:rPr>
            </w:pPr>
            <w:r w:rsidRPr="00072BCA">
              <w:rPr>
                <w:b/>
                <w:bCs/>
                <w:color w:val="44546A" w:themeColor="text2"/>
              </w:rPr>
              <w:t xml:space="preserve">What information/ experience do we have i.e., a similar initiative and what </w:t>
            </w:r>
            <w:r w:rsidRPr="00072BCA">
              <w:rPr>
                <w:b/>
                <w:bCs/>
                <w:color w:val="44546A" w:themeColor="text2"/>
              </w:rPr>
              <w:lastRenderedPageBreak/>
              <w:t>did this information tell us? (info can be demographic data i.e., census findings, research findings, comparisons between similar policies in our Service and other Services, survey data, equality monitoring data, ad hoc data gathering exercises)</w:t>
            </w:r>
          </w:p>
        </w:tc>
        <w:tc>
          <w:tcPr>
            <w:tcW w:w="4508" w:type="dxa"/>
          </w:tcPr>
          <w:p w14:paraId="24A44AB6" w14:textId="5E7A5A0E" w:rsidR="00006FF8" w:rsidRDefault="003C37A4" w:rsidP="005E2367">
            <w:r w:rsidRPr="00635404">
              <w:rPr>
                <w:color w:val="auto"/>
              </w:rPr>
              <w:lastRenderedPageBreak/>
              <w:t xml:space="preserve">Previous police precept public consultation results from previous years </w:t>
            </w:r>
            <w:r>
              <w:lastRenderedPageBreak/>
              <w:t>surveys, hosted on GM Consult. This is quant</w:t>
            </w:r>
            <w:r w:rsidR="003D4DC1">
              <w:t>itative</w:t>
            </w:r>
            <w:r>
              <w:t xml:space="preserve"> and </w:t>
            </w:r>
            <w:r w:rsidR="003D4DC1">
              <w:t xml:space="preserve">qualitative </w:t>
            </w:r>
            <w:r>
              <w:t>data, i.e. numbers of respondents and qual</w:t>
            </w:r>
            <w:r w:rsidR="003D4DC1">
              <w:t xml:space="preserve">itative </w:t>
            </w:r>
            <w:r>
              <w:t>feedback.</w:t>
            </w:r>
          </w:p>
        </w:tc>
      </w:tr>
      <w:tr w:rsidR="00006FF8" w14:paraId="24E914ED" w14:textId="77777777" w:rsidTr="00C53233">
        <w:tc>
          <w:tcPr>
            <w:tcW w:w="4508" w:type="dxa"/>
            <w:shd w:val="clear" w:color="auto" w:fill="F2F2F2" w:themeFill="background1" w:themeFillShade="F2"/>
          </w:tcPr>
          <w:p w14:paraId="019DB225" w14:textId="52C621A2" w:rsidR="00006FF8" w:rsidRPr="00072BCA" w:rsidRDefault="00006FF8" w:rsidP="005E2367">
            <w:pPr>
              <w:rPr>
                <w:b/>
                <w:bCs/>
                <w:color w:val="44546A" w:themeColor="text2"/>
              </w:rPr>
            </w:pPr>
            <w:r w:rsidRPr="00072BCA">
              <w:rPr>
                <w:b/>
                <w:bCs/>
                <w:color w:val="44546A" w:themeColor="text2"/>
              </w:rPr>
              <w:lastRenderedPageBreak/>
              <w:t>How will information be collected regarding the impact of the policy /initiative /service/ employment policy etc?</w:t>
            </w:r>
          </w:p>
        </w:tc>
        <w:tc>
          <w:tcPr>
            <w:tcW w:w="4508" w:type="dxa"/>
          </w:tcPr>
          <w:p w14:paraId="19C7E6AC" w14:textId="5BF42B45" w:rsidR="00006FF8" w:rsidRDefault="003C37A4" w:rsidP="005E2367">
            <w:r>
              <w:t xml:space="preserve">This will continue, as in previous years, through a consultation survey on GM Consult platform. </w:t>
            </w:r>
            <w:r w:rsidR="00E61014">
              <w:t>This year t</w:t>
            </w:r>
            <w:r w:rsidR="00140174">
              <w:t xml:space="preserve">here will also be </w:t>
            </w:r>
            <w:r w:rsidR="00B422A6">
              <w:t xml:space="preserve">2 or 3 </w:t>
            </w:r>
            <w:r w:rsidR="00E61014">
              <w:t>qualitative</w:t>
            </w:r>
            <w:r w:rsidR="00B422A6">
              <w:t xml:space="preserve"> sessions held with residents of GM </w:t>
            </w:r>
            <w:r w:rsidR="00E61014">
              <w:t xml:space="preserve">about their thoughts and attitudes towards the Police Precept. </w:t>
            </w:r>
            <w:r w:rsidR="00140174">
              <w:t xml:space="preserve"> </w:t>
            </w:r>
            <w:r w:rsidR="00E61014">
              <w:t xml:space="preserve">The groups will be representative of GM’s population make up and </w:t>
            </w:r>
            <w:r w:rsidR="00BD1E1F">
              <w:t xml:space="preserve">hear from voices we may struggle to hear from at in person events. </w:t>
            </w:r>
          </w:p>
        </w:tc>
      </w:tr>
      <w:tr w:rsidR="00006FF8" w14:paraId="70B155B3" w14:textId="77777777" w:rsidTr="00C53233">
        <w:tc>
          <w:tcPr>
            <w:tcW w:w="4508" w:type="dxa"/>
            <w:shd w:val="clear" w:color="auto" w:fill="F2F2F2" w:themeFill="background1" w:themeFillShade="F2"/>
          </w:tcPr>
          <w:p w14:paraId="4A5EA49E" w14:textId="77777777" w:rsidR="00006FF8" w:rsidRPr="00072BCA" w:rsidRDefault="00006FF8" w:rsidP="00006FF8">
            <w:pPr>
              <w:rPr>
                <w:b/>
                <w:bCs/>
                <w:color w:val="44546A" w:themeColor="text2"/>
              </w:rPr>
            </w:pPr>
            <w:r w:rsidRPr="00072BCA">
              <w:rPr>
                <w:b/>
                <w:bCs/>
                <w:color w:val="44546A" w:themeColor="text2"/>
              </w:rPr>
              <w:t>Has a search of the internet revealed an impact assessment conducted by other Fire and Rescue Services or local authorities of a similar policy/initiative?</w:t>
            </w:r>
          </w:p>
          <w:p w14:paraId="0E7F44B4" w14:textId="2BDE194A" w:rsidR="00006FF8" w:rsidRPr="00072BCA" w:rsidRDefault="00006FF8" w:rsidP="00006FF8">
            <w:pPr>
              <w:rPr>
                <w:b/>
                <w:bCs/>
                <w:color w:val="44546A" w:themeColor="text2"/>
              </w:rPr>
            </w:pPr>
            <w:r w:rsidRPr="00072BCA">
              <w:rPr>
                <w:b/>
                <w:bCs/>
                <w:color w:val="44546A" w:themeColor="text2"/>
              </w:rPr>
              <w:t>If yes – is it possible to adapt / incorporate findings</w:t>
            </w:r>
          </w:p>
        </w:tc>
        <w:tc>
          <w:tcPr>
            <w:tcW w:w="4508" w:type="dxa"/>
          </w:tcPr>
          <w:p w14:paraId="437B6A7F" w14:textId="03A5E3EB" w:rsidR="00006FF8" w:rsidRDefault="009F3D42" w:rsidP="005E2367">
            <w:r>
              <w:t xml:space="preserve">Yes – some other PCCs have undertaken EIAs for their precept consultations. </w:t>
            </w:r>
            <w:proofErr w:type="gramStart"/>
            <w:r>
              <w:t>However</w:t>
            </w:r>
            <w:proofErr w:type="gramEnd"/>
            <w:r>
              <w:t xml:space="preserve"> </w:t>
            </w:r>
            <w:r w:rsidR="00B756CC">
              <w:t xml:space="preserve">impact assessments found are quite dated </w:t>
            </w:r>
            <w:proofErr w:type="gramStart"/>
            <w:r w:rsidR="00B756CC">
              <w:t>and also</w:t>
            </w:r>
            <w:proofErr w:type="gramEnd"/>
            <w:r w:rsidR="00B756CC">
              <w:t xml:space="preserve"> for areas which are different from GM so not able to be directly adapted. </w:t>
            </w:r>
          </w:p>
        </w:tc>
      </w:tr>
      <w:tr w:rsidR="00006FF8" w14:paraId="0EBD5DDE" w14:textId="77777777" w:rsidTr="00C53233">
        <w:tc>
          <w:tcPr>
            <w:tcW w:w="4508" w:type="dxa"/>
            <w:shd w:val="clear" w:color="auto" w:fill="F2F2F2" w:themeFill="background1" w:themeFillShade="F2"/>
          </w:tcPr>
          <w:p w14:paraId="41ACC58B" w14:textId="5E676664" w:rsidR="00006FF8" w:rsidRPr="000A0ABF" w:rsidRDefault="00006FF8" w:rsidP="005E2367">
            <w:pPr>
              <w:rPr>
                <w:b/>
                <w:bCs/>
              </w:rPr>
            </w:pPr>
            <w:r w:rsidRPr="00072BCA">
              <w:rPr>
                <w:b/>
                <w:bCs/>
                <w:color w:val="44546A" w:themeColor="text2"/>
              </w:rPr>
              <w:t>Date of Policy Review</w:t>
            </w:r>
          </w:p>
        </w:tc>
        <w:tc>
          <w:tcPr>
            <w:tcW w:w="4508" w:type="dxa"/>
          </w:tcPr>
          <w:p w14:paraId="1C233BE4" w14:textId="0323FEF9" w:rsidR="00006FF8" w:rsidRDefault="007550FD" w:rsidP="005E2367">
            <w:r>
              <w:t>December 202</w:t>
            </w:r>
            <w:r w:rsidR="00140174">
              <w:t>5</w:t>
            </w:r>
          </w:p>
        </w:tc>
      </w:tr>
    </w:tbl>
    <w:p w14:paraId="2FFEEE7B" w14:textId="77777777" w:rsidR="00A9325A" w:rsidRDefault="00A9325A" w:rsidP="00A9325A">
      <w:bookmarkStart w:id="13" w:name="_Hlk69288457"/>
      <w:r>
        <w:br w:type="page"/>
      </w:r>
    </w:p>
    <w:p w14:paraId="080ADF70" w14:textId="04774861" w:rsidR="00006FF8" w:rsidRPr="00A9325A" w:rsidRDefault="00A9325A" w:rsidP="002C3AFC">
      <w:pPr>
        <w:pStyle w:val="Heading3"/>
      </w:pPr>
      <w:bookmarkStart w:id="14" w:name="_Toc137710780"/>
      <w:r w:rsidRPr="00A9325A">
        <w:lastRenderedPageBreak/>
        <w:t>S</w:t>
      </w:r>
      <w:r w:rsidR="00006FF8" w:rsidRPr="00A9325A">
        <w:t>ection 2</w:t>
      </w:r>
      <w:r w:rsidR="008C4385">
        <w:t xml:space="preserve"> – </w:t>
      </w:r>
      <w:r w:rsidR="00006FF8" w:rsidRPr="00A9325A">
        <w:t>Internal</w:t>
      </w:r>
      <w:bookmarkEnd w:id="13"/>
      <w:bookmarkEnd w:id="14"/>
    </w:p>
    <w:p w14:paraId="26BF9E70" w14:textId="77777777" w:rsidR="00006FF8" w:rsidRPr="00072BCA" w:rsidRDefault="00006FF8" w:rsidP="489479DE">
      <w:pPr>
        <w:jc w:val="both"/>
        <w:rPr>
          <w:color w:val="44546A" w:themeColor="text2"/>
          <w:lang w:val="en-US"/>
        </w:rPr>
      </w:pPr>
      <w:bookmarkStart w:id="15" w:name="_Hlk64457116"/>
      <w:r w:rsidRPr="489479DE">
        <w:rPr>
          <w:color w:val="44546A" w:themeColor="text2"/>
          <w:lang w:val="en-US"/>
        </w:rPr>
        <w:t>Remember that equality analysis is not simply about identifying and removing negative effects or discrimination, but it is also an opportunity to identify ways to advance equality of opportunity and to foster good relations.</w:t>
      </w:r>
    </w:p>
    <w:tbl>
      <w:tblPr>
        <w:tblStyle w:val="TableGrid"/>
        <w:tblW w:w="0" w:type="auto"/>
        <w:tblLook w:val="04A0" w:firstRow="1" w:lastRow="0" w:firstColumn="1" w:lastColumn="0" w:noHBand="0" w:noVBand="1"/>
      </w:tblPr>
      <w:tblGrid>
        <w:gridCol w:w="2600"/>
        <w:gridCol w:w="6416"/>
      </w:tblGrid>
      <w:tr w:rsidR="00006FF8" w14:paraId="3AE2C04C" w14:textId="77777777" w:rsidTr="00722194">
        <w:tc>
          <w:tcPr>
            <w:tcW w:w="2600" w:type="dxa"/>
            <w:shd w:val="clear" w:color="auto" w:fill="F2F2F2" w:themeFill="background1" w:themeFillShade="F2"/>
          </w:tcPr>
          <w:p w14:paraId="096AB3A4" w14:textId="77777777" w:rsidR="00006FF8" w:rsidRDefault="00006FF8" w:rsidP="005E2367">
            <w:bookmarkStart w:id="16" w:name="_Hlk69288545"/>
            <w:bookmarkEnd w:id="15"/>
          </w:p>
        </w:tc>
        <w:tc>
          <w:tcPr>
            <w:tcW w:w="6416" w:type="dxa"/>
            <w:shd w:val="clear" w:color="auto" w:fill="F2F2F2" w:themeFill="background1" w:themeFillShade="F2"/>
          </w:tcPr>
          <w:p w14:paraId="5D7A60DC" w14:textId="27BE57E9" w:rsidR="00006FF8" w:rsidRPr="000A0ABF" w:rsidRDefault="00006FF8" w:rsidP="005E2367">
            <w:pPr>
              <w:rPr>
                <w:b/>
                <w:bCs/>
              </w:rPr>
            </w:pPr>
            <w:r w:rsidRPr="00072BCA">
              <w:rPr>
                <w:b/>
                <w:bCs/>
                <w:color w:val="44546A" w:themeColor="text2"/>
              </w:rPr>
              <w:t>Impacts Identified</w:t>
            </w:r>
          </w:p>
        </w:tc>
      </w:tr>
      <w:tr w:rsidR="00006FF8" w14:paraId="3F08D3BF" w14:textId="77777777" w:rsidTr="00722194">
        <w:tc>
          <w:tcPr>
            <w:tcW w:w="2600" w:type="dxa"/>
            <w:shd w:val="clear" w:color="auto" w:fill="F2F2F2" w:themeFill="background1" w:themeFillShade="F2"/>
          </w:tcPr>
          <w:p w14:paraId="3AD64ECB" w14:textId="77777777" w:rsidR="00006FF8" w:rsidRPr="00072BCA" w:rsidRDefault="00006FF8" w:rsidP="005E2367">
            <w:pPr>
              <w:rPr>
                <w:b/>
                <w:bCs/>
                <w:color w:val="44546A" w:themeColor="text2"/>
              </w:rPr>
            </w:pPr>
            <w:r w:rsidRPr="00072BCA">
              <w:rPr>
                <w:b/>
                <w:bCs/>
                <w:color w:val="44546A" w:themeColor="text2"/>
              </w:rPr>
              <w:t>Age</w:t>
            </w:r>
          </w:p>
          <w:p w14:paraId="31B47911" w14:textId="77777777" w:rsidR="00722194" w:rsidRPr="00072BCA" w:rsidRDefault="00722194" w:rsidP="00FA5F60">
            <w:pPr>
              <w:pStyle w:val="ListParagraph"/>
              <w:numPr>
                <w:ilvl w:val="0"/>
                <w:numId w:val="3"/>
              </w:numPr>
            </w:pPr>
            <w:r w:rsidRPr="00072BCA">
              <w:t>Young</w:t>
            </w:r>
          </w:p>
          <w:p w14:paraId="739547AE" w14:textId="1B3A4C3A" w:rsidR="00722194" w:rsidRPr="00072BCA" w:rsidRDefault="00722194" w:rsidP="00FA5F60">
            <w:pPr>
              <w:pStyle w:val="ListParagraph"/>
              <w:numPr>
                <w:ilvl w:val="0"/>
                <w:numId w:val="3"/>
              </w:numPr>
            </w:pPr>
            <w:r w:rsidRPr="00072BCA">
              <w:t>Middle age</w:t>
            </w:r>
          </w:p>
          <w:p w14:paraId="27F7FE6D" w14:textId="05C01F7B" w:rsidR="00722194" w:rsidRPr="00072BCA" w:rsidRDefault="00722194" w:rsidP="00FA5F60">
            <w:pPr>
              <w:pStyle w:val="ListParagraph"/>
              <w:numPr>
                <w:ilvl w:val="0"/>
                <w:numId w:val="3"/>
              </w:numPr>
            </w:pPr>
            <w:r w:rsidRPr="00072BCA">
              <w:t>Older age</w:t>
            </w:r>
          </w:p>
        </w:tc>
        <w:tc>
          <w:tcPr>
            <w:tcW w:w="6416" w:type="dxa"/>
          </w:tcPr>
          <w:p w14:paraId="6FE854C4" w14:textId="6FEE9CCD" w:rsidR="007B220E" w:rsidRDefault="0098622D" w:rsidP="00286995">
            <w:r>
              <w:t xml:space="preserve">None identified </w:t>
            </w:r>
          </w:p>
        </w:tc>
      </w:tr>
      <w:tr w:rsidR="00722194" w14:paraId="13D4DB08" w14:textId="77777777" w:rsidTr="00722194">
        <w:tc>
          <w:tcPr>
            <w:tcW w:w="2600" w:type="dxa"/>
            <w:shd w:val="clear" w:color="auto" w:fill="F2F2F2" w:themeFill="background1" w:themeFillShade="F2"/>
          </w:tcPr>
          <w:p w14:paraId="07B7B7FF" w14:textId="77777777" w:rsidR="00722194" w:rsidRPr="00072BCA" w:rsidRDefault="00722194" w:rsidP="00722194">
            <w:pPr>
              <w:rPr>
                <w:b/>
                <w:bCs/>
                <w:color w:val="44546A" w:themeColor="text2"/>
              </w:rPr>
            </w:pPr>
            <w:r w:rsidRPr="00072BCA">
              <w:rPr>
                <w:b/>
                <w:bCs/>
                <w:color w:val="44546A" w:themeColor="text2"/>
              </w:rPr>
              <w:t xml:space="preserve">Disability </w:t>
            </w:r>
          </w:p>
          <w:p w14:paraId="2E1A541B" w14:textId="6A066C3A" w:rsidR="00722194" w:rsidRPr="00072BCA" w:rsidRDefault="00722194" w:rsidP="00722194">
            <w:pPr>
              <w:rPr>
                <w:color w:val="44546A" w:themeColor="text2"/>
              </w:rPr>
            </w:pPr>
            <w:r w:rsidRPr="00072BCA">
              <w:rPr>
                <w:color w:val="44546A" w:themeColor="text2"/>
              </w:rPr>
              <w:t xml:space="preserve">Types of impairment can be categorised as physical, sensory, psychosocial, and intellectual. There are several types of </w:t>
            </w:r>
            <w:r w:rsidR="00EF5A08" w:rsidRPr="00072BCA">
              <w:rPr>
                <w:color w:val="44546A" w:themeColor="text2"/>
              </w:rPr>
              <w:t>barriers</w:t>
            </w:r>
            <w:r w:rsidRPr="00072BCA">
              <w:rPr>
                <w:color w:val="44546A" w:themeColor="text2"/>
              </w:rPr>
              <w:t xml:space="preserve"> that cause exclusion </w:t>
            </w:r>
            <w:r w:rsidR="00EF5A08" w:rsidRPr="00072BCA">
              <w:rPr>
                <w:color w:val="44546A" w:themeColor="text2"/>
              </w:rPr>
              <w:t>including.</w:t>
            </w:r>
            <w:r w:rsidRPr="00072BCA">
              <w:rPr>
                <w:color w:val="44546A" w:themeColor="text2"/>
              </w:rPr>
              <w:t xml:space="preserve"> </w:t>
            </w:r>
          </w:p>
          <w:p w14:paraId="43195890" w14:textId="4737919E" w:rsidR="00722194" w:rsidRPr="00072BCA" w:rsidRDefault="00722194" w:rsidP="00722194">
            <w:pPr>
              <w:rPr>
                <w:color w:val="44546A" w:themeColor="text2"/>
              </w:rPr>
            </w:pPr>
            <w:r w:rsidRPr="00072BCA">
              <w:rPr>
                <w:color w:val="44546A" w:themeColor="text2"/>
              </w:rPr>
              <w:t>•Physical</w:t>
            </w:r>
          </w:p>
          <w:p w14:paraId="3E677477" w14:textId="11F76F03" w:rsidR="00722194" w:rsidRPr="00072BCA" w:rsidRDefault="00722194" w:rsidP="00722194">
            <w:pPr>
              <w:rPr>
                <w:color w:val="44546A" w:themeColor="text2"/>
              </w:rPr>
            </w:pPr>
            <w:r w:rsidRPr="00072BCA">
              <w:rPr>
                <w:color w:val="44546A" w:themeColor="text2"/>
              </w:rPr>
              <w:t>•Social/attitudinal</w:t>
            </w:r>
          </w:p>
          <w:p w14:paraId="21EBBF24" w14:textId="5C6A7212" w:rsidR="00722194" w:rsidRPr="00072BCA" w:rsidRDefault="00722194" w:rsidP="00722194">
            <w:pPr>
              <w:rPr>
                <w:color w:val="44546A" w:themeColor="text2"/>
              </w:rPr>
            </w:pPr>
            <w:r w:rsidRPr="00072BCA">
              <w:rPr>
                <w:color w:val="44546A" w:themeColor="text2"/>
              </w:rPr>
              <w:t>•Institutional</w:t>
            </w:r>
          </w:p>
          <w:p w14:paraId="6C108D9C" w14:textId="7AA70E47" w:rsidR="00722194" w:rsidRPr="00072BCA" w:rsidRDefault="00722194" w:rsidP="00722194">
            <w:pPr>
              <w:rPr>
                <w:color w:val="44546A" w:themeColor="text2"/>
              </w:rPr>
            </w:pPr>
            <w:r w:rsidRPr="00072BCA">
              <w:rPr>
                <w:color w:val="44546A" w:themeColor="text2"/>
              </w:rPr>
              <w:t xml:space="preserve">•Communication </w:t>
            </w:r>
          </w:p>
          <w:p w14:paraId="7DFCA160" w14:textId="75DBAFA7" w:rsidR="00722194" w:rsidRPr="00072BCA" w:rsidRDefault="00722194" w:rsidP="005E2367">
            <w:pPr>
              <w:rPr>
                <w:color w:val="44546A" w:themeColor="text2"/>
              </w:rPr>
            </w:pPr>
            <w:r w:rsidRPr="00072BCA">
              <w:rPr>
                <w:color w:val="44546A" w:themeColor="text2"/>
              </w:rPr>
              <w:t>Complete which barriers you will need to consider in your programme.</w:t>
            </w:r>
          </w:p>
        </w:tc>
        <w:tc>
          <w:tcPr>
            <w:tcW w:w="6416" w:type="dxa"/>
          </w:tcPr>
          <w:p w14:paraId="5FC7ECD0" w14:textId="1C211967" w:rsidR="00722194" w:rsidRDefault="0098622D" w:rsidP="005E2367">
            <w:r>
              <w:t xml:space="preserve">None identified </w:t>
            </w:r>
          </w:p>
        </w:tc>
      </w:tr>
      <w:tr w:rsidR="00722194" w14:paraId="265962EF" w14:textId="77777777" w:rsidTr="00722194">
        <w:tc>
          <w:tcPr>
            <w:tcW w:w="2600" w:type="dxa"/>
            <w:shd w:val="clear" w:color="auto" w:fill="F2F2F2" w:themeFill="background1" w:themeFillShade="F2"/>
          </w:tcPr>
          <w:p w14:paraId="275C838B" w14:textId="77777777" w:rsidR="00722194" w:rsidRPr="00072BCA" w:rsidRDefault="00722194" w:rsidP="00722194">
            <w:pPr>
              <w:rPr>
                <w:b/>
                <w:bCs/>
                <w:color w:val="44546A" w:themeColor="text2"/>
              </w:rPr>
            </w:pPr>
            <w:r w:rsidRPr="00072BCA">
              <w:rPr>
                <w:b/>
                <w:bCs/>
                <w:color w:val="44546A" w:themeColor="text2"/>
              </w:rPr>
              <w:t>Sex</w:t>
            </w:r>
          </w:p>
          <w:p w14:paraId="285D9AE4" w14:textId="4EFB2917" w:rsidR="00722194" w:rsidRPr="00072BCA" w:rsidRDefault="00722194" w:rsidP="00722194">
            <w:pPr>
              <w:rPr>
                <w:b/>
                <w:bCs/>
                <w:color w:val="44546A" w:themeColor="text2"/>
              </w:rPr>
            </w:pPr>
            <w:r w:rsidRPr="00072BCA">
              <w:rPr>
                <w:bCs/>
                <w:color w:val="44546A" w:themeColor="text2"/>
                <w:szCs w:val="24"/>
              </w:rPr>
              <w:lastRenderedPageBreak/>
              <w:t>Identify any potential adverse impact to men or women.</w:t>
            </w:r>
          </w:p>
        </w:tc>
        <w:tc>
          <w:tcPr>
            <w:tcW w:w="6416" w:type="dxa"/>
          </w:tcPr>
          <w:p w14:paraId="2A0BEB94" w14:textId="1A2ADC2E" w:rsidR="00FA2B8B" w:rsidRDefault="0098622D" w:rsidP="00722194">
            <w:r>
              <w:lastRenderedPageBreak/>
              <w:t xml:space="preserve">None identified </w:t>
            </w:r>
          </w:p>
        </w:tc>
      </w:tr>
      <w:tr w:rsidR="00722194" w14:paraId="1E0B9207" w14:textId="77777777" w:rsidTr="00722194">
        <w:tc>
          <w:tcPr>
            <w:tcW w:w="2600" w:type="dxa"/>
            <w:shd w:val="clear" w:color="auto" w:fill="F2F2F2" w:themeFill="background1" w:themeFillShade="F2"/>
          </w:tcPr>
          <w:p w14:paraId="5B028575" w14:textId="77777777" w:rsidR="00722194" w:rsidRPr="00072BCA" w:rsidRDefault="00722194" w:rsidP="00722194">
            <w:pPr>
              <w:rPr>
                <w:b/>
                <w:bCs/>
                <w:color w:val="44546A" w:themeColor="text2"/>
              </w:rPr>
            </w:pPr>
            <w:r w:rsidRPr="00072BCA">
              <w:rPr>
                <w:b/>
                <w:bCs/>
                <w:color w:val="44546A" w:themeColor="text2"/>
              </w:rPr>
              <w:t>Race</w:t>
            </w:r>
          </w:p>
          <w:p w14:paraId="3745D007" w14:textId="7847217A" w:rsidR="00722194" w:rsidRPr="00072BCA" w:rsidRDefault="00722194" w:rsidP="00722194">
            <w:pPr>
              <w:rPr>
                <w:b/>
                <w:bCs/>
                <w:color w:val="44546A" w:themeColor="text2"/>
              </w:rPr>
            </w:pPr>
            <w:r w:rsidRPr="00072BCA">
              <w:rPr>
                <w:bCs/>
                <w:color w:val="44546A" w:themeColor="text2"/>
                <w:szCs w:val="24"/>
              </w:rPr>
              <w:t>Identify any adverse potential impact on different ethnic groups and identify which ethnic groups you may need to specifically consider.</w:t>
            </w:r>
          </w:p>
        </w:tc>
        <w:tc>
          <w:tcPr>
            <w:tcW w:w="6416" w:type="dxa"/>
          </w:tcPr>
          <w:p w14:paraId="0C4A6B85" w14:textId="2D802137" w:rsidR="00987890" w:rsidRDefault="0098622D" w:rsidP="00722194">
            <w:r>
              <w:t xml:space="preserve">None identified </w:t>
            </w:r>
          </w:p>
        </w:tc>
      </w:tr>
      <w:tr w:rsidR="00722194" w14:paraId="223AFAB2" w14:textId="77777777" w:rsidTr="00722194">
        <w:tc>
          <w:tcPr>
            <w:tcW w:w="2600" w:type="dxa"/>
            <w:shd w:val="clear" w:color="auto" w:fill="F2F2F2" w:themeFill="background1" w:themeFillShade="F2"/>
          </w:tcPr>
          <w:p w14:paraId="5D407443" w14:textId="77777777" w:rsidR="00722194" w:rsidRPr="00072BCA" w:rsidRDefault="00722194" w:rsidP="00722194">
            <w:pPr>
              <w:rPr>
                <w:b/>
                <w:bCs/>
                <w:color w:val="44546A" w:themeColor="text2"/>
              </w:rPr>
            </w:pPr>
            <w:r w:rsidRPr="00072BCA">
              <w:rPr>
                <w:b/>
                <w:bCs/>
                <w:color w:val="44546A" w:themeColor="text2"/>
              </w:rPr>
              <w:t>Religion and belief (including no belief)</w:t>
            </w:r>
          </w:p>
          <w:p w14:paraId="4E354051" w14:textId="279FC911" w:rsidR="00722194" w:rsidRPr="00072BCA" w:rsidRDefault="00722194" w:rsidP="00722194">
            <w:pPr>
              <w:rPr>
                <w:b/>
                <w:bCs/>
                <w:color w:val="44546A" w:themeColor="text2"/>
              </w:rPr>
            </w:pPr>
            <w:r w:rsidRPr="00072BCA">
              <w:rPr>
                <w:bCs/>
                <w:color w:val="44546A" w:themeColor="text2"/>
                <w:szCs w:val="24"/>
              </w:rPr>
              <w:t>Identify any adverse potential impact on different religious groups and identify which you may need to specifically consider.</w:t>
            </w:r>
          </w:p>
        </w:tc>
        <w:tc>
          <w:tcPr>
            <w:tcW w:w="6416" w:type="dxa"/>
          </w:tcPr>
          <w:p w14:paraId="6BF146EE" w14:textId="64E401A5" w:rsidR="00722194" w:rsidRDefault="0098622D" w:rsidP="00722194">
            <w:r>
              <w:t xml:space="preserve">None </w:t>
            </w:r>
            <w:r w:rsidR="00A6139D">
              <w:t xml:space="preserve">identified </w:t>
            </w:r>
          </w:p>
        </w:tc>
      </w:tr>
      <w:tr w:rsidR="00722194" w14:paraId="3FC09FB4" w14:textId="77777777" w:rsidTr="00722194">
        <w:tc>
          <w:tcPr>
            <w:tcW w:w="2600" w:type="dxa"/>
            <w:shd w:val="clear" w:color="auto" w:fill="F2F2F2" w:themeFill="background1" w:themeFillShade="F2"/>
          </w:tcPr>
          <w:p w14:paraId="18BDE512" w14:textId="77777777" w:rsidR="00722194" w:rsidRPr="00072BCA" w:rsidRDefault="00722194" w:rsidP="00722194">
            <w:pPr>
              <w:rPr>
                <w:b/>
                <w:bCs/>
                <w:color w:val="44546A" w:themeColor="text2"/>
              </w:rPr>
            </w:pPr>
            <w:r w:rsidRPr="00072BCA">
              <w:rPr>
                <w:b/>
                <w:bCs/>
                <w:color w:val="44546A" w:themeColor="text2"/>
              </w:rPr>
              <w:t>Sexual Orientation</w:t>
            </w:r>
          </w:p>
          <w:p w14:paraId="4BB0373C" w14:textId="7F429954" w:rsidR="00722194" w:rsidRPr="00072BCA" w:rsidRDefault="00722194" w:rsidP="00722194">
            <w:pPr>
              <w:rPr>
                <w:b/>
                <w:bCs/>
                <w:color w:val="44546A" w:themeColor="text2"/>
              </w:rPr>
            </w:pPr>
            <w:r w:rsidRPr="00072BCA">
              <w:rPr>
                <w:bCs/>
                <w:color w:val="44546A" w:themeColor="text2"/>
                <w:szCs w:val="24"/>
              </w:rPr>
              <w:t>Identify any adverse potential impact on different sexual orientations and identify which sexual orientations you may need to specifically consider.</w:t>
            </w:r>
          </w:p>
        </w:tc>
        <w:tc>
          <w:tcPr>
            <w:tcW w:w="6416" w:type="dxa"/>
          </w:tcPr>
          <w:p w14:paraId="4243D7F5" w14:textId="7AC3ABE6" w:rsidR="00722194" w:rsidRDefault="0098622D" w:rsidP="00722194">
            <w:r>
              <w:t xml:space="preserve">None identified </w:t>
            </w:r>
          </w:p>
        </w:tc>
      </w:tr>
      <w:tr w:rsidR="00722194" w14:paraId="47EE95F8" w14:textId="77777777" w:rsidTr="00722194">
        <w:tc>
          <w:tcPr>
            <w:tcW w:w="2600" w:type="dxa"/>
            <w:shd w:val="clear" w:color="auto" w:fill="F2F2F2" w:themeFill="background1" w:themeFillShade="F2"/>
          </w:tcPr>
          <w:p w14:paraId="6BBDCE5B" w14:textId="624897BF" w:rsidR="00722194" w:rsidRPr="00072BCA" w:rsidRDefault="00722194" w:rsidP="00722194">
            <w:pPr>
              <w:rPr>
                <w:b/>
                <w:bCs/>
                <w:color w:val="44546A" w:themeColor="text2"/>
              </w:rPr>
            </w:pPr>
            <w:r w:rsidRPr="00072BCA">
              <w:rPr>
                <w:b/>
                <w:bCs/>
                <w:color w:val="44546A" w:themeColor="text2"/>
              </w:rPr>
              <w:t xml:space="preserve">Gender Reassignment </w:t>
            </w:r>
          </w:p>
          <w:p w14:paraId="5BBBA417" w14:textId="6BA274FD" w:rsidR="00722194" w:rsidRPr="00072BCA" w:rsidRDefault="00722194" w:rsidP="00722194">
            <w:pPr>
              <w:rPr>
                <w:b/>
                <w:bCs/>
                <w:color w:val="44546A" w:themeColor="text2"/>
              </w:rPr>
            </w:pPr>
            <w:r w:rsidRPr="00072BCA">
              <w:rPr>
                <w:bCs/>
                <w:color w:val="44546A" w:themeColor="text2"/>
                <w:szCs w:val="24"/>
              </w:rPr>
              <w:lastRenderedPageBreak/>
              <w:t>Identify any adverse potential impact on transgender or non-binary people.</w:t>
            </w:r>
          </w:p>
        </w:tc>
        <w:tc>
          <w:tcPr>
            <w:tcW w:w="6416" w:type="dxa"/>
          </w:tcPr>
          <w:p w14:paraId="4892EF2E" w14:textId="00B03190" w:rsidR="00722194" w:rsidRDefault="0098622D" w:rsidP="00722194">
            <w:r>
              <w:lastRenderedPageBreak/>
              <w:t xml:space="preserve">None identified </w:t>
            </w:r>
          </w:p>
        </w:tc>
      </w:tr>
      <w:tr w:rsidR="00722194" w14:paraId="7559B750" w14:textId="77777777" w:rsidTr="00722194">
        <w:tc>
          <w:tcPr>
            <w:tcW w:w="2600" w:type="dxa"/>
            <w:shd w:val="clear" w:color="auto" w:fill="F2F2F2" w:themeFill="background1" w:themeFillShade="F2"/>
          </w:tcPr>
          <w:p w14:paraId="0FA6DB94" w14:textId="77777777" w:rsidR="00722194" w:rsidRPr="00072BCA" w:rsidRDefault="00722194" w:rsidP="00722194">
            <w:pPr>
              <w:rPr>
                <w:b/>
                <w:bCs/>
                <w:color w:val="44546A" w:themeColor="text2"/>
              </w:rPr>
            </w:pPr>
            <w:r w:rsidRPr="00072BCA">
              <w:rPr>
                <w:b/>
                <w:bCs/>
                <w:color w:val="44546A" w:themeColor="text2"/>
              </w:rPr>
              <w:t>Pregnancy and Maternity</w:t>
            </w:r>
          </w:p>
          <w:p w14:paraId="15D3D51F" w14:textId="77777777" w:rsidR="00722194" w:rsidRPr="00072BCA" w:rsidRDefault="00722194" w:rsidP="00722194">
            <w:pPr>
              <w:rPr>
                <w:bCs/>
                <w:color w:val="44546A" w:themeColor="text2"/>
                <w:szCs w:val="24"/>
              </w:rPr>
            </w:pPr>
            <w:r w:rsidRPr="00072BCA">
              <w:rPr>
                <w:bCs/>
                <w:color w:val="44546A" w:themeColor="text2"/>
                <w:szCs w:val="24"/>
              </w:rPr>
              <w:t xml:space="preserve">Identify any adverse potential impact because of pregnancy, </w:t>
            </w:r>
            <w:r w:rsidR="00314AA8" w:rsidRPr="00072BCA">
              <w:rPr>
                <w:bCs/>
                <w:color w:val="44546A" w:themeColor="text2"/>
                <w:szCs w:val="24"/>
              </w:rPr>
              <w:t>maternity,</w:t>
            </w:r>
            <w:r w:rsidRPr="00072BCA">
              <w:rPr>
                <w:bCs/>
                <w:color w:val="44546A" w:themeColor="text2"/>
                <w:szCs w:val="24"/>
              </w:rPr>
              <w:t xml:space="preserve"> or </w:t>
            </w:r>
            <w:r w:rsidR="00314AA8" w:rsidRPr="00072BCA">
              <w:rPr>
                <w:bCs/>
                <w:color w:val="44546A" w:themeColor="text2"/>
                <w:szCs w:val="24"/>
              </w:rPr>
              <w:t>p</w:t>
            </w:r>
            <w:r w:rsidRPr="00072BCA">
              <w:rPr>
                <w:bCs/>
                <w:color w:val="44546A" w:themeColor="text2"/>
                <w:szCs w:val="24"/>
              </w:rPr>
              <w:t>aternity.</w:t>
            </w:r>
          </w:p>
          <w:p w14:paraId="16BC32AE" w14:textId="77777777" w:rsidR="00314AA8" w:rsidRPr="00314AA8" w:rsidRDefault="00314AA8" w:rsidP="00314AA8">
            <w:pPr>
              <w:rPr>
                <w:color w:val="44546A" w:themeColor="text2"/>
              </w:rPr>
            </w:pPr>
            <w:r w:rsidRPr="00314AA8">
              <w:rPr>
                <w:color w:val="44546A" w:themeColor="text2"/>
              </w:rPr>
              <w:t>Pregnancy is the condition of being pregnant or expecting a baby.</w:t>
            </w:r>
          </w:p>
          <w:p w14:paraId="26FC3844" w14:textId="1B8DA0B7" w:rsidR="00314AA8" w:rsidRPr="00072BCA" w:rsidRDefault="00314AA8" w:rsidP="00722194">
            <w:pPr>
              <w:rPr>
                <w:color w:val="44546A" w:themeColor="text2"/>
              </w:rPr>
            </w:pPr>
            <w:r w:rsidRPr="00314AA8">
              <w:rPr>
                <w:color w:val="44546A" w:themeColor="text2"/>
              </w:rPr>
              <w:t xml:space="preserve">Maternity refers to the period after the </w:t>
            </w:r>
            <w:r w:rsidRPr="00072BCA">
              <w:rPr>
                <w:color w:val="44546A" w:themeColor="text2"/>
              </w:rPr>
              <w:t>birth and</w:t>
            </w:r>
            <w:r w:rsidRPr="00314AA8">
              <w:rPr>
                <w:color w:val="44546A" w:themeColor="text2"/>
              </w:rPr>
              <w:t xml:space="preserve"> is linked to maternity leave in the employment context. In the non-work context, protection against maternity discrimination is for 26 weeks after giving birth, and this includes treating a woman unfavourably because she is breastfeeding.</w:t>
            </w:r>
          </w:p>
        </w:tc>
        <w:tc>
          <w:tcPr>
            <w:tcW w:w="6416" w:type="dxa"/>
          </w:tcPr>
          <w:p w14:paraId="35075522" w14:textId="4CE3D61F" w:rsidR="00722194" w:rsidRDefault="00A6139D" w:rsidP="00722194">
            <w:r>
              <w:t>No</w:t>
            </w:r>
            <w:r w:rsidR="0098622D">
              <w:t xml:space="preserve">ne identified </w:t>
            </w:r>
          </w:p>
        </w:tc>
      </w:tr>
      <w:tr w:rsidR="00722194" w14:paraId="5A290C25" w14:textId="77777777" w:rsidTr="00722194">
        <w:tc>
          <w:tcPr>
            <w:tcW w:w="2600" w:type="dxa"/>
            <w:shd w:val="clear" w:color="auto" w:fill="F2F2F2" w:themeFill="background1" w:themeFillShade="F2"/>
          </w:tcPr>
          <w:p w14:paraId="2B5C85FC" w14:textId="77777777" w:rsidR="00722194" w:rsidRPr="00072BCA" w:rsidRDefault="00722194" w:rsidP="00722194">
            <w:pPr>
              <w:rPr>
                <w:b/>
                <w:bCs/>
                <w:color w:val="44546A" w:themeColor="text2"/>
              </w:rPr>
            </w:pPr>
            <w:r w:rsidRPr="00072BCA">
              <w:rPr>
                <w:b/>
                <w:bCs/>
                <w:color w:val="44546A" w:themeColor="text2"/>
              </w:rPr>
              <w:t>Marriage &amp; Civil Partnership</w:t>
            </w:r>
          </w:p>
          <w:p w14:paraId="23363E73" w14:textId="210D5DCB" w:rsidR="00722194" w:rsidRPr="00072BCA" w:rsidRDefault="00314AA8" w:rsidP="00722194">
            <w:pPr>
              <w:rPr>
                <w:color w:val="44546A" w:themeColor="text2"/>
              </w:rPr>
            </w:pPr>
            <w:r w:rsidRPr="00072BCA">
              <w:rPr>
                <w:color w:val="44546A" w:themeColor="text2"/>
              </w:rPr>
              <w:lastRenderedPageBreak/>
              <w:t>Identify any adverse potential impact because of marriage and civil partnership means someone who is legally married or in a civil partnership. Marriage and civil partnership can either be between a man and a woman, or between partners of the same sex.</w:t>
            </w:r>
          </w:p>
        </w:tc>
        <w:tc>
          <w:tcPr>
            <w:tcW w:w="6416" w:type="dxa"/>
          </w:tcPr>
          <w:p w14:paraId="730677A6" w14:textId="081FDEE6" w:rsidR="00722194" w:rsidRDefault="0098622D" w:rsidP="00722194">
            <w:r>
              <w:lastRenderedPageBreak/>
              <w:t xml:space="preserve">None identified </w:t>
            </w:r>
          </w:p>
        </w:tc>
      </w:tr>
      <w:tr w:rsidR="00722194" w14:paraId="241E470E" w14:textId="77777777" w:rsidTr="00722194">
        <w:tc>
          <w:tcPr>
            <w:tcW w:w="2600" w:type="dxa"/>
            <w:shd w:val="clear" w:color="auto" w:fill="F2F2F2" w:themeFill="background1" w:themeFillShade="F2"/>
          </w:tcPr>
          <w:p w14:paraId="2A5B9644" w14:textId="77777777" w:rsidR="00722194" w:rsidRPr="00072BCA" w:rsidRDefault="00722194" w:rsidP="00722194">
            <w:pPr>
              <w:rPr>
                <w:b/>
                <w:bCs/>
                <w:color w:val="44546A" w:themeColor="text2"/>
              </w:rPr>
            </w:pPr>
            <w:r w:rsidRPr="00072BCA">
              <w:rPr>
                <w:b/>
                <w:bCs/>
                <w:color w:val="44546A" w:themeColor="text2"/>
              </w:rPr>
              <w:t>Social economic disadvantage</w:t>
            </w:r>
          </w:p>
          <w:p w14:paraId="457D937F" w14:textId="087C2F07" w:rsidR="00722194" w:rsidRPr="00072BCA" w:rsidRDefault="00722194" w:rsidP="00722194">
            <w:pPr>
              <w:rPr>
                <w:b/>
                <w:bCs/>
                <w:color w:val="44546A" w:themeColor="text2"/>
              </w:rPr>
            </w:pPr>
            <w:r w:rsidRPr="00072BCA">
              <w:rPr>
                <w:bCs/>
                <w:color w:val="44546A" w:themeColor="text2"/>
                <w:szCs w:val="24"/>
              </w:rPr>
              <w:t>Identify any adverse potential impact because of financial hardship.</w:t>
            </w:r>
          </w:p>
        </w:tc>
        <w:tc>
          <w:tcPr>
            <w:tcW w:w="6416" w:type="dxa"/>
          </w:tcPr>
          <w:p w14:paraId="7D904E71" w14:textId="32EC43D7" w:rsidR="007A5F58" w:rsidRDefault="0098622D" w:rsidP="00722194">
            <w:r>
              <w:t xml:space="preserve">None identified </w:t>
            </w:r>
          </w:p>
        </w:tc>
      </w:tr>
      <w:tr w:rsidR="00722194" w14:paraId="5706A7D0" w14:textId="77777777" w:rsidTr="00722194">
        <w:tc>
          <w:tcPr>
            <w:tcW w:w="2600" w:type="dxa"/>
            <w:shd w:val="clear" w:color="auto" w:fill="F2F2F2" w:themeFill="background1" w:themeFillShade="F2"/>
          </w:tcPr>
          <w:p w14:paraId="3560AA1C" w14:textId="77777777" w:rsidR="00722194" w:rsidRPr="00072BCA" w:rsidRDefault="00722194" w:rsidP="00722194">
            <w:pPr>
              <w:rPr>
                <w:b/>
                <w:color w:val="44546A" w:themeColor="text2"/>
                <w:sz w:val="28"/>
                <w:szCs w:val="28"/>
              </w:rPr>
            </w:pPr>
            <w:r w:rsidRPr="00072BCA">
              <w:rPr>
                <w:b/>
                <w:color w:val="44546A" w:themeColor="text2"/>
                <w:sz w:val="28"/>
                <w:szCs w:val="28"/>
              </w:rPr>
              <w:t>Other</w:t>
            </w:r>
          </w:p>
          <w:p w14:paraId="5180373A" w14:textId="586ABBF4" w:rsidR="00722194" w:rsidRPr="00072BCA" w:rsidRDefault="00722194" w:rsidP="00722194">
            <w:pPr>
              <w:rPr>
                <w:b/>
                <w:bCs/>
                <w:color w:val="44546A" w:themeColor="text2"/>
              </w:rPr>
            </w:pPr>
            <w:r w:rsidRPr="00072BCA">
              <w:rPr>
                <w:bCs/>
                <w:color w:val="44546A" w:themeColor="text2"/>
                <w:szCs w:val="24"/>
              </w:rPr>
              <w:t>Are there other discriminations or disadvantages that you think you need to address?</w:t>
            </w:r>
          </w:p>
        </w:tc>
        <w:tc>
          <w:tcPr>
            <w:tcW w:w="6416" w:type="dxa"/>
          </w:tcPr>
          <w:p w14:paraId="7D5A073B" w14:textId="7F608EB1" w:rsidR="00E9538A" w:rsidRDefault="006A625C" w:rsidP="00722194">
            <w:r>
              <w:t xml:space="preserve">Not raising the police precept will impact on the Police and Crime team </w:t>
            </w:r>
            <w:r w:rsidR="00E9538A">
              <w:t xml:space="preserve">finances </w:t>
            </w:r>
            <w:r w:rsidR="00264FAC">
              <w:t>direct</w:t>
            </w:r>
            <w:r w:rsidR="008315F5">
              <w:t xml:space="preserve">ly </w:t>
            </w:r>
            <w:r>
              <w:t xml:space="preserve">and policing </w:t>
            </w:r>
            <w:r w:rsidR="00E9538A">
              <w:t xml:space="preserve">finances </w:t>
            </w:r>
            <w:r>
              <w:t>directly</w:t>
            </w:r>
            <w:r w:rsidR="00E9538A">
              <w:t>. This may impact on our abilities to carry out our functions</w:t>
            </w:r>
            <w:r w:rsidR="009219BC">
              <w:t xml:space="preserve"> though it is anticipated that it would not have a direct impact on </w:t>
            </w:r>
            <w:r w:rsidR="00733BE3">
              <w:t>existing staffing.</w:t>
            </w:r>
          </w:p>
          <w:p w14:paraId="3ED39BA4" w14:textId="27991252" w:rsidR="008315F5" w:rsidRDefault="00E9538A" w:rsidP="00722194">
            <w:r>
              <w:t xml:space="preserve">Not raising the police precept will also have </w:t>
            </w:r>
            <w:r w:rsidR="00264FAC">
              <w:t>an impact on our reserves.</w:t>
            </w:r>
          </w:p>
        </w:tc>
      </w:tr>
      <w:bookmarkEnd w:id="16"/>
    </w:tbl>
    <w:p w14:paraId="67EE9231" w14:textId="77777777" w:rsidR="00A9325A" w:rsidRDefault="00A9325A" w:rsidP="00A9325A">
      <w:r>
        <w:br w:type="page"/>
      </w:r>
    </w:p>
    <w:p w14:paraId="40CF2173" w14:textId="7FF78742" w:rsidR="000A0ABF" w:rsidRDefault="00A9325A" w:rsidP="002C3AFC">
      <w:pPr>
        <w:pStyle w:val="Heading3"/>
      </w:pPr>
      <w:bookmarkStart w:id="17" w:name="_Toc137710781"/>
      <w:r>
        <w:lastRenderedPageBreak/>
        <w:t>S</w:t>
      </w:r>
      <w:r w:rsidR="000A0ABF" w:rsidRPr="00006FF8">
        <w:t xml:space="preserve">ection </w:t>
      </w:r>
      <w:r w:rsidR="000A0ABF">
        <w:t>2 – External</w:t>
      </w:r>
      <w:bookmarkEnd w:id="17"/>
    </w:p>
    <w:p w14:paraId="560CE79C" w14:textId="304F082E" w:rsidR="001C7345" w:rsidRPr="00072BCA" w:rsidRDefault="001C7345" w:rsidP="001C7345">
      <w:pPr>
        <w:rPr>
          <w:color w:val="44546A" w:themeColor="text2"/>
        </w:rPr>
      </w:pPr>
      <w:r w:rsidRPr="00072BCA">
        <w:rPr>
          <w:color w:val="44546A" w:themeColor="text2"/>
        </w:rPr>
        <w:t>We put the interest of the public, the community, and the service users first.</w:t>
      </w:r>
    </w:p>
    <w:p w14:paraId="65FB0C59" w14:textId="62F99B89" w:rsidR="001C7345" w:rsidRPr="00072BCA" w:rsidRDefault="000A0ABF" w:rsidP="489479DE">
      <w:pPr>
        <w:rPr>
          <w:color w:val="44546A" w:themeColor="text2"/>
          <w:lang w:val="en-US"/>
        </w:rPr>
      </w:pPr>
      <w:r w:rsidRPr="489479DE">
        <w:rPr>
          <w:color w:val="44546A" w:themeColor="text2"/>
          <w:lang w:val="en-US"/>
        </w:rPr>
        <w:t>Remember that equality analysis is not simply about identifying and removing negative effects or discrimination, but it is also an opportunity to identify ways to advance equality of opportunity and to foster good relations.</w:t>
      </w:r>
    </w:p>
    <w:tbl>
      <w:tblPr>
        <w:tblStyle w:val="TableGrid"/>
        <w:tblW w:w="0" w:type="auto"/>
        <w:tblLook w:val="04A0" w:firstRow="1" w:lastRow="0" w:firstColumn="1" w:lastColumn="0" w:noHBand="0" w:noVBand="1"/>
      </w:tblPr>
      <w:tblGrid>
        <w:gridCol w:w="2547"/>
        <w:gridCol w:w="6469"/>
      </w:tblGrid>
      <w:tr w:rsidR="000A0ABF" w:rsidRPr="000A0ABF" w14:paraId="5E3F41D1" w14:textId="77777777" w:rsidTr="0017476C">
        <w:trPr>
          <w:trHeight w:val="433"/>
        </w:trPr>
        <w:tc>
          <w:tcPr>
            <w:tcW w:w="2547" w:type="dxa"/>
            <w:shd w:val="clear" w:color="auto" w:fill="F2F2F2" w:themeFill="background1" w:themeFillShade="F2"/>
          </w:tcPr>
          <w:p w14:paraId="186FF998" w14:textId="77777777" w:rsidR="000A0ABF" w:rsidRPr="000A0ABF" w:rsidRDefault="000A0ABF" w:rsidP="000A0ABF">
            <w:pPr>
              <w:spacing w:after="160"/>
            </w:pPr>
          </w:p>
        </w:tc>
        <w:tc>
          <w:tcPr>
            <w:tcW w:w="6469" w:type="dxa"/>
            <w:shd w:val="clear" w:color="auto" w:fill="F2F2F2" w:themeFill="background1" w:themeFillShade="F2"/>
          </w:tcPr>
          <w:p w14:paraId="1AC6F8B0" w14:textId="3A4E75E9" w:rsidR="000A0ABF" w:rsidRPr="00072BCA" w:rsidRDefault="000A0ABF" w:rsidP="000A0ABF">
            <w:pPr>
              <w:spacing w:after="160"/>
              <w:rPr>
                <w:b/>
                <w:bCs/>
                <w:color w:val="44546A" w:themeColor="text2"/>
              </w:rPr>
            </w:pPr>
            <w:r w:rsidRPr="00072BCA">
              <w:rPr>
                <w:b/>
                <w:bCs/>
                <w:color w:val="44546A" w:themeColor="text2"/>
              </w:rPr>
              <w:t>Impacts Identifie</w:t>
            </w:r>
            <w:r w:rsidR="0017476C" w:rsidRPr="00072BCA">
              <w:rPr>
                <w:b/>
                <w:bCs/>
                <w:color w:val="44546A" w:themeColor="text2"/>
              </w:rPr>
              <w:t>d</w:t>
            </w:r>
          </w:p>
        </w:tc>
      </w:tr>
      <w:tr w:rsidR="00072BCA" w:rsidRPr="00072BCA" w14:paraId="21D3914D" w14:textId="77777777" w:rsidTr="00C53233">
        <w:tc>
          <w:tcPr>
            <w:tcW w:w="2547" w:type="dxa"/>
            <w:shd w:val="clear" w:color="auto" w:fill="F2F2F2" w:themeFill="background1" w:themeFillShade="F2"/>
          </w:tcPr>
          <w:p w14:paraId="161ED311" w14:textId="77777777" w:rsidR="000A0ABF" w:rsidRPr="00072BCA" w:rsidRDefault="000A0ABF" w:rsidP="000A0ABF">
            <w:pPr>
              <w:spacing w:after="160"/>
              <w:rPr>
                <w:b/>
                <w:bCs/>
                <w:color w:val="44546A" w:themeColor="text2"/>
              </w:rPr>
            </w:pPr>
            <w:r w:rsidRPr="00072BCA">
              <w:rPr>
                <w:b/>
                <w:bCs/>
                <w:color w:val="44546A" w:themeColor="text2"/>
              </w:rPr>
              <w:t>Age</w:t>
            </w:r>
          </w:p>
          <w:p w14:paraId="5258AE5F" w14:textId="77777777" w:rsidR="001C7345" w:rsidRPr="001C7345" w:rsidRDefault="001C7345" w:rsidP="001C7345">
            <w:pPr>
              <w:widowControl w:val="0"/>
              <w:numPr>
                <w:ilvl w:val="0"/>
                <w:numId w:val="3"/>
              </w:numPr>
              <w:spacing w:before="0" w:after="160" w:line="240" w:lineRule="auto"/>
              <w:rPr>
                <w:bCs/>
                <w:color w:val="44546A" w:themeColor="text2"/>
                <w:szCs w:val="24"/>
              </w:rPr>
            </w:pPr>
            <w:r w:rsidRPr="001C7345">
              <w:rPr>
                <w:bCs/>
                <w:color w:val="44546A" w:themeColor="text2"/>
                <w:szCs w:val="24"/>
              </w:rPr>
              <w:t>Young</w:t>
            </w:r>
          </w:p>
          <w:p w14:paraId="2F264CE0" w14:textId="2B50B14B" w:rsidR="001C7345" w:rsidRPr="00072BCA" w:rsidRDefault="001C7345" w:rsidP="001C7345">
            <w:pPr>
              <w:widowControl w:val="0"/>
              <w:numPr>
                <w:ilvl w:val="0"/>
                <w:numId w:val="3"/>
              </w:numPr>
              <w:spacing w:before="0" w:after="160" w:line="240" w:lineRule="auto"/>
              <w:rPr>
                <w:bCs/>
                <w:color w:val="44546A" w:themeColor="text2"/>
                <w:szCs w:val="24"/>
              </w:rPr>
            </w:pPr>
            <w:r w:rsidRPr="001C7345">
              <w:rPr>
                <w:bCs/>
                <w:color w:val="44546A" w:themeColor="text2"/>
                <w:szCs w:val="24"/>
              </w:rPr>
              <w:t>Middle age</w:t>
            </w:r>
          </w:p>
          <w:p w14:paraId="3BCCCC83" w14:textId="0409A079" w:rsidR="001C7345" w:rsidRPr="00072BCA" w:rsidRDefault="001C7345" w:rsidP="001C7345">
            <w:pPr>
              <w:widowControl w:val="0"/>
              <w:numPr>
                <w:ilvl w:val="0"/>
                <w:numId w:val="3"/>
              </w:numPr>
              <w:spacing w:before="0" w:after="160" w:line="240" w:lineRule="auto"/>
              <w:rPr>
                <w:bCs/>
                <w:color w:val="44546A" w:themeColor="text2"/>
                <w:szCs w:val="24"/>
              </w:rPr>
            </w:pPr>
            <w:r w:rsidRPr="00072BCA">
              <w:rPr>
                <w:bCs/>
                <w:color w:val="44546A" w:themeColor="text2"/>
                <w:szCs w:val="24"/>
              </w:rPr>
              <w:t>Older Age</w:t>
            </w:r>
          </w:p>
        </w:tc>
        <w:tc>
          <w:tcPr>
            <w:tcW w:w="6469" w:type="dxa"/>
          </w:tcPr>
          <w:p w14:paraId="4F20EA9E" w14:textId="77777777" w:rsidR="00965446" w:rsidRDefault="00965446" w:rsidP="00965446">
            <w:r>
              <w:t>All ages are impacted by the police having adequate funding to keep people safe.</w:t>
            </w:r>
          </w:p>
          <w:p w14:paraId="0FB391CA" w14:textId="4D73A570" w:rsidR="00DA3BE7" w:rsidRDefault="00DA3BE7" w:rsidP="00965446">
            <w:r>
              <w:t xml:space="preserve">Policing is a universal </w:t>
            </w:r>
            <w:r w:rsidR="004E38C4">
              <w:t>service,</w:t>
            </w:r>
            <w:r>
              <w:t xml:space="preserve"> and the proposed precept funding will deliver benefits across the whole population</w:t>
            </w:r>
            <w:r w:rsidR="0018583F">
              <w:t xml:space="preserve"> (for example, by maintaining and improving call answering and incident response and reducing neighbourhood crime)</w:t>
            </w:r>
          </w:p>
          <w:p w14:paraId="50F6EA11" w14:textId="6AF5023A" w:rsidR="00965446" w:rsidRPr="00A96C17" w:rsidRDefault="00965446" w:rsidP="00965446">
            <w:pPr>
              <w:rPr>
                <w:b/>
                <w:bCs/>
              </w:rPr>
            </w:pPr>
            <w:r w:rsidRPr="00A96C17">
              <w:rPr>
                <w:b/>
                <w:bCs/>
              </w:rPr>
              <w:t>Positive</w:t>
            </w:r>
          </w:p>
          <w:p w14:paraId="3CD58079" w14:textId="77777777" w:rsidR="00965446" w:rsidRDefault="00965446" w:rsidP="00965446">
            <w:r>
              <w:t>Precept increase proposals would have a positive impact on people of all ages.</w:t>
            </w:r>
          </w:p>
          <w:p w14:paraId="00E13E9A" w14:textId="4F02BC43" w:rsidR="00965446" w:rsidRPr="00A96C17" w:rsidRDefault="00965446" w:rsidP="00965446">
            <w:pPr>
              <w:rPr>
                <w:b/>
                <w:bCs/>
              </w:rPr>
            </w:pPr>
            <w:r w:rsidRPr="00A96C17">
              <w:rPr>
                <w:b/>
                <w:bCs/>
              </w:rPr>
              <w:t>Negative</w:t>
            </w:r>
          </w:p>
          <w:p w14:paraId="65AE69F6" w14:textId="77777777" w:rsidR="00965446" w:rsidRDefault="00965446" w:rsidP="00965446">
            <w:r>
              <w:t>All council taxpayers (adult age) are impacted by proposed precept increases.</w:t>
            </w:r>
          </w:p>
          <w:p w14:paraId="3ACE9269" w14:textId="1ECB77CF" w:rsidR="00FA5F60" w:rsidRPr="00965446" w:rsidRDefault="00FA5F60" w:rsidP="00965446">
            <w:pPr>
              <w:rPr>
                <w:color w:val="44546A" w:themeColor="text2"/>
              </w:rPr>
            </w:pPr>
          </w:p>
        </w:tc>
      </w:tr>
      <w:tr w:rsidR="00072BCA" w:rsidRPr="00072BCA" w14:paraId="7A92D3C7" w14:textId="77777777" w:rsidTr="00C53233">
        <w:tc>
          <w:tcPr>
            <w:tcW w:w="2547" w:type="dxa"/>
            <w:shd w:val="clear" w:color="auto" w:fill="F2F2F2" w:themeFill="background1" w:themeFillShade="F2"/>
          </w:tcPr>
          <w:p w14:paraId="2796D340" w14:textId="77777777" w:rsidR="001C7345" w:rsidRPr="00072BCA" w:rsidRDefault="001C7345" w:rsidP="001C7345">
            <w:pPr>
              <w:rPr>
                <w:b/>
                <w:bCs/>
                <w:color w:val="44546A" w:themeColor="text2"/>
              </w:rPr>
            </w:pPr>
            <w:r w:rsidRPr="00072BCA">
              <w:rPr>
                <w:b/>
                <w:bCs/>
                <w:color w:val="44546A" w:themeColor="text2"/>
              </w:rPr>
              <w:t xml:space="preserve">Disability </w:t>
            </w:r>
          </w:p>
          <w:p w14:paraId="6032FD90" w14:textId="77777777" w:rsidR="001C7345" w:rsidRPr="00072BCA" w:rsidRDefault="001C7345" w:rsidP="001C7345">
            <w:pPr>
              <w:rPr>
                <w:color w:val="44546A" w:themeColor="text2"/>
              </w:rPr>
            </w:pPr>
            <w:r w:rsidRPr="00072BCA">
              <w:rPr>
                <w:color w:val="44546A" w:themeColor="text2"/>
              </w:rPr>
              <w:t xml:space="preserve">Types of impairment can be categorised as physical, sensory, psychosocial, and intellectual. There are several types of barriers that cause exclusion including. </w:t>
            </w:r>
          </w:p>
          <w:p w14:paraId="1F3669D0" w14:textId="77777777" w:rsidR="001C7345" w:rsidRPr="00072BCA" w:rsidRDefault="001C7345" w:rsidP="001C7345">
            <w:pPr>
              <w:rPr>
                <w:color w:val="44546A" w:themeColor="text2"/>
              </w:rPr>
            </w:pPr>
            <w:r w:rsidRPr="00072BCA">
              <w:rPr>
                <w:color w:val="44546A" w:themeColor="text2"/>
              </w:rPr>
              <w:lastRenderedPageBreak/>
              <w:t>•Physical</w:t>
            </w:r>
          </w:p>
          <w:p w14:paraId="058604A4" w14:textId="77777777" w:rsidR="001C7345" w:rsidRPr="00072BCA" w:rsidRDefault="001C7345" w:rsidP="001C7345">
            <w:pPr>
              <w:rPr>
                <w:color w:val="44546A" w:themeColor="text2"/>
              </w:rPr>
            </w:pPr>
            <w:r w:rsidRPr="00072BCA">
              <w:rPr>
                <w:color w:val="44546A" w:themeColor="text2"/>
              </w:rPr>
              <w:t>•Social/attitudinal</w:t>
            </w:r>
          </w:p>
          <w:p w14:paraId="016CC446" w14:textId="77777777" w:rsidR="001C7345" w:rsidRPr="00072BCA" w:rsidRDefault="001C7345" w:rsidP="001C7345">
            <w:pPr>
              <w:rPr>
                <w:color w:val="44546A" w:themeColor="text2"/>
              </w:rPr>
            </w:pPr>
            <w:r w:rsidRPr="00072BCA">
              <w:rPr>
                <w:color w:val="44546A" w:themeColor="text2"/>
              </w:rPr>
              <w:t>•Institutional</w:t>
            </w:r>
          </w:p>
          <w:p w14:paraId="44B269DA" w14:textId="77777777" w:rsidR="001C7345" w:rsidRPr="00072BCA" w:rsidRDefault="001C7345" w:rsidP="001C7345">
            <w:pPr>
              <w:rPr>
                <w:color w:val="44546A" w:themeColor="text2"/>
              </w:rPr>
            </w:pPr>
            <w:r w:rsidRPr="00072BCA">
              <w:rPr>
                <w:color w:val="44546A" w:themeColor="text2"/>
              </w:rPr>
              <w:t xml:space="preserve">•Communication </w:t>
            </w:r>
          </w:p>
          <w:p w14:paraId="4C79F191" w14:textId="0B93A16C" w:rsidR="001C7345" w:rsidRPr="00072BCA" w:rsidRDefault="001C7345" w:rsidP="001C7345">
            <w:pPr>
              <w:spacing w:after="160"/>
              <w:rPr>
                <w:b/>
                <w:bCs/>
                <w:color w:val="44546A" w:themeColor="text2"/>
              </w:rPr>
            </w:pPr>
            <w:r w:rsidRPr="00072BCA">
              <w:rPr>
                <w:color w:val="44546A" w:themeColor="text2"/>
              </w:rPr>
              <w:t>Complete which barriers you will need to consider in your programme.</w:t>
            </w:r>
          </w:p>
        </w:tc>
        <w:tc>
          <w:tcPr>
            <w:tcW w:w="6469" w:type="dxa"/>
          </w:tcPr>
          <w:p w14:paraId="7D352329" w14:textId="6EBAA6D6" w:rsidR="001C7345" w:rsidRPr="00072BCA" w:rsidRDefault="00B626AB" w:rsidP="001C7345">
            <w:pPr>
              <w:spacing w:after="160"/>
              <w:rPr>
                <w:color w:val="44546A" w:themeColor="text2"/>
              </w:rPr>
            </w:pPr>
            <w:r>
              <w:lastRenderedPageBreak/>
              <w:t xml:space="preserve">None identified </w:t>
            </w:r>
          </w:p>
        </w:tc>
      </w:tr>
      <w:tr w:rsidR="00072BCA" w:rsidRPr="00072BCA" w14:paraId="1D862988" w14:textId="77777777" w:rsidTr="00C53233">
        <w:tc>
          <w:tcPr>
            <w:tcW w:w="2547" w:type="dxa"/>
            <w:shd w:val="clear" w:color="auto" w:fill="F2F2F2" w:themeFill="background1" w:themeFillShade="F2"/>
          </w:tcPr>
          <w:p w14:paraId="4DF7C15D" w14:textId="77777777" w:rsidR="001C7345" w:rsidRPr="00072BCA" w:rsidRDefault="001C7345" w:rsidP="001C7345">
            <w:pPr>
              <w:spacing w:after="160"/>
              <w:rPr>
                <w:b/>
                <w:bCs/>
                <w:color w:val="44546A" w:themeColor="text2"/>
              </w:rPr>
            </w:pPr>
            <w:r w:rsidRPr="00072BCA">
              <w:rPr>
                <w:b/>
                <w:bCs/>
                <w:color w:val="44546A" w:themeColor="text2"/>
              </w:rPr>
              <w:t>Sex</w:t>
            </w:r>
          </w:p>
          <w:p w14:paraId="6DD36B1B" w14:textId="65AADD0C" w:rsidR="001C7345" w:rsidRPr="00072BCA" w:rsidRDefault="001C7345" w:rsidP="001C7345">
            <w:pPr>
              <w:spacing w:after="160"/>
              <w:rPr>
                <w:b/>
                <w:bCs/>
                <w:color w:val="44546A" w:themeColor="text2"/>
              </w:rPr>
            </w:pPr>
            <w:r w:rsidRPr="00072BCA">
              <w:rPr>
                <w:bCs/>
                <w:color w:val="44546A" w:themeColor="text2"/>
                <w:szCs w:val="24"/>
              </w:rPr>
              <w:t>Identify any potential adverse impact to men or women.</w:t>
            </w:r>
          </w:p>
        </w:tc>
        <w:tc>
          <w:tcPr>
            <w:tcW w:w="6469" w:type="dxa"/>
          </w:tcPr>
          <w:p w14:paraId="62C0E7B6" w14:textId="1165DC23" w:rsidR="001C7345" w:rsidRPr="00072BCA" w:rsidRDefault="0065375C" w:rsidP="001C7345">
            <w:pPr>
              <w:spacing w:after="160"/>
              <w:rPr>
                <w:color w:val="44546A" w:themeColor="text2"/>
              </w:rPr>
            </w:pPr>
            <w:r>
              <w:rPr>
                <w:color w:val="44546A" w:themeColor="text2"/>
              </w:rPr>
              <w:t xml:space="preserve">None identified </w:t>
            </w:r>
          </w:p>
        </w:tc>
      </w:tr>
      <w:tr w:rsidR="00072BCA" w:rsidRPr="00072BCA" w14:paraId="39A77524" w14:textId="77777777" w:rsidTr="00C53233">
        <w:tc>
          <w:tcPr>
            <w:tcW w:w="2547" w:type="dxa"/>
            <w:shd w:val="clear" w:color="auto" w:fill="F2F2F2" w:themeFill="background1" w:themeFillShade="F2"/>
          </w:tcPr>
          <w:p w14:paraId="59051344" w14:textId="77777777" w:rsidR="001C7345" w:rsidRPr="00072BCA" w:rsidRDefault="001C7345" w:rsidP="001C7345">
            <w:pPr>
              <w:rPr>
                <w:b/>
                <w:bCs/>
                <w:color w:val="44546A" w:themeColor="text2"/>
              </w:rPr>
            </w:pPr>
            <w:r w:rsidRPr="00072BCA">
              <w:rPr>
                <w:b/>
                <w:bCs/>
                <w:color w:val="44546A" w:themeColor="text2"/>
              </w:rPr>
              <w:t>Race</w:t>
            </w:r>
          </w:p>
          <w:p w14:paraId="3635BF5F" w14:textId="01627800" w:rsidR="001C7345" w:rsidRPr="00072BCA" w:rsidRDefault="001C7345" w:rsidP="001C7345">
            <w:pPr>
              <w:rPr>
                <w:b/>
                <w:bCs/>
                <w:color w:val="44546A" w:themeColor="text2"/>
              </w:rPr>
            </w:pPr>
            <w:r w:rsidRPr="00072BCA">
              <w:rPr>
                <w:bCs/>
                <w:color w:val="44546A" w:themeColor="text2"/>
                <w:szCs w:val="24"/>
              </w:rPr>
              <w:t>Identify any adverse potential impact on different ethnic groups and identify which ethnic groups you may need to specifically consider.</w:t>
            </w:r>
          </w:p>
        </w:tc>
        <w:tc>
          <w:tcPr>
            <w:tcW w:w="6469" w:type="dxa"/>
          </w:tcPr>
          <w:p w14:paraId="46FB8198" w14:textId="50FD702E" w:rsidR="001C7345" w:rsidRPr="00072BCA" w:rsidRDefault="0065375C" w:rsidP="001C7345">
            <w:pPr>
              <w:rPr>
                <w:color w:val="44546A" w:themeColor="text2"/>
              </w:rPr>
            </w:pPr>
            <w:r>
              <w:rPr>
                <w:color w:val="44546A" w:themeColor="text2"/>
              </w:rPr>
              <w:t>None identified</w:t>
            </w:r>
          </w:p>
        </w:tc>
      </w:tr>
      <w:tr w:rsidR="00072BCA" w:rsidRPr="00072BCA" w14:paraId="67E9AD1D" w14:textId="77777777" w:rsidTr="00C53233">
        <w:tc>
          <w:tcPr>
            <w:tcW w:w="2547" w:type="dxa"/>
            <w:shd w:val="clear" w:color="auto" w:fill="F2F2F2" w:themeFill="background1" w:themeFillShade="F2"/>
          </w:tcPr>
          <w:p w14:paraId="22D471E2" w14:textId="01EC2FBB" w:rsidR="001C7345" w:rsidRPr="00072BCA" w:rsidRDefault="001C7345" w:rsidP="001C7345">
            <w:pPr>
              <w:spacing w:after="160"/>
              <w:rPr>
                <w:b/>
                <w:bCs/>
                <w:color w:val="44546A" w:themeColor="text2"/>
              </w:rPr>
            </w:pPr>
            <w:r w:rsidRPr="00072BCA">
              <w:rPr>
                <w:b/>
                <w:bCs/>
                <w:color w:val="44546A" w:themeColor="text2"/>
              </w:rPr>
              <w:t>Religion and belief (including no belief)</w:t>
            </w:r>
          </w:p>
          <w:p w14:paraId="3EF3F5E9" w14:textId="237B0553" w:rsidR="001C7345" w:rsidRPr="00072BCA" w:rsidRDefault="00314AA8" w:rsidP="001C7345">
            <w:pPr>
              <w:spacing w:after="160"/>
              <w:rPr>
                <w:b/>
                <w:bCs/>
                <w:color w:val="44546A" w:themeColor="text2"/>
              </w:rPr>
            </w:pPr>
            <w:r w:rsidRPr="00072BCA">
              <w:rPr>
                <w:bCs/>
                <w:color w:val="44546A" w:themeColor="text2"/>
                <w:szCs w:val="24"/>
              </w:rPr>
              <w:t>Identify any adverse potential impact on different religious groups and identify which you may need to specifically consider.</w:t>
            </w:r>
          </w:p>
        </w:tc>
        <w:tc>
          <w:tcPr>
            <w:tcW w:w="6469" w:type="dxa"/>
          </w:tcPr>
          <w:p w14:paraId="302DCBA1" w14:textId="474DEC34" w:rsidR="001C7345" w:rsidRPr="00072BCA" w:rsidRDefault="0065375C" w:rsidP="001C7345">
            <w:pPr>
              <w:spacing w:after="160"/>
              <w:rPr>
                <w:color w:val="44546A" w:themeColor="text2"/>
              </w:rPr>
            </w:pPr>
            <w:r>
              <w:rPr>
                <w:color w:val="44546A" w:themeColor="text2"/>
              </w:rPr>
              <w:t xml:space="preserve">None identified </w:t>
            </w:r>
          </w:p>
        </w:tc>
      </w:tr>
      <w:tr w:rsidR="00072BCA" w:rsidRPr="00072BCA" w14:paraId="0D2C6931" w14:textId="77777777" w:rsidTr="00C53233">
        <w:tc>
          <w:tcPr>
            <w:tcW w:w="2547" w:type="dxa"/>
            <w:shd w:val="clear" w:color="auto" w:fill="F2F2F2" w:themeFill="background1" w:themeFillShade="F2"/>
          </w:tcPr>
          <w:p w14:paraId="54199FD0" w14:textId="77777777" w:rsidR="001C7345" w:rsidRPr="00072BCA" w:rsidRDefault="001C7345" w:rsidP="001C7345">
            <w:pPr>
              <w:spacing w:after="160"/>
              <w:rPr>
                <w:b/>
                <w:bCs/>
                <w:color w:val="44546A" w:themeColor="text2"/>
              </w:rPr>
            </w:pPr>
            <w:r w:rsidRPr="00072BCA">
              <w:rPr>
                <w:b/>
                <w:bCs/>
                <w:color w:val="44546A" w:themeColor="text2"/>
              </w:rPr>
              <w:lastRenderedPageBreak/>
              <w:t>Sexual Orientation</w:t>
            </w:r>
          </w:p>
          <w:p w14:paraId="0AA31245" w14:textId="3351F929" w:rsidR="00314AA8" w:rsidRPr="00072BCA" w:rsidRDefault="00314AA8" w:rsidP="001C7345">
            <w:pPr>
              <w:spacing w:after="160"/>
              <w:rPr>
                <w:b/>
                <w:bCs/>
                <w:color w:val="44546A" w:themeColor="text2"/>
              </w:rPr>
            </w:pPr>
            <w:r w:rsidRPr="00072BCA">
              <w:rPr>
                <w:bCs/>
                <w:color w:val="44546A" w:themeColor="text2"/>
                <w:szCs w:val="24"/>
              </w:rPr>
              <w:t>Identify any adverse potential impact on different sexual orientations and identify which sexual orientations you may need to specifically consider.</w:t>
            </w:r>
          </w:p>
        </w:tc>
        <w:tc>
          <w:tcPr>
            <w:tcW w:w="6469" w:type="dxa"/>
          </w:tcPr>
          <w:p w14:paraId="2D00A7A6" w14:textId="550C8E3E" w:rsidR="001C7345" w:rsidRPr="00072BCA" w:rsidRDefault="0065375C" w:rsidP="001C7345">
            <w:pPr>
              <w:spacing w:after="160"/>
              <w:rPr>
                <w:color w:val="44546A" w:themeColor="text2"/>
              </w:rPr>
            </w:pPr>
            <w:r>
              <w:rPr>
                <w:color w:val="44546A" w:themeColor="text2"/>
              </w:rPr>
              <w:t xml:space="preserve">None identified </w:t>
            </w:r>
          </w:p>
        </w:tc>
      </w:tr>
      <w:tr w:rsidR="00072BCA" w:rsidRPr="00072BCA" w14:paraId="12A8085A" w14:textId="77777777" w:rsidTr="00C53233">
        <w:tc>
          <w:tcPr>
            <w:tcW w:w="2547" w:type="dxa"/>
            <w:shd w:val="clear" w:color="auto" w:fill="F2F2F2" w:themeFill="background1" w:themeFillShade="F2"/>
          </w:tcPr>
          <w:p w14:paraId="73E6E5AB" w14:textId="42387B64" w:rsidR="001C7345" w:rsidRPr="00072BCA" w:rsidRDefault="001C7345" w:rsidP="001C7345">
            <w:pPr>
              <w:spacing w:after="160"/>
              <w:rPr>
                <w:b/>
                <w:bCs/>
                <w:color w:val="44546A" w:themeColor="text2"/>
              </w:rPr>
            </w:pPr>
            <w:r w:rsidRPr="00072BCA">
              <w:rPr>
                <w:b/>
                <w:bCs/>
                <w:color w:val="44546A" w:themeColor="text2"/>
              </w:rPr>
              <w:t xml:space="preserve">Gender Reassignment </w:t>
            </w:r>
          </w:p>
          <w:p w14:paraId="7BCC4720" w14:textId="6FC08ACE" w:rsidR="00314AA8" w:rsidRPr="00072BCA" w:rsidRDefault="00314AA8" w:rsidP="001C7345">
            <w:pPr>
              <w:spacing w:after="160"/>
              <w:rPr>
                <w:b/>
                <w:bCs/>
                <w:color w:val="44546A" w:themeColor="text2"/>
              </w:rPr>
            </w:pPr>
            <w:r w:rsidRPr="00072BCA">
              <w:rPr>
                <w:bCs/>
                <w:color w:val="44546A" w:themeColor="text2"/>
                <w:szCs w:val="24"/>
              </w:rPr>
              <w:t>Identify any adverse potential impact on transgender or non-binary people.</w:t>
            </w:r>
          </w:p>
        </w:tc>
        <w:tc>
          <w:tcPr>
            <w:tcW w:w="6469" w:type="dxa"/>
          </w:tcPr>
          <w:p w14:paraId="66D19E05" w14:textId="570481F2" w:rsidR="001C7345" w:rsidRPr="00072BCA" w:rsidRDefault="0065375C" w:rsidP="001C7345">
            <w:pPr>
              <w:spacing w:after="160"/>
              <w:rPr>
                <w:color w:val="44546A" w:themeColor="text2"/>
              </w:rPr>
            </w:pPr>
            <w:r>
              <w:rPr>
                <w:color w:val="44546A" w:themeColor="text2"/>
              </w:rPr>
              <w:t xml:space="preserve">None identified </w:t>
            </w:r>
          </w:p>
        </w:tc>
      </w:tr>
      <w:tr w:rsidR="00072BCA" w:rsidRPr="00072BCA" w14:paraId="093CD168" w14:textId="77777777" w:rsidTr="00C53233">
        <w:tc>
          <w:tcPr>
            <w:tcW w:w="2547" w:type="dxa"/>
            <w:shd w:val="clear" w:color="auto" w:fill="F2F2F2" w:themeFill="background1" w:themeFillShade="F2"/>
          </w:tcPr>
          <w:p w14:paraId="22C484ED" w14:textId="77777777" w:rsidR="001C7345" w:rsidRPr="00072BCA" w:rsidRDefault="001C7345" w:rsidP="001C7345">
            <w:pPr>
              <w:spacing w:after="160"/>
              <w:rPr>
                <w:b/>
                <w:bCs/>
                <w:color w:val="44546A" w:themeColor="text2"/>
              </w:rPr>
            </w:pPr>
            <w:r w:rsidRPr="00072BCA">
              <w:rPr>
                <w:b/>
                <w:bCs/>
                <w:color w:val="44546A" w:themeColor="text2"/>
              </w:rPr>
              <w:t>Pregnancy and Maternity</w:t>
            </w:r>
          </w:p>
          <w:p w14:paraId="535512B3" w14:textId="0019CFF9" w:rsidR="00314AA8" w:rsidRPr="00072BCA" w:rsidRDefault="00314AA8" w:rsidP="001C7345">
            <w:pPr>
              <w:spacing w:after="160"/>
              <w:rPr>
                <w:b/>
                <w:bCs/>
                <w:color w:val="44546A" w:themeColor="text2"/>
              </w:rPr>
            </w:pPr>
            <w:r w:rsidRPr="00072BCA">
              <w:rPr>
                <w:bCs/>
                <w:color w:val="44546A" w:themeColor="text2"/>
                <w:szCs w:val="24"/>
              </w:rPr>
              <w:t>Identify any adverse potential impact because of pregnancy, maternity, or paternity.</w:t>
            </w:r>
          </w:p>
        </w:tc>
        <w:tc>
          <w:tcPr>
            <w:tcW w:w="6469" w:type="dxa"/>
          </w:tcPr>
          <w:p w14:paraId="01BB4B1A" w14:textId="3095C4B9" w:rsidR="001C7345" w:rsidRPr="00072BCA" w:rsidRDefault="0065375C" w:rsidP="001C7345">
            <w:pPr>
              <w:spacing w:after="160"/>
              <w:rPr>
                <w:color w:val="44546A" w:themeColor="text2"/>
              </w:rPr>
            </w:pPr>
            <w:r>
              <w:rPr>
                <w:color w:val="44546A" w:themeColor="text2"/>
              </w:rPr>
              <w:t xml:space="preserve">None identified </w:t>
            </w:r>
          </w:p>
        </w:tc>
      </w:tr>
      <w:tr w:rsidR="00072BCA" w:rsidRPr="00072BCA" w14:paraId="7914ADED" w14:textId="77777777" w:rsidTr="00C53233">
        <w:tc>
          <w:tcPr>
            <w:tcW w:w="2547" w:type="dxa"/>
            <w:shd w:val="clear" w:color="auto" w:fill="F2F2F2" w:themeFill="background1" w:themeFillShade="F2"/>
          </w:tcPr>
          <w:p w14:paraId="7BA22378" w14:textId="00C253E2" w:rsidR="001C7345" w:rsidRPr="00072BCA" w:rsidRDefault="001C7345" w:rsidP="001C7345">
            <w:pPr>
              <w:spacing w:after="160"/>
              <w:rPr>
                <w:b/>
                <w:bCs/>
                <w:color w:val="44546A" w:themeColor="text2"/>
              </w:rPr>
            </w:pPr>
            <w:r w:rsidRPr="00072BCA">
              <w:rPr>
                <w:b/>
                <w:bCs/>
                <w:color w:val="44546A" w:themeColor="text2"/>
              </w:rPr>
              <w:t>Marriage &amp; Civil Partnership</w:t>
            </w:r>
          </w:p>
          <w:p w14:paraId="7D3A35A8" w14:textId="7C3CC3B3" w:rsidR="00314AA8" w:rsidRPr="00072BCA" w:rsidRDefault="00314AA8" w:rsidP="001C7345">
            <w:pPr>
              <w:spacing w:after="160"/>
              <w:rPr>
                <w:color w:val="44546A" w:themeColor="text2"/>
              </w:rPr>
            </w:pPr>
            <w:r w:rsidRPr="00072BCA">
              <w:rPr>
                <w:color w:val="44546A" w:themeColor="text2"/>
              </w:rPr>
              <w:t xml:space="preserve">Identify any adverse potential impact because of marriage and civil partnership means someone who </w:t>
            </w:r>
            <w:r w:rsidRPr="00072BCA">
              <w:rPr>
                <w:color w:val="44546A" w:themeColor="text2"/>
              </w:rPr>
              <w:lastRenderedPageBreak/>
              <w:t>is legally married or in a civil partnership.</w:t>
            </w:r>
          </w:p>
        </w:tc>
        <w:tc>
          <w:tcPr>
            <w:tcW w:w="6469" w:type="dxa"/>
          </w:tcPr>
          <w:p w14:paraId="3D296BAD" w14:textId="3EE2B1F5" w:rsidR="001C7345" w:rsidRPr="00072BCA" w:rsidRDefault="0065375C" w:rsidP="001C7345">
            <w:pPr>
              <w:spacing w:after="160"/>
              <w:rPr>
                <w:color w:val="44546A" w:themeColor="text2"/>
              </w:rPr>
            </w:pPr>
            <w:r>
              <w:rPr>
                <w:color w:val="44546A" w:themeColor="text2"/>
              </w:rPr>
              <w:lastRenderedPageBreak/>
              <w:t xml:space="preserve">None identified </w:t>
            </w:r>
          </w:p>
        </w:tc>
      </w:tr>
      <w:tr w:rsidR="00072BCA" w:rsidRPr="00072BCA" w14:paraId="0FE06E58" w14:textId="77777777" w:rsidTr="00C53233">
        <w:tc>
          <w:tcPr>
            <w:tcW w:w="2547" w:type="dxa"/>
            <w:shd w:val="clear" w:color="auto" w:fill="F2F2F2" w:themeFill="background1" w:themeFillShade="F2"/>
          </w:tcPr>
          <w:p w14:paraId="42601F40" w14:textId="77777777" w:rsidR="001C7345" w:rsidRPr="00072BCA" w:rsidRDefault="001C7345" w:rsidP="001C7345">
            <w:pPr>
              <w:spacing w:after="160"/>
              <w:rPr>
                <w:b/>
                <w:bCs/>
                <w:color w:val="44546A" w:themeColor="text2"/>
              </w:rPr>
            </w:pPr>
            <w:r w:rsidRPr="00072BCA">
              <w:rPr>
                <w:b/>
                <w:bCs/>
                <w:color w:val="44546A" w:themeColor="text2"/>
              </w:rPr>
              <w:t>Social economic disadvantage</w:t>
            </w:r>
          </w:p>
          <w:p w14:paraId="29615463" w14:textId="7C9BB270" w:rsidR="001C7345" w:rsidRPr="00072BCA" w:rsidRDefault="001C7345" w:rsidP="001C7345">
            <w:pPr>
              <w:spacing w:after="160"/>
              <w:rPr>
                <w:b/>
                <w:bCs/>
                <w:color w:val="44546A" w:themeColor="text2"/>
              </w:rPr>
            </w:pPr>
            <w:r w:rsidRPr="00072BCA">
              <w:rPr>
                <w:bCs/>
                <w:color w:val="44546A" w:themeColor="text2"/>
                <w:szCs w:val="24"/>
              </w:rPr>
              <w:t>Identify any adverse potential impact because of deprived communities and identify which communities you may need to specifically consider</w:t>
            </w:r>
            <w:r w:rsidRPr="00072BCA">
              <w:rPr>
                <w:bCs/>
                <w:color w:val="44546A" w:themeColor="text2"/>
                <w:sz w:val="28"/>
                <w:szCs w:val="28"/>
              </w:rPr>
              <w:t>.</w:t>
            </w:r>
          </w:p>
        </w:tc>
        <w:tc>
          <w:tcPr>
            <w:tcW w:w="6469" w:type="dxa"/>
          </w:tcPr>
          <w:p w14:paraId="08E1C843" w14:textId="77777777" w:rsidR="0065375C" w:rsidRDefault="0065375C" w:rsidP="0065375C">
            <w:r>
              <w:t>The proposed precept increase is based on Council Tax banding. This would mean that people in lower council tax bands would pay less and people in higher council tax bands would pay more.</w:t>
            </w:r>
          </w:p>
          <w:p w14:paraId="58CC6909" w14:textId="77777777" w:rsidR="0065375C" w:rsidRDefault="0065375C" w:rsidP="0065375C">
            <w:r>
              <w:t>The proposed precept increases are set at below the rate of inflation to mitigate the impact on financial hardship.</w:t>
            </w:r>
          </w:p>
          <w:p w14:paraId="34E66F0A" w14:textId="77777777" w:rsidR="0065375C" w:rsidRDefault="0065375C" w:rsidP="0065375C">
            <w:r>
              <w:t>The police precept for Greater Manchester is one of the lowest in the country.</w:t>
            </w:r>
          </w:p>
          <w:p w14:paraId="205FFA0E" w14:textId="77777777" w:rsidR="001C7345" w:rsidRDefault="0065375C" w:rsidP="0065375C">
            <w:pPr>
              <w:spacing w:after="160"/>
            </w:pPr>
            <w:r>
              <w:t>We will consult on options that are below the maximum set by government to ensure financial hardship is minimised.</w:t>
            </w:r>
          </w:p>
          <w:p w14:paraId="20B74923" w14:textId="77777777" w:rsidR="00C62172" w:rsidRDefault="00C62172" w:rsidP="0065375C">
            <w:pPr>
              <w:spacing w:after="160"/>
            </w:pPr>
            <w:r>
              <w:t xml:space="preserve">Not raising the precept is also likely to have an adverse impact on people who live in poorer neighbourhoods </w:t>
            </w:r>
            <w:r w:rsidR="00DF3271">
              <w:t>who are more likely to experience crime.</w:t>
            </w:r>
          </w:p>
          <w:p w14:paraId="327D850E" w14:textId="77777777" w:rsidR="007502A9" w:rsidRPr="00F1404C" w:rsidRDefault="007502A9" w:rsidP="007502A9">
            <w:pPr>
              <w:spacing w:after="160"/>
              <w:rPr>
                <w:b/>
                <w:bCs/>
                <w:color w:val="44546A" w:themeColor="text2"/>
              </w:rPr>
            </w:pPr>
            <w:r w:rsidRPr="00F1404C">
              <w:rPr>
                <w:b/>
                <w:bCs/>
                <w:color w:val="44546A" w:themeColor="text2"/>
              </w:rPr>
              <w:t xml:space="preserve">Building our evidence </w:t>
            </w:r>
          </w:p>
          <w:p w14:paraId="14662C8D" w14:textId="3E996540" w:rsidR="007502A9" w:rsidRPr="00F1404C" w:rsidRDefault="007502A9" w:rsidP="007502A9">
            <w:pPr>
              <w:spacing w:after="160"/>
              <w:rPr>
                <w:color w:val="44546A" w:themeColor="text2"/>
              </w:rPr>
            </w:pPr>
            <w:r w:rsidRPr="00F1404C">
              <w:rPr>
                <w:color w:val="44546A" w:themeColor="text2"/>
              </w:rPr>
              <w:t>We will work with external partners to ensure we reach as many people as possible to enable them to engage in our consultation process.</w:t>
            </w:r>
            <w:r w:rsidR="00F1404C">
              <w:rPr>
                <w:color w:val="44546A" w:themeColor="text2"/>
              </w:rPr>
              <w:t xml:space="preserve"> </w:t>
            </w:r>
            <w:r w:rsidRPr="00F1404C">
              <w:rPr>
                <w:color w:val="44546A" w:themeColor="text2"/>
              </w:rPr>
              <w:t>This will consist of an online survey, paper copies will also be available, the consultation will be promoted using social media, external newsletters, and news release All insight gained from participation in the consultation process will follow our Data Protection policy</w:t>
            </w:r>
          </w:p>
          <w:p w14:paraId="1F1176DF" w14:textId="77777777" w:rsidR="007502A9" w:rsidRPr="00F1404C" w:rsidRDefault="00E57378" w:rsidP="007502A9">
            <w:pPr>
              <w:spacing w:after="160"/>
              <w:rPr>
                <w:color w:val="44546A" w:themeColor="text2"/>
              </w:rPr>
            </w:pPr>
            <w:r w:rsidRPr="00F1404C">
              <w:rPr>
                <w:color w:val="44546A" w:themeColor="text2"/>
              </w:rPr>
              <w:t>We will support if needed the completion of the full online survey. We will work with local councils, community partners and the media to ensure awareness of the consultation</w:t>
            </w:r>
            <w:r w:rsidR="00F1404C" w:rsidRPr="00F1404C">
              <w:rPr>
                <w:color w:val="44546A" w:themeColor="text2"/>
              </w:rPr>
              <w:t>.</w:t>
            </w:r>
          </w:p>
          <w:p w14:paraId="7C0A0A6C" w14:textId="77777777" w:rsidR="00F1404C" w:rsidRPr="00F1404C" w:rsidRDefault="00F1404C" w:rsidP="00F1404C">
            <w:pPr>
              <w:spacing w:after="160"/>
              <w:rPr>
                <w:color w:val="44546A" w:themeColor="text2"/>
              </w:rPr>
            </w:pPr>
            <w:r w:rsidRPr="00F1404C">
              <w:rPr>
                <w:color w:val="44546A" w:themeColor="text2"/>
              </w:rPr>
              <w:t>We will closely with our VCFSE connections in Greater Manchester and seek help from the GM Equality panels if responses are low from areas and diverse communities.</w:t>
            </w:r>
          </w:p>
          <w:p w14:paraId="15EF140A" w14:textId="283EC107" w:rsidR="00F1404C" w:rsidRPr="00072BCA" w:rsidRDefault="00F1404C" w:rsidP="00F1404C">
            <w:pPr>
              <w:spacing w:after="160"/>
              <w:rPr>
                <w:color w:val="44546A" w:themeColor="text2"/>
              </w:rPr>
            </w:pPr>
            <w:r w:rsidRPr="00F1404C">
              <w:rPr>
                <w:color w:val="44546A" w:themeColor="text2"/>
              </w:rPr>
              <w:lastRenderedPageBreak/>
              <w:t>In keeping with standard Greater Manchester practices, alternative format materials – including large print, or tailored discussion sessions - will be produced according to need, upon request from individuals or partner organisations</w:t>
            </w:r>
          </w:p>
        </w:tc>
      </w:tr>
    </w:tbl>
    <w:p w14:paraId="0B39753F" w14:textId="3653A883" w:rsidR="000A0ABF" w:rsidRPr="00072BCA" w:rsidRDefault="000A0ABF" w:rsidP="005E2367">
      <w:pPr>
        <w:rPr>
          <w:color w:val="44546A" w:themeColor="text2"/>
        </w:rPr>
      </w:pPr>
    </w:p>
    <w:p w14:paraId="6E3C04E4" w14:textId="77777777" w:rsidR="00C530F6" w:rsidRDefault="00C530F6" w:rsidP="005E2367">
      <w:pPr>
        <w:sectPr w:rsidR="00C530F6" w:rsidSect="0090052D">
          <w:headerReference w:type="even" r:id="rId20"/>
          <w:headerReference w:type="default" r:id="rId21"/>
          <w:footerReference w:type="even" r:id="rId22"/>
          <w:footerReference w:type="default" r:id="rId23"/>
          <w:headerReference w:type="first" r:id="rId24"/>
          <w:footerReference w:type="first" r:id="rId25"/>
          <w:type w:val="continuous"/>
          <w:pgSz w:w="11906" w:h="16838" w:code="9"/>
          <w:pgMar w:top="1440" w:right="1440" w:bottom="1276" w:left="1440" w:header="709" w:footer="692" w:gutter="0"/>
          <w:pgNumType w:start="0"/>
          <w:cols w:space="708"/>
          <w:titlePg/>
          <w:docGrid w:linePitch="360"/>
        </w:sectPr>
      </w:pPr>
    </w:p>
    <w:p w14:paraId="2A88B224" w14:textId="62BE3D29" w:rsidR="000A0ABF" w:rsidRDefault="000A0ABF" w:rsidP="00FC762F">
      <w:pPr>
        <w:pStyle w:val="Heading2"/>
      </w:pPr>
      <w:bookmarkStart w:id="18" w:name="_Toc137710782"/>
      <w:bookmarkStart w:id="19" w:name="_Hlk69289659"/>
      <w:r>
        <w:lastRenderedPageBreak/>
        <w:t>Action Plan</w:t>
      </w:r>
      <w:bookmarkEnd w:id="18"/>
    </w:p>
    <w:bookmarkEnd w:id="19"/>
    <w:p w14:paraId="3929F732" w14:textId="77777777" w:rsidR="000A0ABF" w:rsidRPr="00072BCA" w:rsidRDefault="000A0ABF" w:rsidP="000A0ABF">
      <w:pPr>
        <w:jc w:val="both"/>
        <w:rPr>
          <w:color w:val="44546A" w:themeColor="text2"/>
          <w:lang w:val="en"/>
        </w:rPr>
      </w:pPr>
      <w:r w:rsidRPr="00072BCA">
        <w:rPr>
          <w:color w:val="44546A" w:themeColor="text2"/>
          <w:lang w:val="en"/>
        </w:rPr>
        <w:t>Any actions identified as an outcome of the EIA should be mapped against the headings within the Action Plan.</w:t>
      </w:r>
    </w:p>
    <w:p w14:paraId="19FCFE2D" w14:textId="77777777" w:rsidR="000A0ABF" w:rsidRPr="00072BCA" w:rsidRDefault="000A0ABF" w:rsidP="000A0ABF">
      <w:pPr>
        <w:jc w:val="both"/>
        <w:rPr>
          <w:color w:val="44546A" w:themeColor="text2"/>
          <w:lang w:val="en"/>
        </w:rPr>
      </w:pPr>
      <w:r w:rsidRPr="00072BCA">
        <w:rPr>
          <w:color w:val="44546A" w:themeColor="text2"/>
          <w:lang w:val="en"/>
        </w:rPr>
        <w:t>NB: summaries/evidence actions taken to mitigate against adverse impact.</w:t>
      </w:r>
    </w:p>
    <w:p w14:paraId="06D8380F" w14:textId="1E4B34AF" w:rsidR="000A0ABF" w:rsidRPr="00072BCA" w:rsidRDefault="000A0ABF" w:rsidP="000A0ABF">
      <w:pPr>
        <w:suppressAutoHyphens/>
        <w:autoSpaceDN w:val="0"/>
        <w:spacing w:line="256" w:lineRule="auto"/>
        <w:textAlignment w:val="baseline"/>
        <w:rPr>
          <w:rFonts w:eastAsia="Calibri" w:cs="Arial"/>
          <w:b/>
          <w:bCs/>
          <w:color w:val="44546A" w:themeColor="text2"/>
          <w:sz w:val="28"/>
          <w:szCs w:val="28"/>
        </w:rPr>
      </w:pPr>
      <w:r w:rsidRPr="00072BCA">
        <w:rPr>
          <w:rFonts w:eastAsia="Calibri" w:cs="Arial"/>
          <w:b/>
          <w:bCs/>
          <w:color w:val="44546A" w:themeColor="text2"/>
          <w:sz w:val="28"/>
          <w:szCs w:val="28"/>
        </w:rPr>
        <w:t>Title: (</w:t>
      </w:r>
      <w:r w:rsidRPr="00072BCA">
        <w:rPr>
          <w:rFonts w:eastAsia="Calibri" w:cs="Arial"/>
          <w:color w:val="44546A" w:themeColor="text2"/>
          <w:sz w:val="28"/>
          <w:szCs w:val="28"/>
        </w:rPr>
        <w:t xml:space="preserve">Equality Impact Assessment Report – </w:t>
      </w:r>
      <w:r w:rsidR="006E570D">
        <w:rPr>
          <w:rFonts w:eastAsia="Calibri" w:cs="Arial"/>
          <w:color w:val="44546A" w:themeColor="text2"/>
          <w:sz w:val="28"/>
          <w:szCs w:val="28"/>
        </w:rPr>
        <w:t>12</w:t>
      </w:r>
      <w:r w:rsidRPr="00072BCA">
        <w:rPr>
          <w:rFonts w:eastAsia="Calibri" w:cs="Arial"/>
          <w:color w:val="44546A" w:themeColor="text2"/>
          <w:sz w:val="28"/>
          <w:szCs w:val="28"/>
        </w:rPr>
        <w:t>/</w:t>
      </w:r>
      <w:r w:rsidR="006E570D">
        <w:rPr>
          <w:rFonts w:eastAsia="Calibri" w:cs="Arial"/>
          <w:color w:val="44546A" w:themeColor="text2"/>
          <w:sz w:val="28"/>
          <w:szCs w:val="28"/>
        </w:rPr>
        <w:t>2023</w:t>
      </w:r>
      <w:r w:rsidRPr="00072BCA">
        <w:rPr>
          <w:rFonts w:eastAsia="Calibri" w:cs="Arial"/>
          <w:b/>
          <w:bCs/>
          <w:color w:val="44546A" w:themeColor="text2"/>
          <w:sz w:val="28"/>
          <w:szCs w:val="28"/>
        </w:rPr>
        <w:t>)</w:t>
      </w:r>
    </w:p>
    <w:tbl>
      <w:tblPr>
        <w:tblStyle w:val="GridTable1Light"/>
        <w:tblpPr w:leftFromText="180" w:rightFromText="180" w:vertAnchor="text" w:tblpXSpec="center" w:tblpY="1"/>
        <w:tblW w:w="15168" w:type="dxa"/>
        <w:tblBorders>
          <w:top w:val="single" w:sz="4" w:space="0" w:color="auto"/>
          <w:left w:val="single" w:sz="4" w:space="0" w:color="auto"/>
          <w:bottom w:val="none" w:sz="0" w:space="0" w:color="auto"/>
          <w:right w:val="single" w:sz="4" w:space="0" w:color="auto"/>
          <w:insideH w:val="single" w:sz="4" w:space="0" w:color="auto"/>
          <w:insideV w:val="single" w:sz="4" w:space="0" w:color="auto"/>
        </w:tblBorders>
        <w:tblLayout w:type="fixed"/>
        <w:tblLook w:val="0420" w:firstRow="1" w:lastRow="0" w:firstColumn="0" w:lastColumn="0" w:noHBand="0" w:noVBand="1"/>
      </w:tblPr>
      <w:tblGrid>
        <w:gridCol w:w="3539"/>
        <w:gridCol w:w="3417"/>
        <w:gridCol w:w="2253"/>
        <w:gridCol w:w="2137"/>
        <w:gridCol w:w="3822"/>
      </w:tblGrid>
      <w:tr w:rsidR="00DE72B7" w:rsidRPr="007039A2" w14:paraId="18510B84" w14:textId="77777777" w:rsidTr="00DE72B7">
        <w:trPr>
          <w:cnfStyle w:val="100000000000" w:firstRow="1" w:lastRow="0" w:firstColumn="0" w:lastColumn="0" w:oddVBand="0" w:evenVBand="0" w:oddHBand="0" w:evenHBand="0" w:firstRowFirstColumn="0" w:firstRowLastColumn="0" w:lastRowFirstColumn="0" w:lastRowLastColumn="0"/>
          <w:trHeight w:val="1233"/>
        </w:trPr>
        <w:tc>
          <w:tcPr>
            <w:tcW w:w="3539" w:type="dxa"/>
            <w:tcBorders>
              <w:bottom w:val="none" w:sz="0" w:space="0" w:color="auto"/>
            </w:tcBorders>
            <w:shd w:val="clear" w:color="auto" w:fill="F2F2F2" w:themeFill="background1" w:themeFillShade="F2"/>
            <w:vAlign w:val="center"/>
          </w:tcPr>
          <w:p w14:paraId="50533828" w14:textId="06260A40" w:rsidR="00FC4146" w:rsidRPr="00072BCA" w:rsidRDefault="00FC4146" w:rsidP="00E85662">
            <w:pPr>
              <w:rPr>
                <w:color w:val="44546A" w:themeColor="text2"/>
              </w:rPr>
            </w:pPr>
            <w:r w:rsidRPr="00072BCA">
              <w:rPr>
                <w:color w:val="44546A" w:themeColor="text2"/>
              </w:rPr>
              <w:t>Action/</w:t>
            </w:r>
            <w:r w:rsidRPr="00072BCA">
              <w:rPr>
                <w:color w:val="44546A" w:themeColor="text2"/>
                <w:spacing w:val="1"/>
              </w:rPr>
              <w:t xml:space="preserve"> </w:t>
            </w:r>
            <w:r w:rsidRPr="00072BCA">
              <w:rPr>
                <w:color w:val="44546A" w:themeColor="text2"/>
                <w:spacing w:val="-5"/>
              </w:rPr>
              <w:t>A</w:t>
            </w:r>
            <w:r w:rsidRPr="00072BCA">
              <w:rPr>
                <w:color w:val="44546A" w:themeColor="text2"/>
              </w:rPr>
              <w:t>ctivity</w:t>
            </w:r>
          </w:p>
        </w:tc>
        <w:tc>
          <w:tcPr>
            <w:tcW w:w="3417" w:type="dxa"/>
            <w:tcBorders>
              <w:bottom w:val="none" w:sz="0" w:space="0" w:color="auto"/>
            </w:tcBorders>
            <w:shd w:val="clear" w:color="auto" w:fill="F2F2F2" w:themeFill="background1" w:themeFillShade="F2"/>
            <w:vAlign w:val="center"/>
          </w:tcPr>
          <w:p w14:paraId="08A6A7AF" w14:textId="7A6544EC" w:rsidR="00FC4146" w:rsidRPr="00072BCA" w:rsidRDefault="00FC4146" w:rsidP="00611578">
            <w:pPr>
              <w:rPr>
                <w:color w:val="44546A" w:themeColor="text2"/>
              </w:rPr>
            </w:pPr>
            <w:r w:rsidRPr="00072BCA">
              <w:rPr>
                <w:color w:val="44546A" w:themeColor="text2"/>
              </w:rPr>
              <w:t>Owner</w:t>
            </w:r>
            <w:r w:rsidRPr="00072BCA">
              <w:rPr>
                <w:color w:val="44546A" w:themeColor="text2"/>
                <w:spacing w:val="3"/>
              </w:rPr>
              <w:t xml:space="preserve"> </w:t>
            </w:r>
            <w:r w:rsidRPr="00072BCA">
              <w:rPr>
                <w:color w:val="44546A" w:themeColor="text2"/>
              </w:rPr>
              <w:t>and</w:t>
            </w:r>
            <w:r w:rsidRPr="00072BCA">
              <w:rPr>
                <w:color w:val="44546A" w:themeColor="text2"/>
                <w:spacing w:val="1"/>
              </w:rPr>
              <w:t xml:space="preserve"> </w:t>
            </w:r>
            <w:r w:rsidRPr="00072BCA">
              <w:rPr>
                <w:color w:val="44546A" w:themeColor="text2"/>
              </w:rPr>
              <w:t>I</w:t>
            </w:r>
            <w:r w:rsidRPr="00072BCA">
              <w:rPr>
                <w:color w:val="44546A" w:themeColor="text2"/>
                <w:spacing w:val="-4"/>
              </w:rPr>
              <w:t>nterested</w:t>
            </w:r>
            <w:r w:rsidRPr="00072BCA">
              <w:rPr>
                <w:color w:val="44546A" w:themeColor="text2"/>
              </w:rPr>
              <w:t xml:space="preserve"> </w:t>
            </w:r>
            <w:r w:rsidR="00EB6136" w:rsidRPr="00072BCA">
              <w:rPr>
                <w:color w:val="44546A" w:themeColor="text2"/>
              </w:rPr>
              <w:t>S</w:t>
            </w:r>
            <w:r w:rsidRPr="00072BCA">
              <w:rPr>
                <w:color w:val="44546A" w:themeColor="text2"/>
                <w:spacing w:val="1"/>
              </w:rPr>
              <w:t>takeholders</w:t>
            </w:r>
          </w:p>
        </w:tc>
        <w:tc>
          <w:tcPr>
            <w:tcW w:w="2253" w:type="dxa"/>
            <w:tcBorders>
              <w:bottom w:val="none" w:sz="0" w:space="0" w:color="auto"/>
            </w:tcBorders>
            <w:shd w:val="clear" w:color="auto" w:fill="F2F2F2" w:themeFill="background1" w:themeFillShade="F2"/>
            <w:vAlign w:val="center"/>
          </w:tcPr>
          <w:p w14:paraId="2E39E8BD" w14:textId="3B469288" w:rsidR="00FC4146" w:rsidRPr="00072BCA" w:rsidRDefault="00FC4146" w:rsidP="00611578">
            <w:pPr>
              <w:rPr>
                <w:color w:val="44546A" w:themeColor="text2"/>
              </w:rPr>
            </w:pPr>
            <w:r w:rsidRPr="00072BCA">
              <w:rPr>
                <w:color w:val="44546A" w:themeColor="text2"/>
                <w:spacing w:val="-2"/>
              </w:rPr>
              <w:t>Dependencies</w:t>
            </w:r>
            <w:r w:rsidR="0017476C" w:rsidRPr="00072BCA">
              <w:rPr>
                <w:color w:val="44546A" w:themeColor="text2"/>
                <w:spacing w:val="-2"/>
              </w:rPr>
              <w:t>/</w:t>
            </w:r>
            <w:r w:rsidR="00EB6136" w:rsidRPr="00072BCA">
              <w:rPr>
                <w:color w:val="44546A" w:themeColor="text2"/>
                <w:spacing w:val="-2"/>
              </w:rPr>
              <w:br/>
            </w:r>
            <w:r w:rsidRPr="00072BCA">
              <w:rPr>
                <w:color w:val="44546A" w:themeColor="text2"/>
              </w:rPr>
              <w:t>Risk/Constraints</w:t>
            </w:r>
          </w:p>
        </w:tc>
        <w:tc>
          <w:tcPr>
            <w:tcW w:w="2137" w:type="dxa"/>
            <w:tcBorders>
              <w:bottom w:val="none" w:sz="0" w:space="0" w:color="auto"/>
            </w:tcBorders>
            <w:shd w:val="clear" w:color="auto" w:fill="F2F2F2" w:themeFill="background1" w:themeFillShade="F2"/>
            <w:vAlign w:val="center"/>
          </w:tcPr>
          <w:p w14:paraId="376DBA6B" w14:textId="5178D7C7" w:rsidR="00FC4146" w:rsidRPr="00072BCA" w:rsidRDefault="00FC4146" w:rsidP="00611578">
            <w:pPr>
              <w:rPr>
                <w:color w:val="44546A" w:themeColor="text2"/>
              </w:rPr>
            </w:pPr>
            <w:r w:rsidRPr="00072BCA">
              <w:rPr>
                <w:color w:val="44546A" w:themeColor="text2"/>
              </w:rPr>
              <w:t>Complet</w:t>
            </w:r>
            <w:r w:rsidR="00575373" w:rsidRPr="00072BCA">
              <w:rPr>
                <w:color w:val="44546A" w:themeColor="text2"/>
              </w:rPr>
              <w:t>ion</w:t>
            </w:r>
            <w:r w:rsidRPr="00072BCA">
              <w:rPr>
                <w:color w:val="44546A" w:themeColor="text2"/>
              </w:rPr>
              <w:t xml:space="preserve"> </w:t>
            </w:r>
            <w:r w:rsidR="0017476C" w:rsidRPr="00072BCA">
              <w:rPr>
                <w:color w:val="44546A" w:themeColor="text2"/>
              </w:rPr>
              <w:t>D</w:t>
            </w:r>
            <w:r w:rsidRPr="00072BCA">
              <w:rPr>
                <w:color w:val="44546A" w:themeColor="text2"/>
              </w:rPr>
              <w:t>ate</w:t>
            </w:r>
          </w:p>
        </w:tc>
        <w:tc>
          <w:tcPr>
            <w:tcW w:w="3822" w:type="dxa"/>
            <w:tcBorders>
              <w:bottom w:val="none" w:sz="0" w:space="0" w:color="auto"/>
            </w:tcBorders>
            <w:shd w:val="clear" w:color="auto" w:fill="F2F2F2" w:themeFill="background1" w:themeFillShade="F2"/>
            <w:vAlign w:val="center"/>
          </w:tcPr>
          <w:p w14:paraId="089D5EF8" w14:textId="01F79139" w:rsidR="00FC4146" w:rsidRPr="00072BCA" w:rsidRDefault="00FC4146" w:rsidP="0017476C">
            <w:pPr>
              <w:rPr>
                <w:color w:val="44546A" w:themeColor="text2"/>
              </w:rPr>
            </w:pPr>
            <w:r w:rsidRPr="00072BCA">
              <w:rPr>
                <w:color w:val="44546A" w:themeColor="text2"/>
              </w:rPr>
              <w:t>Progress</w:t>
            </w:r>
            <w:r w:rsidR="0017476C" w:rsidRPr="00072BCA">
              <w:rPr>
                <w:color w:val="44546A" w:themeColor="text2"/>
              </w:rPr>
              <w:t xml:space="preserve"> </w:t>
            </w:r>
            <w:r w:rsidRPr="00072BCA">
              <w:rPr>
                <w:color w:val="44546A" w:themeColor="text2"/>
              </w:rPr>
              <w:t>Update</w:t>
            </w:r>
          </w:p>
        </w:tc>
      </w:tr>
      <w:tr w:rsidR="00FC4146" w:rsidRPr="007039A2" w14:paraId="29DA1EE2" w14:textId="77777777" w:rsidTr="0045510C">
        <w:trPr>
          <w:trHeight w:val="2652"/>
        </w:trPr>
        <w:tc>
          <w:tcPr>
            <w:tcW w:w="3539" w:type="dxa"/>
          </w:tcPr>
          <w:p w14:paraId="78337C00" w14:textId="77777777" w:rsidR="00FC4146" w:rsidRPr="00072BCA" w:rsidRDefault="00FC4146" w:rsidP="00E85662">
            <w:pPr>
              <w:rPr>
                <w:color w:val="44546A" w:themeColor="text2"/>
              </w:rPr>
            </w:pPr>
            <w:r w:rsidRPr="00072BCA">
              <w:rPr>
                <w:color w:val="44546A" w:themeColor="text2"/>
                <w:spacing w:val="-2"/>
              </w:rPr>
              <w:t>T</w:t>
            </w:r>
            <w:r w:rsidRPr="00072BCA">
              <w:rPr>
                <w:color w:val="44546A" w:themeColor="text2"/>
                <w:spacing w:val="-1"/>
              </w:rPr>
              <w:t>h</w:t>
            </w:r>
            <w:r w:rsidRPr="00072BCA">
              <w:rPr>
                <w:color w:val="44546A" w:themeColor="text2"/>
              </w:rPr>
              <w:t>is</w:t>
            </w:r>
            <w:r w:rsidRPr="00072BCA">
              <w:rPr>
                <w:color w:val="44546A" w:themeColor="text2"/>
                <w:spacing w:val="1"/>
              </w:rPr>
              <w:t xml:space="preserve"> s</w:t>
            </w:r>
            <w:r w:rsidRPr="00072BCA">
              <w:rPr>
                <w:color w:val="44546A" w:themeColor="text2"/>
                <w:spacing w:val="-1"/>
              </w:rPr>
              <w:t>h</w:t>
            </w:r>
            <w:r w:rsidRPr="00072BCA">
              <w:rPr>
                <w:color w:val="44546A" w:themeColor="text2"/>
                <w:spacing w:val="-2"/>
              </w:rPr>
              <w:t>o</w:t>
            </w:r>
            <w:r w:rsidRPr="00072BCA">
              <w:rPr>
                <w:color w:val="44546A" w:themeColor="text2"/>
                <w:spacing w:val="-1"/>
              </w:rPr>
              <w:t>u</w:t>
            </w:r>
            <w:r w:rsidRPr="00072BCA">
              <w:rPr>
                <w:color w:val="44546A" w:themeColor="text2"/>
              </w:rPr>
              <w:t>ld</w:t>
            </w:r>
            <w:r w:rsidRPr="00072BCA">
              <w:rPr>
                <w:color w:val="44546A" w:themeColor="text2"/>
                <w:spacing w:val="-1"/>
              </w:rPr>
              <w:t xml:space="preserve"> b</w:t>
            </w:r>
            <w:r w:rsidRPr="00072BCA">
              <w:rPr>
                <w:color w:val="44546A" w:themeColor="text2"/>
              </w:rPr>
              <w:t>e</w:t>
            </w:r>
            <w:r w:rsidRPr="00072BCA">
              <w:rPr>
                <w:color w:val="44546A" w:themeColor="text2"/>
                <w:spacing w:val="1"/>
              </w:rPr>
              <w:t xml:space="preserve"> </w:t>
            </w:r>
            <w:r w:rsidRPr="00072BCA">
              <w:rPr>
                <w:color w:val="44546A" w:themeColor="text2"/>
              </w:rPr>
              <w:t>a li</w:t>
            </w:r>
            <w:r w:rsidRPr="00072BCA">
              <w:rPr>
                <w:color w:val="44546A" w:themeColor="text2"/>
                <w:spacing w:val="1"/>
              </w:rPr>
              <w:t>s</w:t>
            </w:r>
            <w:r w:rsidRPr="00072BCA">
              <w:rPr>
                <w:color w:val="44546A" w:themeColor="text2"/>
              </w:rPr>
              <w:t xml:space="preserve">t </w:t>
            </w:r>
            <w:r w:rsidRPr="00072BCA">
              <w:rPr>
                <w:color w:val="44546A" w:themeColor="text2"/>
                <w:spacing w:val="-1"/>
              </w:rPr>
              <w:t>o</w:t>
            </w:r>
            <w:r w:rsidRPr="00072BCA">
              <w:rPr>
                <w:color w:val="44546A" w:themeColor="text2"/>
              </w:rPr>
              <w:t xml:space="preserve">f </w:t>
            </w:r>
            <w:r w:rsidRPr="00072BCA">
              <w:rPr>
                <w:color w:val="44546A" w:themeColor="text2"/>
                <w:spacing w:val="1"/>
              </w:rPr>
              <w:t>r</w:t>
            </w:r>
            <w:r w:rsidRPr="00072BCA">
              <w:rPr>
                <w:color w:val="44546A" w:themeColor="text2"/>
              </w:rPr>
              <w:t>e</w:t>
            </w:r>
            <w:r w:rsidRPr="00072BCA">
              <w:rPr>
                <w:color w:val="44546A" w:themeColor="text2"/>
                <w:spacing w:val="-1"/>
              </w:rPr>
              <w:t>c</w:t>
            </w:r>
            <w:r w:rsidRPr="00072BCA">
              <w:rPr>
                <w:color w:val="44546A" w:themeColor="text2"/>
                <w:spacing w:val="-2"/>
              </w:rPr>
              <w:t>omm</w:t>
            </w:r>
            <w:r w:rsidRPr="00072BCA">
              <w:rPr>
                <w:color w:val="44546A" w:themeColor="text2"/>
              </w:rPr>
              <w:t>en</w:t>
            </w:r>
            <w:r w:rsidRPr="00072BCA">
              <w:rPr>
                <w:color w:val="44546A" w:themeColor="text2"/>
                <w:spacing w:val="-2"/>
              </w:rPr>
              <w:t>d</w:t>
            </w:r>
            <w:r w:rsidRPr="00072BCA">
              <w:rPr>
                <w:color w:val="44546A" w:themeColor="text2"/>
              </w:rPr>
              <w:t>at</w:t>
            </w:r>
            <w:r w:rsidRPr="00072BCA">
              <w:rPr>
                <w:color w:val="44546A" w:themeColor="text2"/>
                <w:spacing w:val="4"/>
              </w:rPr>
              <w:t>i</w:t>
            </w:r>
            <w:r w:rsidRPr="00072BCA">
              <w:rPr>
                <w:color w:val="44546A" w:themeColor="text2"/>
                <w:spacing w:val="-2"/>
              </w:rPr>
              <w:t>o</w:t>
            </w:r>
            <w:r w:rsidRPr="00072BCA">
              <w:rPr>
                <w:color w:val="44546A" w:themeColor="text2"/>
                <w:spacing w:val="-1"/>
              </w:rPr>
              <w:t>n</w:t>
            </w:r>
            <w:r w:rsidRPr="00072BCA">
              <w:rPr>
                <w:color w:val="44546A" w:themeColor="text2"/>
              </w:rPr>
              <w:t>s i</w:t>
            </w:r>
            <w:r w:rsidRPr="00072BCA">
              <w:rPr>
                <w:color w:val="44546A" w:themeColor="text2"/>
                <w:spacing w:val="-1"/>
              </w:rPr>
              <w:t>d</w:t>
            </w:r>
            <w:r w:rsidRPr="00072BCA">
              <w:rPr>
                <w:color w:val="44546A" w:themeColor="text2"/>
              </w:rPr>
              <w:t>en</w:t>
            </w:r>
            <w:r w:rsidRPr="00072BCA">
              <w:rPr>
                <w:color w:val="44546A" w:themeColor="text2"/>
                <w:spacing w:val="-1"/>
              </w:rPr>
              <w:t>t</w:t>
            </w:r>
            <w:r w:rsidRPr="00072BCA">
              <w:rPr>
                <w:color w:val="44546A" w:themeColor="text2"/>
              </w:rPr>
              <w:t>ified in</w:t>
            </w:r>
            <w:r w:rsidRPr="00072BCA">
              <w:rPr>
                <w:color w:val="44546A" w:themeColor="text2"/>
                <w:spacing w:val="-1"/>
              </w:rPr>
              <w:t xml:space="preserve"> </w:t>
            </w:r>
            <w:r w:rsidRPr="00072BCA">
              <w:rPr>
                <w:color w:val="44546A" w:themeColor="text2"/>
              </w:rPr>
              <w:t>t</w:t>
            </w:r>
            <w:r w:rsidRPr="00072BCA">
              <w:rPr>
                <w:color w:val="44546A" w:themeColor="text2"/>
                <w:spacing w:val="-2"/>
              </w:rPr>
              <w:t>h</w:t>
            </w:r>
            <w:r w:rsidRPr="00072BCA">
              <w:rPr>
                <w:color w:val="44546A" w:themeColor="text2"/>
              </w:rPr>
              <w:t>e</w:t>
            </w:r>
            <w:r w:rsidRPr="00072BCA">
              <w:rPr>
                <w:color w:val="44546A" w:themeColor="text2"/>
                <w:spacing w:val="1"/>
              </w:rPr>
              <w:t xml:space="preserve"> </w:t>
            </w:r>
            <w:r w:rsidRPr="00072BCA">
              <w:rPr>
                <w:color w:val="44546A" w:themeColor="text2"/>
                <w:spacing w:val="-2"/>
              </w:rPr>
              <w:t>E</w:t>
            </w:r>
            <w:r w:rsidRPr="00072BCA">
              <w:rPr>
                <w:color w:val="44546A" w:themeColor="text2"/>
              </w:rPr>
              <w:t xml:space="preserve">IA </w:t>
            </w:r>
            <w:r w:rsidRPr="00072BCA">
              <w:rPr>
                <w:color w:val="44546A" w:themeColor="text2"/>
                <w:spacing w:val="1"/>
              </w:rPr>
              <w:t>r</w:t>
            </w:r>
            <w:r w:rsidRPr="00072BCA">
              <w:rPr>
                <w:color w:val="44546A" w:themeColor="text2"/>
              </w:rPr>
              <w:t>ep</w:t>
            </w:r>
            <w:r w:rsidRPr="00072BCA">
              <w:rPr>
                <w:color w:val="44546A" w:themeColor="text2"/>
                <w:spacing w:val="-2"/>
              </w:rPr>
              <w:t>o</w:t>
            </w:r>
            <w:r w:rsidRPr="00072BCA">
              <w:rPr>
                <w:color w:val="44546A" w:themeColor="text2"/>
                <w:spacing w:val="1"/>
              </w:rPr>
              <w:t>r</w:t>
            </w:r>
            <w:r w:rsidRPr="00072BCA">
              <w:rPr>
                <w:color w:val="44546A" w:themeColor="text2"/>
              </w:rPr>
              <w:t>t.</w:t>
            </w:r>
          </w:p>
          <w:p w14:paraId="417B9305" w14:textId="32E7C54A" w:rsidR="00FC4146" w:rsidRPr="00072BCA" w:rsidRDefault="00FC4146" w:rsidP="00E85662">
            <w:pPr>
              <w:rPr>
                <w:color w:val="44546A" w:themeColor="text2"/>
              </w:rPr>
            </w:pPr>
            <w:r w:rsidRPr="00072BCA">
              <w:rPr>
                <w:color w:val="44546A" w:themeColor="text2"/>
              </w:rPr>
              <w:t>A</w:t>
            </w:r>
            <w:r w:rsidRPr="00072BCA">
              <w:rPr>
                <w:color w:val="44546A" w:themeColor="text2"/>
                <w:spacing w:val="1"/>
              </w:rPr>
              <w:t xml:space="preserve"> s</w:t>
            </w:r>
            <w:r w:rsidRPr="00072BCA">
              <w:rPr>
                <w:color w:val="44546A" w:themeColor="text2"/>
                <w:spacing w:val="-1"/>
              </w:rPr>
              <w:t>h</w:t>
            </w:r>
            <w:r w:rsidRPr="00072BCA">
              <w:rPr>
                <w:color w:val="44546A" w:themeColor="text2"/>
                <w:spacing w:val="-2"/>
              </w:rPr>
              <w:t>o</w:t>
            </w:r>
            <w:r w:rsidRPr="00072BCA">
              <w:rPr>
                <w:color w:val="44546A" w:themeColor="text2"/>
                <w:spacing w:val="1"/>
              </w:rPr>
              <w:t>r</w:t>
            </w:r>
            <w:r w:rsidRPr="00072BCA">
              <w:rPr>
                <w:color w:val="44546A" w:themeColor="text2"/>
              </w:rPr>
              <w:t>t de</w:t>
            </w:r>
            <w:r w:rsidRPr="00072BCA">
              <w:rPr>
                <w:color w:val="44546A" w:themeColor="text2"/>
                <w:spacing w:val="1"/>
              </w:rPr>
              <w:t>s</w:t>
            </w:r>
            <w:r w:rsidRPr="00072BCA">
              <w:rPr>
                <w:color w:val="44546A" w:themeColor="text2"/>
                <w:spacing w:val="-1"/>
              </w:rPr>
              <w:t>c</w:t>
            </w:r>
            <w:r w:rsidRPr="00072BCA">
              <w:rPr>
                <w:color w:val="44546A" w:themeColor="text2"/>
                <w:spacing w:val="1"/>
              </w:rPr>
              <w:t>r</w:t>
            </w:r>
            <w:r w:rsidRPr="00072BCA">
              <w:rPr>
                <w:color w:val="44546A" w:themeColor="text2"/>
              </w:rPr>
              <w:t>i</w:t>
            </w:r>
            <w:r w:rsidRPr="00072BCA">
              <w:rPr>
                <w:color w:val="44546A" w:themeColor="text2"/>
                <w:spacing w:val="-1"/>
              </w:rPr>
              <w:t>p</w:t>
            </w:r>
            <w:r w:rsidRPr="00072BCA">
              <w:rPr>
                <w:color w:val="44546A" w:themeColor="text2"/>
              </w:rPr>
              <w:t>ti</w:t>
            </w:r>
            <w:r w:rsidRPr="00072BCA">
              <w:rPr>
                <w:color w:val="44546A" w:themeColor="text2"/>
                <w:spacing w:val="-2"/>
              </w:rPr>
              <w:t>o</w:t>
            </w:r>
            <w:r w:rsidRPr="00072BCA">
              <w:rPr>
                <w:color w:val="44546A" w:themeColor="text2"/>
              </w:rPr>
              <w:t>n</w:t>
            </w:r>
            <w:r w:rsidRPr="00072BCA">
              <w:rPr>
                <w:color w:val="44546A" w:themeColor="text2"/>
                <w:spacing w:val="-1"/>
              </w:rPr>
              <w:t xml:space="preserve"> </w:t>
            </w:r>
            <w:r w:rsidRPr="00072BCA">
              <w:rPr>
                <w:color w:val="44546A" w:themeColor="text2"/>
                <w:spacing w:val="-2"/>
              </w:rPr>
              <w:t>o</w:t>
            </w:r>
            <w:r w:rsidRPr="00072BCA">
              <w:rPr>
                <w:color w:val="44546A" w:themeColor="text2"/>
              </w:rPr>
              <w:t>f t</w:t>
            </w:r>
            <w:r w:rsidRPr="00072BCA">
              <w:rPr>
                <w:color w:val="44546A" w:themeColor="text2"/>
                <w:spacing w:val="-2"/>
              </w:rPr>
              <w:t>h</w:t>
            </w:r>
            <w:r w:rsidRPr="00072BCA">
              <w:rPr>
                <w:color w:val="44546A" w:themeColor="text2"/>
              </w:rPr>
              <w:t>e i</w:t>
            </w:r>
            <w:r w:rsidRPr="00072BCA">
              <w:rPr>
                <w:color w:val="44546A" w:themeColor="text2"/>
                <w:spacing w:val="1"/>
              </w:rPr>
              <w:t>ss</w:t>
            </w:r>
            <w:r w:rsidRPr="00072BCA">
              <w:rPr>
                <w:color w:val="44546A" w:themeColor="text2"/>
                <w:spacing w:val="-1"/>
              </w:rPr>
              <w:t>u</w:t>
            </w:r>
            <w:r w:rsidRPr="00072BCA">
              <w:rPr>
                <w:color w:val="44546A" w:themeColor="text2"/>
              </w:rPr>
              <w:t xml:space="preserve">e </w:t>
            </w:r>
            <w:r w:rsidRPr="00072BCA">
              <w:rPr>
                <w:color w:val="44546A" w:themeColor="text2"/>
                <w:spacing w:val="-1"/>
              </w:rPr>
              <w:t>b</w:t>
            </w:r>
            <w:r w:rsidRPr="00072BCA">
              <w:rPr>
                <w:color w:val="44546A" w:themeColor="text2"/>
              </w:rPr>
              <w:t>ei</w:t>
            </w:r>
            <w:r w:rsidRPr="00072BCA">
              <w:rPr>
                <w:color w:val="44546A" w:themeColor="text2"/>
                <w:spacing w:val="-1"/>
              </w:rPr>
              <w:t>n</w:t>
            </w:r>
            <w:r w:rsidRPr="00072BCA">
              <w:rPr>
                <w:color w:val="44546A" w:themeColor="text2"/>
              </w:rPr>
              <w:t>g</w:t>
            </w:r>
            <w:r w:rsidRPr="00072BCA">
              <w:rPr>
                <w:color w:val="44546A" w:themeColor="text2"/>
                <w:spacing w:val="1"/>
              </w:rPr>
              <w:t xml:space="preserve"> </w:t>
            </w:r>
            <w:r w:rsidRPr="00072BCA">
              <w:rPr>
                <w:color w:val="44546A" w:themeColor="text2"/>
              </w:rPr>
              <w:t>tak</w:t>
            </w:r>
            <w:r w:rsidRPr="00072BCA">
              <w:rPr>
                <w:color w:val="44546A" w:themeColor="text2"/>
                <w:spacing w:val="1"/>
              </w:rPr>
              <w:t>e</w:t>
            </w:r>
            <w:r w:rsidRPr="00072BCA">
              <w:rPr>
                <w:color w:val="44546A" w:themeColor="text2"/>
              </w:rPr>
              <w:t xml:space="preserve">n </w:t>
            </w:r>
            <w:r w:rsidRPr="00072BCA">
              <w:rPr>
                <w:color w:val="44546A" w:themeColor="text2"/>
                <w:spacing w:val="1"/>
              </w:rPr>
              <w:t>f</w:t>
            </w:r>
            <w:r w:rsidRPr="00072BCA">
              <w:rPr>
                <w:color w:val="44546A" w:themeColor="text2"/>
                <w:spacing w:val="-2"/>
              </w:rPr>
              <w:t>o</w:t>
            </w:r>
            <w:r w:rsidRPr="00072BCA">
              <w:rPr>
                <w:color w:val="44546A" w:themeColor="text2"/>
                <w:spacing w:val="1"/>
              </w:rPr>
              <w:t>r</w:t>
            </w:r>
            <w:r w:rsidRPr="00072BCA">
              <w:rPr>
                <w:color w:val="44546A" w:themeColor="text2"/>
                <w:spacing w:val="-2"/>
              </w:rPr>
              <w:t>w</w:t>
            </w:r>
            <w:r w:rsidRPr="00072BCA">
              <w:rPr>
                <w:color w:val="44546A" w:themeColor="text2"/>
              </w:rPr>
              <w:t>a</w:t>
            </w:r>
            <w:r w:rsidRPr="00072BCA">
              <w:rPr>
                <w:color w:val="44546A" w:themeColor="text2"/>
                <w:spacing w:val="1"/>
              </w:rPr>
              <w:t>r</w:t>
            </w:r>
            <w:r w:rsidRPr="00072BCA">
              <w:rPr>
                <w:color w:val="44546A" w:themeColor="text2"/>
                <w:spacing w:val="-1"/>
              </w:rPr>
              <w:t>d</w:t>
            </w:r>
            <w:r w:rsidR="00611578" w:rsidRPr="00072BCA">
              <w:rPr>
                <w:color w:val="44546A" w:themeColor="text2"/>
              </w:rPr>
              <w:t>.</w:t>
            </w:r>
          </w:p>
        </w:tc>
        <w:tc>
          <w:tcPr>
            <w:tcW w:w="3417" w:type="dxa"/>
          </w:tcPr>
          <w:p w14:paraId="3CC403E1" w14:textId="77777777" w:rsidR="00FC4146" w:rsidRPr="00072BCA" w:rsidRDefault="00FC4146" w:rsidP="00E85662">
            <w:pPr>
              <w:rPr>
                <w:color w:val="44546A" w:themeColor="text2"/>
              </w:rPr>
            </w:pPr>
            <w:r w:rsidRPr="00072BCA">
              <w:rPr>
                <w:color w:val="44546A" w:themeColor="text2"/>
              </w:rPr>
              <w:t>Team/Depa</w:t>
            </w:r>
            <w:r w:rsidRPr="00072BCA">
              <w:rPr>
                <w:color w:val="44546A" w:themeColor="text2"/>
                <w:spacing w:val="1"/>
              </w:rPr>
              <w:t>r</w:t>
            </w:r>
            <w:r w:rsidRPr="00072BCA">
              <w:rPr>
                <w:color w:val="44546A" w:themeColor="text2"/>
              </w:rPr>
              <w:t>t</w:t>
            </w:r>
            <w:r w:rsidRPr="00072BCA">
              <w:rPr>
                <w:color w:val="44546A" w:themeColor="text2"/>
                <w:spacing w:val="-2"/>
              </w:rPr>
              <w:t>m</w:t>
            </w:r>
            <w:r w:rsidRPr="00072BCA">
              <w:rPr>
                <w:color w:val="44546A" w:themeColor="text2"/>
              </w:rPr>
              <w:t>en</w:t>
            </w:r>
            <w:r w:rsidRPr="00072BCA">
              <w:rPr>
                <w:color w:val="44546A" w:themeColor="text2"/>
                <w:spacing w:val="-1"/>
              </w:rPr>
              <w:t>t</w:t>
            </w:r>
            <w:r w:rsidRPr="00072BCA">
              <w:rPr>
                <w:color w:val="44546A" w:themeColor="text2"/>
              </w:rPr>
              <w:t>/Service</w:t>
            </w:r>
          </w:p>
          <w:p w14:paraId="46D59924" w14:textId="77777777" w:rsidR="00FC4146" w:rsidRPr="00072BCA" w:rsidRDefault="00FC4146" w:rsidP="00E85662">
            <w:pPr>
              <w:rPr>
                <w:color w:val="44546A" w:themeColor="text2"/>
              </w:rPr>
            </w:pPr>
            <w:r w:rsidRPr="00072BCA">
              <w:rPr>
                <w:color w:val="44546A" w:themeColor="text2"/>
              </w:rPr>
              <w:t>I</w:t>
            </w:r>
            <w:r w:rsidRPr="00072BCA">
              <w:rPr>
                <w:color w:val="44546A" w:themeColor="text2"/>
                <w:spacing w:val="-2"/>
              </w:rPr>
              <w:t>n</w:t>
            </w:r>
            <w:r w:rsidRPr="00072BCA">
              <w:rPr>
                <w:color w:val="44546A" w:themeColor="text2"/>
              </w:rPr>
              <w:t>te</w:t>
            </w:r>
            <w:r w:rsidRPr="00072BCA">
              <w:rPr>
                <w:color w:val="44546A" w:themeColor="text2"/>
                <w:spacing w:val="1"/>
              </w:rPr>
              <w:t>r</w:t>
            </w:r>
            <w:r w:rsidRPr="00072BCA">
              <w:rPr>
                <w:color w:val="44546A" w:themeColor="text2"/>
                <w:spacing w:val="-1"/>
              </w:rPr>
              <w:t>n</w:t>
            </w:r>
            <w:r w:rsidRPr="00072BCA">
              <w:rPr>
                <w:color w:val="44546A" w:themeColor="text2"/>
              </w:rPr>
              <w:t>al and exte</w:t>
            </w:r>
            <w:r w:rsidRPr="00072BCA">
              <w:rPr>
                <w:color w:val="44546A" w:themeColor="text2"/>
                <w:spacing w:val="1"/>
              </w:rPr>
              <w:t>r</w:t>
            </w:r>
            <w:r w:rsidRPr="00072BCA">
              <w:rPr>
                <w:color w:val="44546A" w:themeColor="text2"/>
                <w:spacing w:val="-1"/>
              </w:rPr>
              <w:t>n</w:t>
            </w:r>
            <w:r w:rsidRPr="00072BCA">
              <w:rPr>
                <w:color w:val="44546A" w:themeColor="text2"/>
              </w:rPr>
              <w:t xml:space="preserve">al </w:t>
            </w:r>
            <w:r w:rsidRPr="00072BCA">
              <w:rPr>
                <w:color w:val="44546A" w:themeColor="text2"/>
                <w:spacing w:val="1"/>
              </w:rPr>
              <w:t>s</w:t>
            </w:r>
            <w:r w:rsidRPr="00072BCA">
              <w:rPr>
                <w:color w:val="44546A" w:themeColor="text2"/>
              </w:rPr>
              <w:t>tak</w:t>
            </w:r>
            <w:r w:rsidRPr="00072BCA">
              <w:rPr>
                <w:color w:val="44546A" w:themeColor="text2"/>
                <w:spacing w:val="1"/>
              </w:rPr>
              <w:t>e</w:t>
            </w:r>
            <w:r w:rsidRPr="00072BCA">
              <w:rPr>
                <w:color w:val="44546A" w:themeColor="text2"/>
                <w:spacing w:val="-1"/>
              </w:rPr>
              <w:t>h</w:t>
            </w:r>
            <w:r w:rsidRPr="00072BCA">
              <w:rPr>
                <w:color w:val="44546A" w:themeColor="text2"/>
                <w:spacing w:val="-2"/>
              </w:rPr>
              <w:t>o</w:t>
            </w:r>
            <w:r w:rsidRPr="00072BCA">
              <w:rPr>
                <w:color w:val="44546A" w:themeColor="text2"/>
              </w:rPr>
              <w:t>l</w:t>
            </w:r>
            <w:r w:rsidRPr="00072BCA">
              <w:rPr>
                <w:color w:val="44546A" w:themeColor="text2"/>
                <w:spacing w:val="-1"/>
              </w:rPr>
              <w:t>d</w:t>
            </w:r>
            <w:r w:rsidRPr="00072BCA">
              <w:rPr>
                <w:color w:val="44546A" w:themeColor="text2"/>
              </w:rPr>
              <w:t>ers</w:t>
            </w:r>
          </w:p>
          <w:p w14:paraId="1ECDF79A" w14:textId="7032C6E7" w:rsidR="00FC4146" w:rsidRPr="00072BCA" w:rsidRDefault="00FC4146" w:rsidP="00E85662">
            <w:pPr>
              <w:rPr>
                <w:color w:val="44546A" w:themeColor="text2"/>
              </w:rPr>
            </w:pPr>
            <w:r w:rsidRPr="00072BCA">
              <w:rPr>
                <w:color w:val="44546A" w:themeColor="text2"/>
              </w:rPr>
              <w:t>H</w:t>
            </w:r>
            <w:r w:rsidRPr="00072BCA">
              <w:rPr>
                <w:color w:val="44546A" w:themeColor="text2"/>
                <w:spacing w:val="-1"/>
              </w:rPr>
              <w:t>o</w:t>
            </w:r>
            <w:r w:rsidRPr="00072BCA">
              <w:rPr>
                <w:color w:val="44546A" w:themeColor="text2"/>
              </w:rPr>
              <w:t>w</w:t>
            </w:r>
            <w:r w:rsidRPr="00072BCA">
              <w:rPr>
                <w:color w:val="44546A" w:themeColor="text2"/>
                <w:spacing w:val="-1"/>
              </w:rPr>
              <w:t xml:space="preserve"> </w:t>
            </w:r>
            <w:r w:rsidRPr="00072BCA">
              <w:rPr>
                <w:color w:val="44546A" w:themeColor="text2"/>
                <w:spacing w:val="-2"/>
              </w:rPr>
              <w:t>w</w:t>
            </w:r>
            <w:r w:rsidRPr="00072BCA">
              <w:rPr>
                <w:color w:val="44546A" w:themeColor="text2"/>
              </w:rPr>
              <w:t xml:space="preserve">ill </w:t>
            </w:r>
            <w:r w:rsidRPr="00072BCA">
              <w:rPr>
                <w:color w:val="44546A" w:themeColor="text2"/>
                <w:spacing w:val="1"/>
              </w:rPr>
              <w:t>y</w:t>
            </w:r>
            <w:r w:rsidRPr="00072BCA">
              <w:rPr>
                <w:color w:val="44546A" w:themeColor="text2"/>
                <w:spacing w:val="-2"/>
              </w:rPr>
              <w:t>o</w:t>
            </w:r>
            <w:r w:rsidRPr="00072BCA">
              <w:rPr>
                <w:color w:val="44546A" w:themeColor="text2"/>
              </w:rPr>
              <w:t>u ensu</w:t>
            </w:r>
            <w:r w:rsidRPr="00072BCA">
              <w:rPr>
                <w:color w:val="44546A" w:themeColor="text2"/>
                <w:spacing w:val="1"/>
              </w:rPr>
              <w:t>r</w:t>
            </w:r>
            <w:r w:rsidRPr="00072BCA">
              <w:rPr>
                <w:color w:val="44546A" w:themeColor="text2"/>
              </w:rPr>
              <w:t>e</w:t>
            </w:r>
            <w:r w:rsidRPr="00072BCA">
              <w:rPr>
                <w:color w:val="44546A" w:themeColor="text2"/>
                <w:spacing w:val="1"/>
              </w:rPr>
              <w:t xml:space="preserve"> y</w:t>
            </w:r>
            <w:r w:rsidRPr="00072BCA">
              <w:rPr>
                <w:color w:val="44546A" w:themeColor="text2"/>
                <w:spacing w:val="-2"/>
              </w:rPr>
              <w:t>o</w:t>
            </w:r>
            <w:r w:rsidRPr="00072BCA">
              <w:rPr>
                <w:color w:val="44546A" w:themeColor="text2"/>
                <w:spacing w:val="-1"/>
              </w:rPr>
              <w:t>u</w:t>
            </w:r>
            <w:r w:rsidRPr="00072BCA">
              <w:rPr>
                <w:color w:val="44546A" w:themeColor="text2"/>
              </w:rPr>
              <w:t xml:space="preserve">r </w:t>
            </w:r>
            <w:r w:rsidRPr="00072BCA">
              <w:rPr>
                <w:color w:val="44546A" w:themeColor="text2"/>
                <w:spacing w:val="1"/>
              </w:rPr>
              <w:t>s</w:t>
            </w:r>
            <w:r w:rsidRPr="00072BCA">
              <w:rPr>
                <w:color w:val="44546A" w:themeColor="text2"/>
              </w:rPr>
              <w:t>tak</w:t>
            </w:r>
            <w:r w:rsidRPr="00072BCA">
              <w:rPr>
                <w:color w:val="44546A" w:themeColor="text2"/>
                <w:spacing w:val="1"/>
              </w:rPr>
              <w:t>e</w:t>
            </w:r>
            <w:r w:rsidRPr="00072BCA">
              <w:rPr>
                <w:color w:val="44546A" w:themeColor="text2"/>
                <w:spacing w:val="-1"/>
              </w:rPr>
              <w:t>h</w:t>
            </w:r>
            <w:r w:rsidRPr="00072BCA">
              <w:rPr>
                <w:color w:val="44546A" w:themeColor="text2"/>
                <w:spacing w:val="-2"/>
              </w:rPr>
              <w:t>o</w:t>
            </w:r>
            <w:r w:rsidRPr="00072BCA">
              <w:rPr>
                <w:color w:val="44546A" w:themeColor="text2"/>
              </w:rPr>
              <w:t>l</w:t>
            </w:r>
            <w:r w:rsidRPr="00072BCA">
              <w:rPr>
                <w:color w:val="44546A" w:themeColor="text2"/>
                <w:spacing w:val="-1"/>
              </w:rPr>
              <w:t>d</w:t>
            </w:r>
            <w:r w:rsidRPr="00072BCA">
              <w:rPr>
                <w:color w:val="44546A" w:themeColor="text2"/>
              </w:rPr>
              <w:t>ers</w:t>
            </w:r>
            <w:r w:rsidRPr="00072BCA">
              <w:rPr>
                <w:color w:val="44546A" w:themeColor="text2"/>
                <w:spacing w:val="1"/>
              </w:rPr>
              <w:t xml:space="preserve"> </w:t>
            </w:r>
            <w:r w:rsidRPr="00072BCA">
              <w:rPr>
                <w:color w:val="44546A" w:themeColor="text2"/>
                <w:spacing w:val="-1"/>
              </w:rPr>
              <w:t>c</w:t>
            </w:r>
            <w:r w:rsidRPr="00072BCA">
              <w:rPr>
                <w:color w:val="44546A" w:themeColor="text2"/>
                <w:spacing w:val="-2"/>
              </w:rPr>
              <w:t>o</w:t>
            </w:r>
            <w:r w:rsidRPr="00072BCA">
              <w:rPr>
                <w:color w:val="44546A" w:themeColor="text2"/>
                <w:spacing w:val="-1"/>
              </w:rPr>
              <w:t>n</w:t>
            </w:r>
            <w:r w:rsidRPr="00072BCA">
              <w:rPr>
                <w:color w:val="44546A" w:themeColor="text2"/>
              </w:rPr>
              <w:t>ti</w:t>
            </w:r>
            <w:r w:rsidRPr="00072BCA">
              <w:rPr>
                <w:color w:val="44546A" w:themeColor="text2"/>
                <w:spacing w:val="-2"/>
              </w:rPr>
              <w:t>n</w:t>
            </w:r>
            <w:r w:rsidRPr="00072BCA">
              <w:rPr>
                <w:color w:val="44546A" w:themeColor="text2"/>
                <w:spacing w:val="-1"/>
              </w:rPr>
              <w:t>u</w:t>
            </w:r>
            <w:r w:rsidRPr="00072BCA">
              <w:rPr>
                <w:color w:val="44546A" w:themeColor="text2"/>
              </w:rPr>
              <w:t>e</w:t>
            </w:r>
            <w:r w:rsidRPr="00072BCA">
              <w:rPr>
                <w:color w:val="44546A" w:themeColor="text2"/>
                <w:spacing w:val="1"/>
              </w:rPr>
              <w:t xml:space="preserve"> </w:t>
            </w:r>
            <w:r w:rsidRPr="00072BCA">
              <w:rPr>
                <w:color w:val="44546A" w:themeColor="text2"/>
              </w:rPr>
              <w:t>to</w:t>
            </w:r>
            <w:r w:rsidRPr="00072BCA">
              <w:rPr>
                <w:color w:val="44546A" w:themeColor="text2"/>
                <w:spacing w:val="-2"/>
              </w:rPr>
              <w:t xml:space="preserve"> </w:t>
            </w:r>
            <w:r w:rsidRPr="00072BCA">
              <w:rPr>
                <w:color w:val="44546A" w:themeColor="text2"/>
                <w:spacing w:val="-1"/>
              </w:rPr>
              <w:t>b</w:t>
            </w:r>
            <w:r w:rsidRPr="00072BCA">
              <w:rPr>
                <w:color w:val="44546A" w:themeColor="text2"/>
              </w:rPr>
              <w:t>e i</w:t>
            </w:r>
            <w:r w:rsidRPr="00072BCA">
              <w:rPr>
                <w:color w:val="44546A" w:themeColor="text2"/>
                <w:spacing w:val="-1"/>
              </w:rPr>
              <w:t>n</w:t>
            </w:r>
            <w:r w:rsidRPr="00072BCA">
              <w:rPr>
                <w:color w:val="44546A" w:themeColor="text2"/>
                <w:spacing w:val="1"/>
              </w:rPr>
              <w:t>v</w:t>
            </w:r>
            <w:r w:rsidRPr="00072BCA">
              <w:rPr>
                <w:color w:val="44546A" w:themeColor="text2"/>
                <w:spacing w:val="-2"/>
              </w:rPr>
              <w:t>o</w:t>
            </w:r>
            <w:r w:rsidRPr="00072BCA">
              <w:rPr>
                <w:color w:val="44546A" w:themeColor="text2"/>
              </w:rPr>
              <w:t>l</w:t>
            </w:r>
            <w:r w:rsidRPr="00072BCA">
              <w:rPr>
                <w:color w:val="44546A" w:themeColor="text2"/>
                <w:spacing w:val="1"/>
              </w:rPr>
              <w:t>v</w:t>
            </w:r>
            <w:r w:rsidRPr="00072BCA">
              <w:rPr>
                <w:color w:val="44546A" w:themeColor="text2"/>
              </w:rPr>
              <w:t xml:space="preserve">ed/engaged in </w:t>
            </w:r>
            <w:r w:rsidRPr="00072BCA">
              <w:rPr>
                <w:color w:val="44546A" w:themeColor="text2"/>
                <w:spacing w:val="1"/>
              </w:rPr>
              <w:t>s</w:t>
            </w:r>
            <w:r w:rsidRPr="00072BCA">
              <w:rPr>
                <w:color w:val="44546A" w:themeColor="text2"/>
                <w:spacing w:val="-1"/>
              </w:rPr>
              <w:t>h</w:t>
            </w:r>
            <w:r w:rsidRPr="00072BCA">
              <w:rPr>
                <w:color w:val="44546A" w:themeColor="text2"/>
              </w:rPr>
              <w:t>a</w:t>
            </w:r>
            <w:r w:rsidRPr="00072BCA">
              <w:rPr>
                <w:color w:val="44546A" w:themeColor="text2"/>
                <w:spacing w:val="-1"/>
              </w:rPr>
              <w:t>p</w:t>
            </w:r>
            <w:r w:rsidRPr="00072BCA">
              <w:rPr>
                <w:color w:val="44546A" w:themeColor="text2"/>
              </w:rPr>
              <w:t>i</w:t>
            </w:r>
            <w:r w:rsidRPr="00072BCA">
              <w:rPr>
                <w:color w:val="44546A" w:themeColor="text2"/>
                <w:spacing w:val="-1"/>
              </w:rPr>
              <w:t>n</w:t>
            </w:r>
            <w:r w:rsidRPr="00072BCA">
              <w:rPr>
                <w:color w:val="44546A" w:themeColor="text2"/>
              </w:rPr>
              <w:t>g t</w:t>
            </w:r>
            <w:r w:rsidRPr="00072BCA">
              <w:rPr>
                <w:color w:val="44546A" w:themeColor="text2"/>
                <w:spacing w:val="-2"/>
              </w:rPr>
              <w:t>h</w:t>
            </w:r>
            <w:r w:rsidRPr="00072BCA">
              <w:rPr>
                <w:color w:val="44546A" w:themeColor="text2"/>
              </w:rPr>
              <w:t>e</w:t>
            </w:r>
            <w:r w:rsidRPr="00072BCA">
              <w:rPr>
                <w:color w:val="44546A" w:themeColor="text2"/>
                <w:spacing w:val="1"/>
              </w:rPr>
              <w:t xml:space="preserve"> </w:t>
            </w:r>
            <w:r w:rsidRPr="00072BCA">
              <w:rPr>
                <w:color w:val="44546A" w:themeColor="text2"/>
                <w:spacing w:val="-1"/>
              </w:rPr>
              <w:t>d</w:t>
            </w:r>
            <w:r w:rsidRPr="00072BCA">
              <w:rPr>
                <w:color w:val="44546A" w:themeColor="text2"/>
              </w:rPr>
              <w:t>evel</w:t>
            </w:r>
            <w:r w:rsidRPr="00072BCA">
              <w:rPr>
                <w:color w:val="44546A" w:themeColor="text2"/>
                <w:spacing w:val="-1"/>
              </w:rPr>
              <w:t>op</w:t>
            </w:r>
            <w:r w:rsidRPr="00072BCA">
              <w:rPr>
                <w:color w:val="44546A" w:themeColor="text2"/>
                <w:spacing w:val="-2"/>
              </w:rPr>
              <w:t>m</w:t>
            </w:r>
            <w:r w:rsidRPr="00072BCA">
              <w:rPr>
                <w:color w:val="44546A" w:themeColor="text2"/>
              </w:rPr>
              <w:t>en</w:t>
            </w:r>
            <w:r w:rsidRPr="00072BCA">
              <w:rPr>
                <w:color w:val="44546A" w:themeColor="text2"/>
                <w:spacing w:val="-1"/>
              </w:rPr>
              <w:t>t</w:t>
            </w:r>
            <w:r w:rsidRPr="00072BCA">
              <w:rPr>
                <w:color w:val="44546A" w:themeColor="text2"/>
                <w:spacing w:val="3"/>
              </w:rPr>
              <w:t>/</w:t>
            </w:r>
            <w:r w:rsidRPr="00072BCA">
              <w:rPr>
                <w:color w:val="44546A" w:themeColor="text2"/>
                <w:spacing w:val="-1"/>
              </w:rPr>
              <w:t>d</w:t>
            </w:r>
            <w:r w:rsidRPr="00072BCA">
              <w:rPr>
                <w:color w:val="44546A" w:themeColor="text2"/>
              </w:rPr>
              <w:t xml:space="preserve">elivery </w:t>
            </w:r>
            <w:r w:rsidRPr="00072BCA">
              <w:rPr>
                <w:color w:val="44546A" w:themeColor="text2"/>
                <w:spacing w:val="-2"/>
              </w:rPr>
              <w:t>o</w:t>
            </w:r>
            <w:r w:rsidRPr="00072BCA">
              <w:rPr>
                <w:color w:val="44546A" w:themeColor="text2"/>
              </w:rPr>
              <w:t>f</w:t>
            </w:r>
            <w:r w:rsidR="00575373" w:rsidRPr="00072BCA">
              <w:rPr>
                <w:color w:val="44546A" w:themeColor="text2"/>
              </w:rPr>
              <w:t xml:space="preserve"> </w:t>
            </w:r>
            <w:r w:rsidRPr="00072BCA">
              <w:rPr>
                <w:color w:val="44546A" w:themeColor="text2"/>
              </w:rPr>
              <w:t>t</w:t>
            </w:r>
            <w:r w:rsidRPr="00072BCA">
              <w:rPr>
                <w:color w:val="44546A" w:themeColor="text2"/>
                <w:spacing w:val="-2"/>
              </w:rPr>
              <w:t>h</w:t>
            </w:r>
            <w:r w:rsidRPr="00072BCA">
              <w:rPr>
                <w:color w:val="44546A" w:themeColor="text2"/>
              </w:rPr>
              <w:t>is</w:t>
            </w:r>
            <w:r w:rsidRPr="00072BCA">
              <w:rPr>
                <w:color w:val="44546A" w:themeColor="text2"/>
                <w:spacing w:val="1"/>
              </w:rPr>
              <w:t xml:space="preserve"> </w:t>
            </w:r>
            <w:r w:rsidRPr="00072BCA">
              <w:rPr>
                <w:color w:val="44546A" w:themeColor="text2"/>
                <w:spacing w:val="-1"/>
              </w:rPr>
              <w:t>p</w:t>
            </w:r>
            <w:r w:rsidRPr="00072BCA">
              <w:rPr>
                <w:color w:val="44546A" w:themeColor="text2"/>
                <w:spacing w:val="-2"/>
              </w:rPr>
              <w:t>o</w:t>
            </w:r>
            <w:r w:rsidRPr="00072BCA">
              <w:rPr>
                <w:color w:val="44546A" w:themeColor="text2"/>
              </w:rPr>
              <w:t>li</w:t>
            </w:r>
            <w:r w:rsidRPr="00072BCA">
              <w:rPr>
                <w:color w:val="44546A" w:themeColor="text2"/>
                <w:spacing w:val="-2"/>
              </w:rPr>
              <w:t>c</w:t>
            </w:r>
            <w:r w:rsidRPr="00072BCA">
              <w:rPr>
                <w:color w:val="44546A" w:themeColor="text2"/>
                <w:spacing w:val="1"/>
              </w:rPr>
              <w:t>y</w:t>
            </w:r>
            <w:r w:rsidRPr="00072BCA">
              <w:rPr>
                <w:color w:val="44546A" w:themeColor="text2"/>
              </w:rPr>
              <w:t>?</w:t>
            </w:r>
          </w:p>
        </w:tc>
        <w:tc>
          <w:tcPr>
            <w:tcW w:w="2253" w:type="dxa"/>
            <w:tcBorders>
              <w:bottom w:val="single" w:sz="4" w:space="0" w:color="auto"/>
            </w:tcBorders>
          </w:tcPr>
          <w:p w14:paraId="5EA09CB8" w14:textId="2548B13C" w:rsidR="00FC4146" w:rsidRPr="00072BCA" w:rsidRDefault="00FC4146" w:rsidP="00E85662">
            <w:pPr>
              <w:rPr>
                <w:color w:val="44546A" w:themeColor="text2"/>
                <w:spacing w:val="-2"/>
              </w:rPr>
            </w:pPr>
            <w:r w:rsidRPr="00072BCA">
              <w:rPr>
                <w:color w:val="44546A" w:themeColor="text2"/>
                <w:spacing w:val="-2"/>
              </w:rPr>
              <w:t>T</w:t>
            </w:r>
            <w:r w:rsidRPr="00072BCA">
              <w:rPr>
                <w:color w:val="44546A" w:themeColor="text2"/>
                <w:spacing w:val="-1"/>
              </w:rPr>
              <w:t>h</w:t>
            </w:r>
            <w:r w:rsidRPr="00072BCA">
              <w:rPr>
                <w:color w:val="44546A" w:themeColor="text2"/>
              </w:rPr>
              <w:t>ere</w:t>
            </w:r>
            <w:r w:rsidRPr="00072BCA">
              <w:rPr>
                <w:color w:val="44546A" w:themeColor="text2"/>
                <w:spacing w:val="1"/>
              </w:rPr>
              <w:t xml:space="preserve"> </w:t>
            </w:r>
            <w:r w:rsidRPr="00072BCA">
              <w:rPr>
                <w:color w:val="44546A" w:themeColor="text2"/>
                <w:spacing w:val="-2"/>
              </w:rPr>
              <w:t>m</w:t>
            </w:r>
            <w:r w:rsidRPr="00072BCA">
              <w:rPr>
                <w:color w:val="44546A" w:themeColor="text2"/>
              </w:rPr>
              <w:t xml:space="preserve">ay </w:t>
            </w:r>
            <w:r w:rsidRPr="00072BCA">
              <w:rPr>
                <w:color w:val="44546A" w:themeColor="text2"/>
                <w:spacing w:val="-1"/>
              </w:rPr>
              <w:t>b</w:t>
            </w:r>
            <w:r w:rsidRPr="00072BCA">
              <w:rPr>
                <w:color w:val="44546A" w:themeColor="text2"/>
              </w:rPr>
              <w:t>e</w:t>
            </w:r>
            <w:r w:rsidRPr="00072BCA">
              <w:rPr>
                <w:color w:val="44546A" w:themeColor="text2"/>
                <w:spacing w:val="1"/>
              </w:rPr>
              <w:t xml:space="preserve"> </w:t>
            </w:r>
            <w:r w:rsidRPr="00072BCA">
              <w:rPr>
                <w:color w:val="44546A" w:themeColor="text2"/>
                <w:spacing w:val="-2"/>
              </w:rPr>
              <w:t>o</w:t>
            </w:r>
            <w:r w:rsidRPr="00072BCA">
              <w:rPr>
                <w:color w:val="44546A" w:themeColor="text2"/>
              </w:rPr>
              <w:t>t</w:t>
            </w:r>
            <w:r w:rsidRPr="00072BCA">
              <w:rPr>
                <w:color w:val="44546A" w:themeColor="text2"/>
                <w:spacing w:val="-2"/>
              </w:rPr>
              <w:t>h</w:t>
            </w:r>
            <w:r w:rsidRPr="00072BCA">
              <w:rPr>
                <w:color w:val="44546A" w:themeColor="text2"/>
              </w:rPr>
              <w:t xml:space="preserve">er </w:t>
            </w:r>
            <w:r w:rsidRPr="00072BCA">
              <w:rPr>
                <w:color w:val="44546A" w:themeColor="text2"/>
                <w:spacing w:val="-1"/>
              </w:rPr>
              <w:t>p</w:t>
            </w:r>
            <w:r w:rsidRPr="00072BCA">
              <w:rPr>
                <w:color w:val="44546A" w:themeColor="text2"/>
                <w:spacing w:val="1"/>
              </w:rPr>
              <w:t>r</w:t>
            </w:r>
            <w:r w:rsidRPr="00072BCA">
              <w:rPr>
                <w:color w:val="44546A" w:themeColor="text2"/>
                <w:spacing w:val="-2"/>
              </w:rPr>
              <w:t>o</w:t>
            </w:r>
            <w:r w:rsidRPr="00072BCA">
              <w:rPr>
                <w:color w:val="44546A" w:themeColor="text2"/>
              </w:rPr>
              <w:t>je</w:t>
            </w:r>
            <w:r w:rsidRPr="00072BCA">
              <w:rPr>
                <w:color w:val="44546A" w:themeColor="text2"/>
                <w:spacing w:val="-1"/>
              </w:rPr>
              <w:t>c</w:t>
            </w:r>
            <w:r w:rsidRPr="00072BCA">
              <w:rPr>
                <w:color w:val="44546A" w:themeColor="text2"/>
              </w:rPr>
              <w:t>ts/i</w:t>
            </w:r>
            <w:r w:rsidRPr="00072BCA">
              <w:rPr>
                <w:color w:val="44546A" w:themeColor="text2"/>
                <w:spacing w:val="-1"/>
              </w:rPr>
              <w:t>n</w:t>
            </w:r>
            <w:r w:rsidRPr="00072BCA">
              <w:rPr>
                <w:color w:val="44546A" w:themeColor="text2"/>
              </w:rPr>
              <w:t>itiati</w:t>
            </w:r>
            <w:r w:rsidRPr="00072BCA">
              <w:rPr>
                <w:color w:val="44546A" w:themeColor="text2"/>
                <w:spacing w:val="1"/>
              </w:rPr>
              <w:t>v</w:t>
            </w:r>
            <w:r w:rsidRPr="00072BCA">
              <w:rPr>
                <w:color w:val="44546A" w:themeColor="text2"/>
              </w:rPr>
              <w:t>es t</w:t>
            </w:r>
            <w:r w:rsidRPr="00072BCA">
              <w:rPr>
                <w:color w:val="44546A" w:themeColor="text2"/>
                <w:spacing w:val="-2"/>
              </w:rPr>
              <w:t>h</w:t>
            </w:r>
            <w:r w:rsidRPr="00072BCA">
              <w:rPr>
                <w:color w:val="44546A" w:themeColor="text2"/>
              </w:rPr>
              <w:t xml:space="preserve">at </w:t>
            </w:r>
            <w:r w:rsidRPr="00072BCA">
              <w:rPr>
                <w:color w:val="44546A" w:themeColor="text2"/>
                <w:spacing w:val="-1"/>
              </w:rPr>
              <w:t>w</w:t>
            </w:r>
            <w:r w:rsidRPr="00072BCA">
              <w:rPr>
                <w:color w:val="44546A" w:themeColor="text2"/>
              </w:rPr>
              <w:t xml:space="preserve">ill </w:t>
            </w:r>
            <w:r w:rsidRPr="00072BCA">
              <w:rPr>
                <w:color w:val="44546A" w:themeColor="text2"/>
                <w:spacing w:val="-1"/>
              </w:rPr>
              <w:t>d</w:t>
            </w:r>
            <w:r w:rsidRPr="00072BCA">
              <w:rPr>
                <w:color w:val="44546A" w:themeColor="text2"/>
              </w:rPr>
              <w:t>eliver t</w:t>
            </w:r>
            <w:r w:rsidRPr="00072BCA">
              <w:rPr>
                <w:color w:val="44546A" w:themeColor="text2"/>
                <w:spacing w:val="-2"/>
              </w:rPr>
              <w:t>h</w:t>
            </w:r>
            <w:r w:rsidRPr="00072BCA">
              <w:rPr>
                <w:color w:val="44546A" w:themeColor="text2"/>
              </w:rPr>
              <w:t>e</w:t>
            </w:r>
            <w:r w:rsidRPr="00072BCA">
              <w:rPr>
                <w:color w:val="44546A" w:themeColor="text2"/>
                <w:spacing w:val="1"/>
              </w:rPr>
              <w:t xml:space="preserve"> </w:t>
            </w:r>
            <w:r w:rsidRPr="00072BCA">
              <w:rPr>
                <w:color w:val="44546A" w:themeColor="text2"/>
              </w:rPr>
              <w:t>a</w:t>
            </w:r>
            <w:r w:rsidRPr="00072BCA">
              <w:rPr>
                <w:color w:val="44546A" w:themeColor="text2"/>
                <w:spacing w:val="-1"/>
              </w:rPr>
              <w:t>c</w:t>
            </w:r>
            <w:r w:rsidRPr="00072BCA">
              <w:rPr>
                <w:color w:val="44546A" w:themeColor="text2"/>
              </w:rPr>
              <w:t>ti</w:t>
            </w:r>
            <w:r w:rsidRPr="00072BCA">
              <w:rPr>
                <w:color w:val="44546A" w:themeColor="text2"/>
                <w:spacing w:val="-2"/>
              </w:rPr>
              <w:t>o</w:t>
            </w:r>
            <w:r w:rsidRPr="00072BCA">
              <w:rPr>
                <w:color w:val="44546A" w:themeColor="text2"/>
                <w:spacing w:val="1"/>
              </w:rPr>
              <w:t>n</w:t>
            </w:r>
            <w:r w:rsidRPr="00072BCA">
              <w:rPr>
                <w:color w:val="44546A" w:themeColor="text2"/>
              </w:rPr>
              <w:t>,</w:t>
            </w:r>
            <w:r w:rsidRPr="00072BCA">
              <w:rPr>
                <w:color w:val="44546A" w:themeColor="text2"/>
                <w:spacing w:val="1"/>
              </w:rPr>
              <w:t xml:space="preserve"> s</w:t>
            </w:r>
            <w:r w:rsidRPr="00072BCA">
              <w:rPr>
                <w:color w:val="44546A" w:themeColor="text2"/>
              </w:rPr>
              <w:t>o</w:t>
            </w:r>
            <w:r w:rsidRPr="00072BCA">
              <w:rPr>
                <w:color w:val="44546A" w:themeColor="text2"/>
                <w:spacing w:val="-1"/>
              </w:rPr>
              <w:t xml:space="preserve"> </w:t>
            </w:r>
            <w:r w:rsidR="00575373" w:rsidRPr="00072BCA">
              <w:rPr>
                <w:color w:val="44546A" w:themeColor="text2"/>
                <w:spacing w:val="-2"/>
              </w:rPr>
              <w:t>refer</w:t>
            </w:r>
            <w:r w:rsidRPr="00072BCA">
              <w:rPr>
                <w:color w:val="44546A" w:themeColor="text2"/>
                <w:spacing w:val="1"/>
              </w:rPr>
              <w:t xml:space="preserve"> </w:t>
            </w:r>
            <w:r w:rsidRPr="00072BCA">
              <w:rPr>
                <w:color w:val="44546A" w:themeColor="text2"/>
              </w:rPr>
              <w:t>to</w:t>
            </w:r>
            <w:r w:rsidRPr="00072BCA">
              <w:rPr>
                <w:color w:val="44546A" w:themeColor="text2"/>
                <w:spacing w:val="-2"/>
              </w:rPr>
              <w:t xml:space="preserve"> </w:t>
            </w:r>
            <w:r w:rsidRPr="00072BCA">
              <w:rPr>
                <w:color w:val="44546A" w:themeColor="text2"/>
              </w:rPr>
              <w:t>t</w:t>
            </w:r>
            <w:r w:rsidRPr="00072BCA">
              <w:rPr>
                <w:color w:val="44546A" w:themeColor="text2"/>
                <w:spacing w:val="-2"/>
              </w:rPr>
              <w:t>h</w:t>
            </w:r>
            <w:r w:rsidRPr="00072BCA">
              <w:rPr>
                <w:color w:val="44546A" w:themeColor="text2"/>
              </w:rPr>
              <w:t>ese.</w:t>
            </w:r>
          </w:p>
        </w:tc>
        <w:tc>
          <w:tcPr>
            <w:tcW w:w="2137" w:type="dxa"/>
            <w:tcBorders>
              <w:bottom w:val="single" w:sz="4" w:space="0" w:color="auto"/>
            </w:tcBorders>
          </w:tcPr>
          <w:p w14:paraId="52A92D83" w14:textId="77777777" w:rsidR="00FC4146" w:rsidRPr="00072BCA" w:rsidRDefault="00FC4146" w:rsidP="00E85662">
            <w:pPr>
              <w:rPr>
                <w:color w:val="44546A" w:themeColor="text2"/>
              </w:rPr>
            </w:pPr>
            <w:r w:rsidRPr="00072BCA">
              <w:rPr>
                <w:color w:val="44546A" w:themeColor="text2"/>
                <w:spacing w:val="-2"/>
              </w:rPr>
              <w:t>T</w:t>
            </w:r>
            <w:r w:rsidRPr="00072BCA">
              <w:rPr>
                <w:color w:val="44546A" w:themeColor="text2"/>
                <w:spacing w:val="-1"/>
              </w:rPr>
              <w:t>h</w:t>
            </w:r>
            <w:r w:rsidRPr="00072BCA">
              <w:rPr>
                <w:color w:val="44546A" w:themeColor="text2"/>
              </w:rPr>
              <w:t xml:space="preserve">e </w:t>
            </w:r>
            <w:r w:rsidRPr="00072BCA">
              <w:rPr>
                <w:color w:val="44546A" w:themeColor="text2"/>
                <w:spacing w:val="-1"/>
              </w:rPr>
              <w:t>d</w:t>
            </w:r>
            <w:r w:rsidRPr="00072BCA">
              <w:rPr>
                <w:color w:val="44546A" w:themeColor="text2"/>
              </w:rPr>
              <w:t xml:space="preserve">ate </w:t>
            </w:r>
            <w:r w:rsidRPr="00072BCA">
              <w:rPr>
                <w:color w:val="44546A" w:themeColor="text2"/>
                <w:spacing w:val="-1"/>
              </w:rPr>
              <w:t>b</w:t>
            </w:r>
            <w:r w:rsidRPr="00072BCA">
              <w:rPr>
                <w:color w:val="44546A" w:themeColor="text2"/>
              </w:rPr>
              <w:t>y</w:t>
            </w:r>
            <w:r w:rsidRPr="00072BCA">
              <w:rPr>
                <w:color w:val="44546A" w:themeColor="text2"/>
                <w:spacing w:val="1"/>
              </w:rPr>
              <w:t xml:space="preserve"> </w:t>
            </w:r>
            <w:r w:rsidRPr="00072BCA">
              <w:rPr>
                <w:color w:val="44546A" w:themeColor="text2"/>
                <w:spacing w:val="-2"/>
              </w:rPr>
              <w:t>w</w:t>
            </w:r>
            <w:r w:rsidRPr="00072BCA">
              <w:rPr>
                <w:color w:val="44546A" w:themeColor="text2"/>
                <w:spacing w:val="-1"/>
              </w:rPr>
              <w:t>h</w:t>
            </w:r>
            <w:r w:rsidRPr="00072BCA">
              <w:rPr>
                <w:color w:val="44546A" w:themeColor="text2"/>
              </w:rPr>
              <w:t>i</w:t>
            </w:r>
            <w:r w:rsidRPr="00072BCA">
              <w:rPr>
                <w:color w:val="44546A" w:themeColor="text2"/>
                <w:spacing w:val="-2"/>
              </w:rPr>
              <w:t>c</w:t>
            </w:r>
            <w:r w:rsidRPr="00072BCA">
              <w:rPr>
                <w:color w:val="44546A" w:themeColor="text2"/>
              </w:rPr>
              <w:t>h t</w:t>
            </w:r>
            <w:r w:rsidRPr="00072BCA">
              <w:rPr>
                <w:color w:val="44546A" w:themeColor="text2"/>
                <w:spacing w:val="-2"/>
              </w:rPr>
              <w:t>h</w:t>
            </w:r>
            <w:r w:rsidRPr="00072BCA">
              <w:rPr>
                <w:color w:val="44546A" w:themeColor="text2"/>
              </w:rPr>
              <w:t>e</w:t>
            </w:r>
            <w:r w:rsidRPr="00072BCA">
              <w:rPr>
                <w:color w:val="44546A" w:themeColor="text2"/>
                <w:spacing w:val="1"/>
              </w:rPr>
              <w:t xml:space="preserve"> </w:t>
            </w:r>
            <w:r w:rsidRPr="00072BCA">
              <w:rPr>
                <w:color w:val="44546A" w:themeColor="text2"/>
              </w:rPr>
              <w:t>a</w:t>
            </w:r>
            <w:r w:rsidRPr="00072BCA">
              <w:rPr>
                <w:color w:val="44546A" w:themeColor="text2"/>
                <w:spacing w:val="-1"/>
              </w:rPr>
              <w:t>c</w:t>
            </w:r>
            <w:r w:rsidRPr="00072BCA">
              <w:rPr>
                <w:color w:val="44546A" w:themeColor="text2"/>
              </w:rPr>
              <w:t>ti</w:t>
            </w:r>
            <w:r w:rsidRPr="00072BCA">
              <w:rPr>
                <w:color w:val="44546A" w:themeColor="text2"/>
                <w:spacing w:val="-2"/>
              </w:rPr>
              <w:t>o</w:t>
            </w:r>
            <w:r w:rsidRPr="00072BCA">
              <w:rPr>
                <w:color w:val="44546A" w:themeColor="text2"/>
              </w:rPr>
              <w:t>n</w:t>
            </w:r>
            <w:r w:rsidRPr="00072BCA">
              <w:rPr>
                <w:color w:val="44546A" w:themeColor="text2"/>
                <w:spacing w:val="-1"/>
              </w:rPr>
              <w:t xml:space="preserve"> </w:t>
            </w:r>
            <w:r w:rsidRPr="00072BCA">
              <w:rPr>
                <w:color w:val="44546A" w:themeColor="text2"/>
              </w:rPr>
              <w:t>is</w:t>
            </w:r>
            <w:r w:rsidRPr="00072BCA">
              <w:rPr>
                <w:color w:val="44546A" w:themeColor="text2"/>
                <w:spacing w:val="1"/>
              </w:rPr>
              <w:t xml:space="preserve"> </w:t>
            </w:r>
            <w:r w:rsidRPr="00072BCA">
              <w:rPr>
                <w:color w:val="44546A" w:themeColor="text2"/>
              </w:rPr>
              <w:t>to</w:t>
            </w:r>
            <w:r w:rsidRPr="00072BCA">
              <w:rPr>
                <w:color w:val="44546A" w:themeColor="text2"/>
                <w:spacing w:val="-2"/>
              </w:rPr>
              <w:t xml:space="preserve"> </w:t>
            </w:r>
            <w:r w:rsidRPr="00072BCA">
              <w:rPr>
                <w:color w:val="44546A" w:themeColor="text2"/>
                <w:spacing w:val="-1"/>
              </w:rPr>
              <w:t>b</w:t>
            </w:r>
            <w:r w:rsidRPr="00072BCA">
              <w:rPr>
                <w:color w:val="44546A" w:themeColor="text2"/>
              </w:rPr>
              <w:t xml:space="preserve">e </w:t>
            </w:r>
            <w:r w:rsidRPr="00072BCA">
              <w:rPr>
                <w:color w:val="44546A" w:themeColor="text2"/>
                <w:spacing w:val="-1"/>
              </w:rPr>
              <w:t>c</w:t>
            </w:r>
            <w:r w:rsidRPr="00072BCA">
              <w:rPr>
                <w:color w:val="44546A" w:themeColor="text2"/>
                <w:spacing w:val="-2"/>
              </w:rPr>
              <w:t>om</w:t>
            </w:r>
            <w:r w:rsidRPr="00072BCA">
              <w:rPr>
                <w:color w:val="44546A" w:themeColor="text2"/>
                <w:spacing w:val="-1"/>
              </w:rPr>
              <w:t>p</w:t>
            </w:r>
            <w:r w:rsidRPr="00072BCA">
              <w:rPr>
                <w:color w:val="44546A" w:themeColor="text2"/>
              </w:rPr>
              <w:t>leted.</w:t>
            </w:r>
          </w:p>
        </w:tc>
        <w:tc>
          <w:tcPr>
            <w:tcW w:w="3822" w:type="dxa"/>
          </w:tcPr>
          <w:p w14:paraId="3F43DF4B" w14:textId="77777777" w:rsidR="00FC4146" w:rsidRPr="00072BCA" w:rsidRDefault="00FC4146" w:rsidP="00E85662">
            <w:pPr>
              <w:rPr>
                <w:color w:val="44546A" w:themeColor="text2"/>
              </w:rPr>
            </w:pPr>
            <w:r w:rsidRPr="00072BCA">
              <w:rPr>
                <w:color w:val="44546A" w:themeColor="text2"/>
                <w:spacing w:val="1"/>
              </w:rPr>
              <w:t>Pr</w:t>
            </w:r>
            <w:r w:rsidRPr="00072BCA">
              <w:rPr>
                <w:color w:val="44546A" w:themeColor="text2"/>
                <w:spacing w:val="-2"/>
              </w:rPr>
              <w:t>o</w:t>
            </w:r>
            <w:r w:rsidRPr="00072BCA">
              <w:rPr>
                <w:color w:val="44546A" w:themeColor="text2"/>
              </w:rPr>
              <w:t>g</w:t>
            </w:r>
            <w:r w:rsidRPr="00072BCA">
              <w:rPr>
                <w:color w:val="44546A" w:themeColor="text2"/>
                <w:spacing w:val="1"/>
              </w:rPr>
              <w:t>r</w:t>
            </w:r>
            <w:r w:rsidRPr="00072BCA">
              <w:rPr>
                <w:color w:val="44546A" w:themeColor="text2"/>
              </w:rPr>
              <w:t>ess</w:t>
            </w:r>
            <w:r w:rsidRPr="00072BCA">
              <w:rPr>
                <w:color w:val="44546A" w:themeColor="text2"/>
                <w:spacing w:val="-3"/>
              </w:rPr>
              <w:t xml:space="preserve"> </w:t>
            </w:r>
            <w:r w:rsidRPr="00072BCA">
              <w:rPr>
                <w:color w:val="44546A" w:themeColor="text2"/>
              </w:rPr>
              <w:t>to</w:t>
            </w:r>
            <w:r w:rsidRPr="00072BCA">
              <w:rPr>
                <w:color w:val="44546A" w:themeColor="text2"/>
                <w:spacing w:val="-2"/>
              </w:rPr>
              <w:t xml:space="preserve"> </w:t>
            </w:r>
            <w:r w:rsidRPr="00072BCA">
              <w:rPr>
                <w:color w:val="44546A" w:themeColor="text2"/>
                <w:spacing w:val="-1"/>
              </w:rPr>
              <w:t>d</w:t>
            </w:r>
            <w:r w:rsidRPr="00072BCA">
              <w:rPr>
                <w:color w:val="44546A" w:themeColor="text2"/>
              </w:rPr>
              <w:t xml:space="preserve">ate. </w:t>
            </w:r>
            <w:r w:rsidRPr="00072BCA">
              <w:rPr>
                <w:color w:val="44546A" w:themeColor="text2"/>
                <w:spacing w:val="1"/>
              </w:rPr>
              <w:t>A</w:t>
            </w:r>
            <w:r w:rsidRPr="00072BCA">
              <w:rPr>
                <w:color w:val="44546A" w:themeColor="text2"/>
                <w:spacing w:val="-1"/>
              </w:rPr>
              <w:t>n</w:t>
            </w:r>
            <w:r w:rsidRPr="00072BCA">
              <w:rPr>
                <w:color w:val="44546A" w:themeColor="text2"/>
              </w:rPr>
              <w:t xml:space="preserve">y barriers. New </w:t>
            </w:r>
            <w:r w:rsidRPr="00072BCA">
              <w:rPr>
                <w:color w:val="44546A" w:themeColor="text2"/>
                <w:spacing w:val="1"/>
              </w:rPr>
              <w:t>s</w:t>
            </w:r>
            <w:r w:rsidRPr="00072BCA">
              <w:rPr>
                <w:color w:val="44546A" w:themeColor="text2"/>
              </w:rPr>
              <w:t>tak</w:t>
            </w:r>
            <w:r w:rsidRPr="00072BCA">
              <w:rPr>
                <w:color w:val="44546A" w:themeColor="text2"/>
                <w:spacing w:val="1"/>
              </w:rPr>
              <w:t>e</w:t>
            </w:r>
            <w:r w:rsidRPr="00072BCA">
              <w:rPr>
                <w:color w:val="44546A" w:themeColor="text2"/>
                <w:spacing w:val="-1"/>
              </w:rPr>
              <w:t>h</w:t>
            </w:r>
            <w:r w:rsidRPr="00072BCA">
              <w:rPr>
                <w:color w:val="44546A" w:themeColor="text2"/>
                <w:spacing w:val="-2"/>
              </w:rPr>
              <w:t>o</w:t>
            </w:r>
            <w:r w:rsidRPr="00072BCA">
              <w:rPr>
                <w:color w:val="44546A" w:themeColor="text2"/>
              </w:rPr>
              <w:t>l</w:t>
            </w:r>
            <w:r w:rsidRPr="00072BCA">
              <w:rPr>
                <w:color w:val="44546A" w:themeColor="text2"/>
                <w:spacing w:val="-1"/>
              </w:rPr>
              <w:t>d</w:t>
            </w:r>
            <w:r w:rsidRPr="00072BCA">
              <w:rPr>
                <w:color w:val="44546A" w:themeColor="text2"/>
              </w:rPr>
              <w:t>ers,</w:t>
            </w:r>
            <w:r w:rsidRPr="00072BCA">
              <w:rPr>
                <w:color w:val="44546A" w:themeColor="text2"/>
                <w:spacing w:val="1"/>
              </w:rPr>
              <w:t xml:space="preserve"> </w:t>
            </w:r>
            <w:r w:rsidRPr="00072BCA">
              <w:rPr>
                <w:color w:val="44546A" w:themeColor="text2"/>
              </w:rPr>
              <w:t>et</w:t>
            </w:r>
            <w:r w:rsidRPr="00072BCA">
              <w:rPr>
                <w:color w:val="44546A" w:themeColor="text2"/>
                <w:spacing w:val="-1"/>
              </w:rPr>
              <w:t>c</w:t>
            </w:r>
            <w:r w:rsidRPr="00072BCA">
              <w:rPr>
                <w:color w:val="44546A" w:themeColor="text2"/>
              </w:rPr>
              <w:t xml:space="preserve">. </w:t>
            </w:r>
            <w:r w:rsidRPr="00072BCA">
              <w:rPr>
                <w:color w:val="44546A" w:themeColor="text2"/>
                <w:spacing w:val="-1"/>
              </w:rPr>
              <w:t>G</w:t>
            </w:r>
            <w:r w:rsidRPr="00072BCA">
              <w:rPr>
                <w:color w:val="44546A" w:themeColor="text2"/>
              </w:rPr>
              <w:t>i</w:t>
            </w:r>
            <w:r w:rsidRPr="00072BCA">
              <w:rPr>
                <w:color w:val="44546A" w:themeColor="text2"/>
                <w:spacing w:val="1"/>
              </w:rPr>
              <w:t>v</w:t>
            </w:r>
            <w:r w:rsidRPr="00072BCA">
              <w:rPr>
                <w:color w:val="44546A" w:themeColor="text2"/>
              </w:rPr>
              <w:t>e</w:t>
            </w:r>
            <w:r w:rsidRPr="00072BCA">
              <w:rPr>
                <w:color w:val="44546A" w:themeColor="text2"/>
                <w:spacing w:val="1"/>
              </w:rPr>
              <w:t xml:space="preserve"> </w:t>
            </w:r>
            <w:r w:rsidRPr="00072BCA">
              <w:rPr>
                <w:color w:val="44546A" w:themeColor="text2"/>
              </w:rPr>
              <w:t>R</w:t>
            </w:r>
            <w:r w:rsidRPr="00072BCA">
              <w:rPr>
                <w:color w:val="44546A" w:themeColor="text2"/>
                <w:spacing w:val="1"/>
              </w:rPr>
              <w:t>A</w:t>
            </w:r>
            <w:r w:rsidRPr="00072BCA">
              <w:rPr>
                <w:color w:val="44546A" w:themeColor="text2"/>
              </w:rPr>
              <w:t>G (</w:t>
            </w:r>
            <w:r w:rsidRPr="00072BCA">
              <w:rPr>
                <w:color w:val="44546A" w:themeColor="text2"/>
                <w:spacing w:val="1"/>
              </w:rPr>
              <w:t>r</w:t>
            </w:r>
            <w:r w:rsidRPr="00072BCA">
              <w:rPr>
                <w:color w:val="44546A" w:themeColor="text2"/>
              </w:rPr>
              <w:t>ed/a</w:t>
            </w:r>
            <w:r w:rsidRPr="00072BCA">
              <w:rPr>
                <w:color w:val="44546A" w:themeColor="text2"/>
                <w:spacing w:val="-2"/>
              </w:rPr>
              <w:t>m</w:t>
            </w:r>
            <w:r w:rsidRPr="00072BCA">
              <w:rPr>
                <w:color w:val="44546A" w:themeColor="text2"/>
                <w:spacing w:val="-1"/>
              </w:rPr>
              <w:t>b</w:t>
            </w:r>
            <w:r w:rsidRPr="00072BCA">
              <w:rPr>
                <w:color w:val="44546A" w:themeColor="text2"/>
              </w:rPr>
              <w:t>er</w:t>
            </w:r>
            <w:r w:rsidRPr="00072BCA">
              <w:rPr>
                <w:color w:val="44546A" w:themeColor="text2"/>
                <w:spacing w:val="-3"/>
              </w:rPr>
              <w:t>/</w:t>
            </w:r>
            <w:r w:rsidRPr="00072BCA">
              <w:rPr>
                <w:color w:val="44546A" w:themeColor="text2"/>
              </w:rPr>
              <w:t>g</w:t>
            </w:r>
            <w:r w:rsidRPr="00072BCA">
              <w:rPr>
                <w:color w:val="44546A" w:themeColor="text2"/>
                <w:spacing w:val="1"/>
              </w:rPr>
              <w:t>r</w:t>
            </w:r>
            <w:r w:rsidRPr="00072BCA">
              <w:rPr>
                <w:color w:val="44546A" w:themeColor="text2"/>
              </w:rPr>
              <w:t>e</w:t>
            </w:r>
            <w:r w:rsidRPr="00072BCA">
              <w:rPr>
                <w:color w:val="44546A" w:themeColor="text2"/>
                <w:spacing w:val="1"/>
              </w:rPr>
              <w:t>e</w:t>
            </w:r>
            <w:r w:rsidRPr="00072BCA">
              <w:rPr>
                <w:color w:val="44546A" w:themeColor="text2"/>
                <w:spacing w:val="-1"/>
              </w:rPr>
              <w:t>n</w:t>
            </w:r>
            <w:r w:rsidRPr="00072BCA">
              <w:rPr>
                <w:color w:val="44546A" w:themeColor="text2"/>
              </w:rPr>
              <w:t xml:space="preserve">) </w:t>
            </w:r>
            <w:r w:rsidRPr="00072BCA">
              <w:rPr>
                <w:color w:val="44546A" w:themeColor="text2"/>
                <w:spacing w:val="1"/>
              </w:rPr>
              <w:t>r</w:t>
            </w:r>
            <w:r w:rsidRPr="00072BCA">
              <w:rPr>
                <w:color w:val="44546A" w:themeColor="text2"/>
              </w:rPr>
              <w:t>ati</w:t>
            </w:r>
            <w:r w:rsidRPr="00072BCA">
              <w:rPr>
                <w:color w:val="44546A" w:themeColor="text2"/>
                <w:spacing w:val="-2"/>
              </w:rPr>
              <w:t>n</w:t>
            </w:r>
            <w:r w:rsidRPr="00072BCA">
              <w:rPr>
                <w:color w:val="44546A" w:themeColor="text2"/>
              </w:rPr>
              <w:t>g if a</w:t>
            </w:r>
            <w:r w:rsidRPr="00072BCA">
              <w:rPr>
                <w:color w:val="44546A" w:themeColor="text2"/>
                <w:spacing w:val="-1"/>
              </w:rPr>
              <w:t>pp</w:t>
            </w:r>
            <w:r w:rsidRPr="00072BCA">
              <w:rPr>
                <w:color w:val="44546A" w:themeColor="text2"/>
                <w:spacing w:val="1"/>
              </w:rPr>
              <w:t>r</w:t>
            </w:r>
            <w:r w:rsidRPr="00072BCA">
              <w:rPr>
                <w:color w:val="44546A" w:themeColor="text2"/>
                <w:spacing w:val="-2"/>
              </w:rPr>
              <w:t>o</w:t>
            </w:r>
            <w:r w:rsidRPr="00072BCA">
              <w:rPr>
                <w:color w:val="44546A" w:themeColor="text2"/>
                <w:spacing w:val="-1"/>
              </w:rPr>
              <w:t>p</w:t>
            </w:r>
            <w:r w:rsidRPr="00072BCA">
              <w:rPr>
                <w:color w:val="44546A" w:themeColor="text2"/>
                <w:spacing w:val="1"/>
              </w:rPr>
              <w:t>r</w:t>
            </w:r>
            <w:r w:rsidRPr="00072BCA">
              <w:rPr>
                <w:color w:val="44546A" w:themeColor="text2"/>
              </w:rPr>
              <w:t xml:space="preserve">iate. Details </w:t>
            </w:r>
            <w:r w:rsidRPr="00072BCA">
              <w:rPr>
                <w:color w:val="44546A" w:themeColor="text2"/>
                <w:spacing w:val="-2"/>
              </w:rPr>
              <w:t>o</w:t>
            </w:r>
            <w:r w:rsidRPr="00072BCA">
              <w:rPr>
                <w:color w:val="44546A" w:themeColor="text2"/>
              </w:rPr>
              <w:t xml:space="preserve">f </w:t>
            </w:r>
            <w:r w:rsidRPr="00072BCA">
              <w:rPr>
                <w:color w:val="44546A" w:themeColor="text2"/>
                <w:spacing w:val="-2"/>
              </w:rPr>
              <w:t>mo</w:t>
            </w:r>
            <w:r w:rsidRPr="00072BCA">
              <w:rPr>
                <w:color w:val="44546A" w:themeColor="text2"/>
                <w:spacing w:val="-1"/>
              </w:rPr>
              <w:t>n</w:t>
            </w:r>
            <w:r w:rsidRPr="00072BCA">
              <w:rPr>
                <w:color w:val="44546A" w:themeColor="text2"/>
              </w:rPr>
              <w:t>it</w:t>
            </w:r>
            <w:r w:rsidRPr="00072BCA">
              <w:rPr>
                <w:color w:val="44546A" w:themeColor="text2"/>
                <w:spacing w:val="-2"/>
              </w:rPr>
              <w:t>o</w:t>
            </w:r>
            <w:r w:rsidRPr="00072BCA">
              <w:rPr>
                <w:color w:val="44546A" w:themeColor="text2"/>
                <w:spacing w:val="1"/>
              </w:rPr>
              <w:t>r</w:t>
            </w:r>
            <w:r w:rsidRPr="00072BCA">
              <w:rPr>
                <w:color w:val="44546A" w:themeColor="text2"/>
              </w:rPr>
              <w:t>i</w:t>
            </w:r>
            <w:r w:rsidRPr="00072BCA">
              <w:rPr>
                <w:color w:val="44546A" w:themeColor="text2"/>
                <w:spacing w:val="-1"/>
              </w:rPr>
              <w:t>n</w:t>
            </w:r>
            <w:r w:rsidRPr="00072BCA">
              <w:rPr>
                <w:color w:val="44546A" w:themeColor="text2"/>
              </w:rPr>
              <w:t>g a</w:t>
            </w:r>
            <w:r w:rsidRPr="00072BCA">
              <w:rPr>
                <w:color w:val="44546A" w:themeColor="text2"/>
                <w:spacing w:val="-1"/>
              </w:rPr>
              <w:t>n</w:t>
            </w:r>
            <w:r w:rsidRPr="00072BCA">
              <w:rPr>
                <w:color w:val="44546A" w:themeColor="text2"/>
              </w:rPr>
              <w:t>d</w:t>
            </w:r>
            <w:r w:rsidRPr="00072BCA">
              <w:rPr>
                <w:color w:val="44546A" w:themeColor="text2"/>
                <w:spacing w:val="-1"/>
              </w:rPr>
              <w:t xml:space="preserve"> </w:t>
            </w:r>
            <w:r w:rsidRPr="00072BCA">
              <w:rPr>
                <w:color w:val="44546A" w:themeColor="text2"/>
                <w:spacing w:val="1"/>
              </w:rPr>
              <w:t>r</w:t>
            </w:r>
            <w:r w:rsidRPr="00072BCA">
              <w:rPr>
                <w:color w:val="44546A" w:themeColor="text2"/>
              </w:rPr>
              <w:t xml:space="preserve">eview </w:t>
            </w:r>
            <w:r w:rsidRPr="00072BCA">
              <w:rPr>
                <w:color w:val="44546A" w:themeColor="text2"/>
                <w:spacing w:val="-2"/>
              </w:rPr>
              <w:t>m</w:t>
            </w:r>
            <w:r w:rsidRPr="00072BCA">
              <w:rPr>
                <w:color w:val="44546A" w:themeColor="text2"/>
              </w:rPr>
              <w:t>et</w:t>
            </w:r>
            <w:r w:rsidRPr="00072BCA">
              <w:rPr>
                <w:color w:val="44546A" w:themeColor="text2"/>
                <w:spacing w:val="-1"/>
              </w:rPr>
              <w:t>h</w:t>
            </w:r>
            <w:r w:rsidRPr="00072BCA">
              <w:rPr>
                <w:color w:val="44546A" w:themeColor="text2"/>
                <w:spacing w:val="-2"/>
              </w:rPr>
              <w:t>o</w:t>
            </w:r>
            <w:r w:rsidRPr="00072BCA">
              <w:rPr>
                <w:color w:val="44546A" w:themeColor="text2"/>
                <w:spacing w:val="-1"/>
              </w:rPr>
              <w:t>d</w:t>
            </w:r>
            <w:r w:rsidRPr="00072BCA">
              <w:rPr>
                <w:color w:val="44546A" w:themeColor="text2"/>
                <w:spacing w:val="1"/>
              </w:rPr>
              <w:t>s</w:t>
            </w:r>
          </w:p>
        </w:tc>
      </w:tr>
      <w:tr w:rsidR="00FC4146" w:rsidRPr="007039A2" w14:paraId="51EF7E47" w14:textId="77777777" w:rsidTr="0045510C">
        <w:trPr>
          <w:trHeight w:hRule="exact" w:val="2268"/>
        </w:trPr>
        <w:tc>
          <w:tcPr>
            <w:tcW w:w="3539" w:type="dxa"/>
          </w:tcPr>
          <w:p w14:paraId="2FDF8763" w14:textId="04406578" w:rsidR="000B4048" w:rsidRPr="00FC4146" w:rsidRDefault="002B5642" w:rsidP="00575373">
            <w:pPr>
              <w:suppressAutoHyphens/>
              <w:spacing w:line="240" w:lineRule="auto"/>
              <w:rPr>
                <w:rFonts w:cs="Arial"/>
                <w:sz w:val="22"/>
              </w:rPr>
            </w:pPr>
            <w:r>
              <w:rPr>
                <w:rFonts w:cs="Arial"/>
                <w:sz w:val="22"/>
              </w:rPr>
              <w:lastRenderedPageBreak/>
              <w:t>That residents are consulted on proposed precept increases</w:t>
            </w:r>
            <w:r w:rsidR="00B01313">
              <w:rPr>
                <w:rFonts w:cs="Arial"/>
                <w:sz w:val="22"/>
              </w:rPr>
              <w:t xml:space="preserve"> to ensure a balance between funding policing adequately and </w:t>
            </w:r>
            <w:r w:rsidR="00143F8A">
              <w:rPr>
                <w:rFonts w:cs="Arial"/>
                <w:sz w:val="22"/>
              </w:rPr>
              <w:t xml:space="preserve">the impact on </w:t>
            </w:r>
            <w:r w:rsidR="00560EE1">
              <w:rPr>
                <w:rFonts w:cs="Arial"/>
                <w:sz w:val="22"/>
              </w:rPr>
              <w:t xml:space="preserve">taxpayers. </w:t>
            </w:r>
          </w:p>
        </w:tc>
        <w:tc>
          <w:tcPr>
            <w:tcW w:w="3417" w:type="dxa"/>
          </w:tcPr>
          <w:p w14:paraId="4995F011" w14:textId="5186B7CF" w:rsidR="00FC4146" w:rsidRDefault="007A3A9D" w:rsidP="00575373">
            <w:pPr>
              <w:suppressAutoHyphens/>
              <w:spacing w:line="240" w:lineRule="auto"/>
              <w:rPr>
                <w:rFonts w:cs="Arial"/>
                <w:sz w:val="22"/>
              </w:rPr>
            </w:pPr>
            <w:r>
              <w:rPr>
                <w:rFonts w:cs="Arial"/>
                <w:sz w:val="22"/>
              </w:rPr>
              <w:t>Safer and Stronger Communities team</w:t>
            </w:r>
          </w:p>
          <w:p w14:paraId="534D498C" w14:textId="77777777" w:rsidR="00143F8A" w:rsidRDefault="00143F8A" w:rsidP="00575373">
            <w:pPr>
              <w:suppressAutoHyphens/>
              <w:spacing w:line="240" w:lineRule="auto"/>
              <w:rPr>
                <w:rFonts w:cs="Arial"/>
                <w:sz w:val="22"/>
              </w:rPr>
            </w:pPr>
          </w:p>
          <w:p w14:paraId="2D59BF27" w14:textId="2864C2A2" w:rsidR="00143F8A" w:rsidRPr="00FC4146" w:rsidRDefault="00143F8A" w:rsidP="00575373">
            <w:pPr>
              <w:suppressAutoHyphens/>
              <w:spacing w:line="240" w:lineRule="auto"/>
              <w:rPr>
                <w:rFonts w:cs="Arial"/>
                <w:sz w:val="22"/>
              </w:rPr>
            </w:pPr>
            <w:r>
              <w:rPr>
                <w:rFonts w:cs="Arial"/>
                <w:sz w:val="22"/>
              </w:rPr>
              <w:t>Police</w:t>
            </w:r>
            <w:r w:rsidR="007A3A9D">
              <w:rPr>
                <w:rFonts w:cs="Arial"/>
                <w:sz w:val="22"/>
              </w:rPr>
              <w:t xml:space="preserve">, Fire and </w:t>
            </w:r>
            <w:r>
              <w:rPr>
                <w:rFonts w:cs="Arial"/>
                <w:sz w:val="22"/>
              </w:rPr>
              <w:t xml:space="preserve">Crime Panel </w:t>
            </w:r>
          </w:p>
        </w:tc>
        <w:tc>
          <w:tcPr>
            <w:tcW w:w="2253" w:type="dxa"/>
            <w:tcBorders>
              <w:bottom w:val="nil"/>
            </w:tcBorders>
          </w:tcPr>
          <w:p w14:paraId="6706FB01" w14:textId="069B2767" w:rsidR="00FC4146" w:rsidRPr="00FC4146" w:rsidRDefault="00560EE1" w:rsidP="00575373">
            <w:pPr>
              <w:suppressAutoHyphens/>
              <w:spacing w:line="240" w:lineRule="auto"/>
              <w:rPr>
                <w:rFonts w:cs="Arial"/>
                <w:sz w:val="22"/>
              </w:rPr>
            </w:pPr>
            <w:r>
              <w:rPr>
                <w:rFonts w:cs="Arial"/>
                <w:sz w:val="22"/>
              </w:rPr>
              <w:t>N/A</w:t>
            </w:r>
          </w:p>
        </w:tc>
        <w:tc>
          <w:tcPr>
            <w:tcW w:w="2137" w:type="dxa"/>
          </w:tcPr>
          <w:p w14:paraId="11D84C47" w14:textId="0A683293" w:rsidR="00FC4146" w:rsidRPr="00FC4146" w:rsidRDefault="00981EB9" w:rsidP="00575373">
            <w:pPr>
              <w:suppressAutoHyphens/>
              <w:spacing w:line="240" w:lineRule="auto"/>
              <w:rPr>
                <w:rFonts w:cs="Arial"/>
                <w:sz w:val="22"/>
              </w:rPr>
            </w:pPr>
            <w:r>
              <w:rPr>
                <w:rFonts w:cs="Arial"/>
                <w:sz w:val="22"/>
              </w:rPr>
              <w:t>January 202</w:t>
            </w:r>
            <w:r w:rsidR="007A3A9D">
              <w:rPr>
                <w:rFonts w:cs="Arial"/>
                <w:sz w:val="22"/>
              </w:rPr>
              <w:t>5</w:t>
            </w:r>
          </w:p>
        </w:tc>
        <w:tc>
          <w:tcPr>
            <w:tcW w:w="3822" w:type="dxa"/>
          </w:tcPr>
          <w:p w14:paraId="31F2FD63" w14:textId="77777777" w:rsidR="00FC4146" w:rsidRPr="00FC4146" w:rsidRDefault="00FC4146" w:rsidP="00575373">
            <w:pPr>
              <w:suppressAutoHyphens/>
              <w:spacing w:line="240" w:lineRule="auto"/>
              <w:rPr>
                <w:rFonts w:cs="Arial"/>
                <w:sz w:val="22"/>
              </w:rPr>
            </w:pPr>
          </w:p>
        </w:tc>
      </w:tr>
      <w:tr w:rsidR="00D26773" w:rsidRPr="007039A2" w14:paraId="54D902EB" w14:textId="77777777" w:rsidTr="0045510C">
        <w:trPr>
          <w:trHeight w:hRule="exact" w:val="2268"/>
        </w:trPr>
        <w:tc>
          <w:tcPr>
            <w:tcW w:w="3539" w:type="dxa"/>
          </w:tcPr>
          <w:p w14:paraId="37ACD318" w14:textId="13073829" w:rsidR="00D26773" w:rsidRDefault="00B01313" w:rsidP="00575373">
            <w:pPr>
              <w:suppressAutoHyphens/>
              <w:spacing w:line="240" w:lineRule="auto"/>
              <w:rPr>
                <w:rFonts w:cs="Arial"/>
                <w:sz w:val="22"/>
              </w:rPr>
            </w:pPr>
            <w:r>
              <w:rPr>
                <w:rFonts w:cs="Arial"/>
                <w:sz w:val="22"/>
              </w:rPr>
              <w:t xml:space="preserve">That precept increases be kept below inflation to ensure adverse effects based on financial hardship are minimised </w:t>
            </w:r>
          </w:p>
        </w:tc>
        <w:tc>
          <w:tcPr>
            <w:tcW w:w="3417" w:type="dxa"/>
          </w:tcPr>
          <w:p w14:paraId="060B1805" w14:textId="77777777" w:rsidR="007A3A9D" w:rsidRDefault="007A3A9D" w:rsidP="007A3A9D">
            <w:pPr>
              <w:suppressAutoHyphens/>
              <w:spacing w:line="240" w:lineRule="auto"/>
              <w:rPr>
                <w:rFonts w:cs="Arial"/>
                <w:sz w:val="22"/>
              </w:rPr>
            </w:pPr>
            <w:r>
              <w:rPr>
                <w:rFonts w:cs="Arial"/>
                <w:sz w:val="22"/>
              </w:rPr>
              <w:t>Safer and Stronger Communities team</w:t>
            </w:r>
          </w:p>
          <w:p w14:paraId="72A52213" w14:textId="77777777" w:rsidR="007A3A9D" w:rsidRDefault="007A3A9D" w:rsidP="007A3A9D">
            <w:pPr>
              <w:suppressAutoHyphens/>
              <w:spacing w:line="240" w:lineRule="auto"/>
              <w:rPr>
                <w:rFonts w:cs="Arial"/>
                <w:sz w:val="22"/>
              </w:rPr>
            </w:pPr>
          </w:p>
          <w:p w14:paraId="7C2B1A14" w14:textId="44191DD3" w:rsidR="00D26773" w:rsidRPr="00FC4146" w:rsidRDefault="007A3A9D" w:rsidP="007A3A9D">
            <w:pPr>
              <w:suppressAutoHyphens/>
              <w:spacing w:line="240" w:lineRule="auto"/>
              <w:rPr>
                <w:rFonts w:cs="Arial"/>
                <w:sz w:val="22"/>
              </w:rPr>
            </w:pPr>
            <w:r>
              <w:rPr>
                <w:rFonts w:cs="Arial"/>
                <w:sz w:val="22"/>
              </w:rPr>
              <w:t>Police, Fire and Crime Panel</w:t>
            </w:r>
          </w:p>
        </w:tc>
        <w:tc>
          <w:tcPr>
            <w:tcW w:w="2253" w:type="dxa"/>
            <w:tcBorders>
              <w:top w:val="single" w:sz="4" w:space="0" w:color="auto"/>
            </w:tcBorders>
          </w:tcPr>
          <w:p w14:paraId="1C9473B8" w14:textId="13B81D19" w:rsidR="00D26773" w:rsidRPr="00FC4146" w:rsidRDefault="00560EE1" w:rsidP="00575373">
            <w:pPr>
              <w:suppressAutoHyphens/>
              <w:spacing w:line="240" w:lineRule="auto"/>
              <w:rPr>
                <w:rFonts w:cs="Arial"/>
                <w:sz w:val="22"/>
              </w:rPr>
            </w:pPr>
            <w:r>
              <w:rPr>
                <w:rFonts w:cs="Arial"/>
                <w:sz w:val="22"/>
              </w:rPr>
              <w:t>N/A</w:t>
            </w:r>
          </w:p>
        </w:tc>
        <w:tc>
          <w:tcPr>
            <w:tcW w:w="2137" w:type="dxa"/>
          </w:tcPr>
          <w:p w14:paraId="06281677" w14:textId="31F014E7" w:rsidR="00D26773" w:rsidRPr="00FC4146" w:rsidRDefault="00981EB9" w:rsidP="00575373">
            <w:pPr>
              <w:suppressAutoHyphens/>
              <w:spacing w:line="240" w:lineRule="auto"/>
              <w:rPr>
                <w:rFonts w:cs="Arial"/>
                <w:sz w:val="22"/>
              </w:rPr>
            </w:pPr>
            <w:r>
              <w:rPr>
                <w:rFonts w:cs="Arial"/>
                <w:sz w:val="22"/>
              </w:rPr>
              <w:t>January 202</w:t>
            </w:r>
            <w:r w:rsidR="007A3A9D">
              <w:rPr>
                <w:rFonts w:cs="Arial"/>
                <w:sz w:val="22"/>
              </w:rPr>
              <w:t>5</w:t>
            </w:r>
          </w:p>
        </w:tc>
        <w:tc>
          <w:tcPr>
            <w:tcW w:w="3822" w:type="dxa"/>
          </w:tcPr>
          <w:p w14:paraId="4AF284AF" w14:textId="77777777" w:rsidR="00D26773" w:rsidRPr="00FC4146" w:rsidRDefault="00D26773" w:rsidP="00575373">
            <w:pPr>
              <w:suppressAutoHyphens/>
              <w:spacing w:line="240" w:lineRule="auto"/>
              <w:rPr>
                <w:rFonts w:cs="Arial"/>
                <w:sz w:val="22"/>
              </w:rPr>
            </w:pPr>
          </w:p>
        </w:tc>
      </w:tr>
      <w:tr w:rsidR="000B4048" w:rsidRPr="007039A2" w14:paraId="20AB0C19" w14:textId="77777777" w:rsidTr="00DE72B7">
        <w:trPr>
          <w:trHeight w:hRule="exact" w:val="2268"/>
        </w:trPr>
        <w:tc>
          <w:tcPr>
            <w:tcW w:w="3539" w:type="dxa"/>
          </w:tcPr>
          <w:p w14:paraId="1B47625B" w14:textId="3F6B553D" w:rsidR="000B4048" w:rsidRDefault="007A3A9D" w:rsidP="00575373">
            <w:pPr>
              <w:suppressAutoHyphens/>
              <w:spacing w:line="240" w:lineRule="auto"/>
              <w:rPr>
                <w:rFonts w:cs="Arial"/>
                <w:sz w:val="22"/>
              </w:rPr>
            </w:pPr>
            <w:bookmarkStart w:id="20" w:name="_Hlk69298355"/>
            <w:bookmarkStart w:id="21" w:name="_Hlk67407176"/>
            <w:r>
              <w:rPr>
                <w:rFonts w:cs="Arial"/>
                <w:sz w:val="22"/>
              </w:rPr>
              <w:t xml:space="preserve">That 2/3 focus groups are undertaken in January to support the precept consultation and find out </w:t>
            </w:r>
            <w:proofErr w:type="gramStart"/>
            <w:r>
              <w:rPr>
                <w:rFonts w:cs="Arial"/>
                <w:sz w:val="22"/>
              </w:rPr>
              <w:t>residents</w:t>
            </w:r>
            <w:proofErr w:type="gramEnd"/>
            <w:r>
              <w:rPr>
                <w:rFonts w:cs="Arial"/>
                <w:sz w:val="22"/>
              </w:rPr>
              <w:t xml:space="preserve"> views of the policing precept</w:t>
            </w:r>
          </w:p>
        </w:tc>
        <w:tc>
          <w:tcPr>
            <w:tcW w:w="3417" w:type="dxa"/>
          </w:tcPr>
          <w:p w14:paraId="0111C214" w14:textId="77777777" w:rsidR="000B4048" w:rsidRDefault="007A3A9D" w:rsidP="00575373">
            <w:pPr>
              <w:suppressAutoHyphens/>
              <w:spacing w:line="240" w:lineRule="auto"/>
              <w:rPr>
                <w:rFonts w:cs="Arial"/>
                <w:sz w:val="22"/>
              </w:rPr>
            </w:pPr>
            <w:r>
              <w:rPr>
                <w:rFonts w:cs="Arial"/>
                <w:sz w:val="22"/>
              </w:rPr>
              <w:t xml:space="preserve">Safer and Stronger Communities team </w:t>
            </w:r>
          </w:p>
          <w:p w14:paraId="1C950F1C" w14:textId="4247D8FF" w:rsidR="007A3A9D" w:rsidRPr="00FC4146" w:rsidRDefault="007A3A9D" w:rsidP="00575373">
            <w:pPr>
              <w:suppressAutoHyphens/>
              <w:spacing w:line="240" w:lineRule="auto"/>
              <w:rPr>
                <w:rFonts w:cs="Arial"/>
                <w:sz w:val="22"/>
              </w:rPr>
            </w:pPr>
            <w:r>
              <w:rPr>
                <w:rFonts w:cs="Arial"/>
                <w:sz w:val="22"/>
              </w:rPr>
              <w:t xml:space="preserve">Engagement team </w:t>
            </w:r>
          </w:p>
        </w:tc>
        <w:tc>
          <w:tcPr>
            <w:tcW w:w="2253" w:type="dxa"/>
          </w:tcPr>
          <w:p w14:paraId="1D7154AE" w14:textId="1238DC58" w:rsidR="000B4048" w:rsidRPr="00FC4146" w:rsidRDefault="007A3A9D" w:rsidP="00575373">
            <w:pPr>
              <w:suppressAutoHyphens/>
              <w:spacing w:line="240" w:lineRule="auto"/>
              <w:rPr>
                <w:rFonts w:cs="Arial"/>
                <w:sz w:val="22"/>
              </w:rPr>
            </w:pPr>
            <w:r>
              <w:rPr>
                <w:rFonts w:cs="Arial"/>
                <w:sz w:val="22"/>
              </w:rPr>
              <w:t>N/A</w:t>
            </w:r>
          </w:p>
        </w:tc>
        <w:tc>
          <w:tcPr>
            <w:tcW w:w="2137" w:type="dxa"/>
          </w:tcPr>
          <w:p w14:paraId="1FCA50D5" w14:textId="4B668EF5" w:rsidR="000B4048" w:rsidRPr="00FC4146" w:rsidRDefault="007A3A9D" w:rsidP="00575373">
            <w:pPr>
              <w:suppressAutoHyphens/>
              <w:spacing w:line="240" w:lineRule="auto"/>
              <w:rPr>
                <w:rFonts w:cs="Arial"/>
                <w:sz w:val="22"/>
              </w:rPr>
            </w:pPr>
            <w:r>
              <w:rPr>
                <w:rFonts w:cs="Arial"/>
                <w:sz w:val="22"/>
              </w:rPr>
              <w:t>January 2025</w:t>
            </w:r>
          </w:p>
        </w:tc>
        <w:tc>
          <w:tcPr>
            <w:tcW w:w="3822" w:type="dxa"/>
          </w:tcPr>
          <w:p w14:paraId="2F8BC902" w14:textId="77777777" w:rsidR="000B4048" w:rsidRPr="00FC4146" w:rsidRDefault="000B4048" w:rsidP="00575373">
            <w:pPr>
              <w:suppressAutoHyphens/>
              <w:spacing w:line="240" w:lineRule="auto"/>
              <w:rPr>
                <w:rFonts w:cs="Arial"/>
                <w:sz w:val="22"/>
              </w:rPr>
            </w:pPr>
          </w:p>
        </w:tc>
      </w:tr>
      <w:tr w:rsidR="000B4048" w:rsidRPr="007039A2" w14:paraId="7760D7F2" w14:textId="77777777" w:rsidTr="00DE72B7">
        <w:trPr>
          <w:trHeight w:hRule="exact" w:val="2268"/>
        </w:trPr>
        <w:tc>
          <w:tcPr>
            <w:tcW w:w="3539" w:type="dxa"/>
          </w:tcPr>
          <w:p w14:paraId="303CB868" w14:textId="1A42B187" w:rsidR="000B4048" w:rsidRDefault="003F2DE3" w:rsidP="00575373">
            <w:pPr>
              <w:suppressAutoHyphens/>
              <w:spacing w:line="240" w:lineRule="auto"/>
              <w:rPr>
                <w:rFonts w:cs="Arial"/>
                <w:sz w:val="22"/>
              </w:rPr>
            </w:pPr>
            <w:r>
              <w:rPr>
                <w:rFonts w:cs="Arial"/>
                <w:sz w:val="22"/>
              </w:rPr>
              <w:t xml:space="preserve">Produce alternative format materials and accessible </w:t>
            </w:r>
            <w:proofErr w:type="gramStart"/>
            <w:r>
              <w:rPr>
                <w:rFonts w:cs="Arial"/>
                <w:sz w:val="22"/>
              </w:rPr>
              <w:t>material</w:t>
            </w:r>
            <w:proofErr w:type="gramEnd"/>
            <w:r>
              <w:rPr>
                <w:rFonts w:cs="Arial"/>
                <w:sz w:val="22"/>
              </w:rPr>
              <w:t xml:space="preserve"> </w:t>
            </w:r>
            <w:r w:rsidRPr="003F2DE3">
              <w:rPr>
                <w:rFonts w:cs="Arial"/>
                <w:sz w:val="22"/>
              </w:rPr>
              <w:t>as and when the need arises</w:t>
            </w:r>
          </w:p>
        </w:tc>
        <w:tc>
          <w:tcPr>
            <w:tcW w:w="3417" w:type="dxa"/>
          </w:tcPr>
          <w:p w14:paraId="11DA03BB" w14:textId="77777777" w:rsidR="000B4048" w:rsidRDefault="00381BEE" w:rsidP="00575373">
            <w:pPr>
              <w:suppressAutoHyphens/>
              <w:spacing w:line="240" w:lineRule="auto"/>
              <w:rPr>
                <w:rFonts w:cs="Arial"/>
                <w:sz w:val="22"/>
              </w:rPr>
            </w:pPr>
            <w:r>
              <w:rPr>
                <w:rFonts w:cs="Arial"/>
                <w:sz w:val="22"/>
              </w:rPr>
              <w:t>GMCA Communications and Engagement Team</w:t>
            </w:r>
          </w:p>
          <w:p w14:paraId="247B35A4" w14:textId="3BF46856" w:rsidR="00381BEE" w:rsidRPr="00FC4146" w:rsidRDefault="00381BEE" w:rsidP="00575373">
            <w:pPr>
              <w:suppressAutoHyphens/>
              <w:spacing w:line="240" w:lineRule="auto"/>
              <w:rPr>
                <w:rFonts w:cs="Arial"/>
                <w:sz w:val="22"/>
              </w:rPr>
            </w:pPr>
            <w:r>
              <w:rPr>
                <w:rFonts w:cs="Arial"/>
                <w:sz w:val="22"/>
              </w:rPr>
              <w:t>Safer and Stronger Communities team</w:t>
            </w:r>
          </w:p>
        </w:tc>
        <w:tc>
          <w:tcPr>
            <w:tcW w:w="2253" w:type="dxa"/>
          </w:tcPr>
          <w:p w14:paraId="25C58F79" w14:textId="5E7CAC72" w:rsidR="000B4048" w:rsidRPr="00FC4146" w:rsidRDefault="004656E7" w:rsidP="00575373">
            <w:pPr>
              <w:suppressAutoHyphens/>
              <w:spacing w:line="240" w:lineRule="auto"/>
              <w:rPr>
                <w:rFonts w:cs="Arial"/>
                <w:sz w:val="22"/>
              </w:rPr>
            </w:pPr>
            <w:r>
              <w:rPr>
                <w:rFonts w:cs="Arial"/>
                <w:sz w:val="22"/>
              </w:rPr>
              <w:t>Limited project budget and tight time scales for production of additional material</w:t>
            </w:r>
          </w:p>
        </w:tc>
        <w:tc>
          <w:tcPr>
            <w:tcW w:w="2137" w:type="dxa"/>
          </w:tcPr>
          <w:p w14:paraId="271DE5F5" w14:textId="02EBD870" w:rsidR="000B4048" w:rsidRPr="00FC4146" w:rsidRDefault="004656E7" w:rsidP="00575373">
            <w:pPr>
              <w:suppressAutoHyphens/>
              <w:spacing w:line="240" w:lineRule="auto"/>
              <w:rPr>
                <w:rFonts w:cs="Arial"/>
                <w:sz w:val="22"/>
              </w:rPr>
            </w:pPr>
            <w:r>
              <w:rPr>
                <w:rFonts w:cs="Arial"/>
                <w:sz w:val="22"/>
              </w:rPr>
              <w:t>January 2025</w:t>
            </w:r>
          </w:p>
        </w:tc>
        <w:tc>
          <w:tcPr>
            <w:tcW w:w="3822" w:type="dxa"/>
          </w:tcPr>
          <w:p w14:paraId="410BA90B" w14:textId="29629659" w:rsidR="000B4048" w:rsidRPr="00FC4146" w:rsidRDefault="004656E7" w:rsidP="00575373">
            <w:pPr>
              <w:suppressAutoHyphens/>
              <w:spacing w:line="240" w:lineRule="auto"/>
              <w:rPr>
                <w:rFonts w:cs="Arial"/>
                <w:sz w:val="22"/>
              </w:rPr>
            </w:pPr>
            <w:r>
              <w:rPr>
                <w:rFonts w:cs="Arial"/>
                <w:sz w:val="22"/>
              </w:rPr>
              <w:t>Upon Request</w:t>
            </w:r>
          </w:p>
        </w:tc>
      </w:tr>
      <w:tr w:rsidR="000B4048" w:rsidRPr="007039A2" w14:paraId="17D3FE92" w14:textId="77777777" w:rsidTr="00DE72B7">
        <w:trPr>
          <w:trHeight w:hRule="exact" w:val="2268"/>
        </w:trPr>
        <w:tc>
          <w:tcPr>
            <w:tcW w:w="3539" w:type="dxa"/>
            <w:tcBorders>
              <w:bottom w:val="single" w:sz="4" w:space="0" w:color="auto"/>
            </w:tcBorders>
          </w:tcPr>
          <w:p w14:paraId="3BD29665" w14:textId="43CB6613" w:rsidR="000B4048" w:rsidRPr="00E43AB9" w:rsidRDefault="003323F2" w:rsidP="00575373">
            <w:pPr>
              <w:suppressAutoHyphens/>
              <w:spacing w:line="240" w:lineRule="auto"/>
              <w:rPr>
                <w:rFonts w:cs="Arial"/>
                <w:sz w:val="22"/>
              </w:rPr>
            </w:pPr>
            <w:r w:rsidRPr="00E43AB9">
              <w:lastRenderedPageBreak/>
              <w:t>Utilise communications and engagement networks of Greater Manchester system – including local councils, VCFSE and partner organisations</w:t>
            </w:r>
          </w:p>
        </w:tc>
        <w:tc>
          <w:tcPr>
            <w:tcW w:w="3417" w:type="dxa"/>
            <w:tcBorders>
              <w:bottom w:val="single" w:sz="4" w:space="0" w:color="auto"/>
            </w:tcBorders>
          </w:tcPr>
          <w:p w14:paraId="7D6D5DC6" w14:textId="77777777" w:rsidR="00F249EE" w:rsidRPr="00E43AB9" w:rsidRDefault="00F249EE" w:rsidP="00F249EE">
            <w:pPr>
              <w:suppressAutoHyphens/>
              <w:spacing w:line="240" w:lineRule="auto"/>
              <w:rPr>
                <w:rFonts w:cs="Arial"/>
                <w:sz w:val="22"/>
              </w:rPr>
            </w:pPr>
            <w:r w:rsidRPr="00E43AB9">
              <w:rPr>
                <w:rFonts w:cs="Arial"/>
                <w:sz w:val="22"/>
              </w:rPr>
              <w:t>GMCA Communications and Engagement Team</w:t>
            </w:r>
          </w:p>
          <w:p w14:paraId="18E061F5" w14:textId="67B374E8" w:rsidR="000B4048" w:rsidRPr="00E43AB9" w:rsidRDefault="00F249EE" w:rsidP="00F249EE">
            <w:pPr>
              <w:suppressAutoHyphens/>
              <w:spacing w:line="240" w:lineRule="auto"/>
              <w:rPr>
                <w:rFonts w:cs="Arial"/>
                <w:sz w:val="22"/>
              </w:rPr>
            </w:pPr>
            <w:r w:rsidRPr="00E43AB9">
              <w:rPr>
                <w:rFonts w:cs="Arial"/>
                <w:sz w:val="22"/>
              </w:rPr>
              <w:t>Safer and Stronger Communities team</w:t>
            </w:r>
          </w:p>
        </w:tc>
        <w:tc>
          <w:tcPr>
            <w:tcW w:w="2253" w:type="dxa"/>
            <w:tcBorders>
              <w:bottom w:val="single" w:sz="4" w:space="0" w:color="auto"/>
            </w:tcBorders>
          </w:tcPr>
          <w:p w14:paraId="731AAF7F" w14:textId="11E6FA46" w:rsidR="000B4048" w:rsidRPr="00E43AB9" w:rsidRDefault="00F249EE" w:rsidP="00575373">
            <w:pPr>
              <w:suppressAutoHyphens/>
              <w:spacing w:line="240" w:lineRule="auto"/>
              <w:rPr>
                <w:rFonts w:cs="Arial"/>
                <w:sz w:val="22"/>
              </w:rPr>
            </w:pPr>
            <w:r w:rsidRPr="00E43AB9">
              <w:t>Rely on partners to share information / materials (and tailor for their audiences as appropriate); through Greater Manchester</w:t>
            </w:r>
          </w:p>
        </w:tc>
        <w:tc>
          <w:tcPr>
            <w:tcW w:w="2137" w:type="dxa"/>
            <w:tcBorders>
              <w:bottom w:val="single" w:sz="4" w:space="0" w:color="auto"/>
            </w:tcBorders>
          </w:tcPr>
          <w:p w14:paraId="61CB7D84" w14:textId="770761B8" w:rsidR="000B4048" w:rsidRPr="00E43AB9" w:rsidRDefault="00F249EE" w:rsidP="00575373">
            <w:pPr>
              <w:suppressAutoHyphens/>
              <w:spacing w:line="240" w:lineRule="auto"/>
              <w:rPr>
                <w:rFonts w:cs="Arial"/>
                <w:sz w:val="22"/>
              </w:rPr>
            </w:pPr>
            <w:r w:rsidRPr="00E43AB9">
              <w:rPr>
                <w:rFonts w:cs="Arial"/>
                <w:sz w:val="22"/>
              </w:rPr>
              <w:t>January 2025</w:t>
            </w:r>
          </w:p>
        </w:tc>
        <w:tc>
          <w:tcPr>
            <w:tcW w:w="3822" w:type="dxa"/>
            <w:tcBorders>
              <w:bottom w:val="single" w:sz="4" w:space="0" w:color="auto"/>
            </w:tcBorders>
          </w:tcPr>
          <w:p w14:paraId="5ED97690" w14:textId="77777777" w:rsidR="00E43AB9" w:rsidRPr="00E43AB9" w:rsidRDefault="00E43AB9" w:rsidP="00E43AB9">
            <w:pPr>
              <w:suppressAutoHyphens/>
              <w:spacing w:line="240" w:lineRule="auto"/>
            </w:pPr>
            <w:r w:rsidRPr="00E43AB9">
              <w:t xml:space="preserve">Information, materials and ask to cascade shared with Greater Manchester Heads of Communications network via email. Shared via partner and own stakeholder updates and newsletters. </w:t>
            </w:r>
          </w:p>
          <w:p w14:paraId="569B1DD3" w14:textId="77777777" w:rsidR="000B4048" w:rsidRPr="00E43AB9" w:rsidRDefault="000B4048" w:rsidP="00575373">
            <w:pPr>
              <w:suppressAutoHyphens/>
              <w:spacing w:line="240" w:lineRule="auto"/>
              <w:rPr>
                <w:rFonts w:cs="Arial"/>
                <w:sz w:val="22"/>
              </w:rPr>
            </w:pPr>
          </w:p>
        </w:tc>
      </w:tr>
    </w:tbl>
    <w:p w14:paraId="446827C5" w14:textId="0C3F1556" w:rsidR="00C530F6" w:rsidRDefault="00C530F6" w:rsidP="00A9325A">
      <w:pPr>
        <w:spacing w:before="0" w:line="259" w:lineRule="auto"/>
        <w:rPr>
          <w:b/>
          <w:bCs/>
          <w:color w:val="124B60" w:themeColor="accent2"/>
          <w:sz w:val="52"/>
          <w:szCs w:val="40"/>
        </w:rPr>
        <w:sectPr w:rsidR="00C530F6" w:rsidSect="000B4048">
          <w:pgSz w:w="16838" w:h="11906" w:orient="landscape" w:code="9"/>
          <w:pgMar w:top="720" w:right="720" w:bottom="720" w:left="720" w:header="709" w:footer="692" w:gutter="0"/>
          <w:pgNumType w:start="0"/>
          <w:cols w:space="708"/>
          <w:titlePg/>
          <w:docGrid w:linePitch="360"/>
        </w:sectPr>
      </w:pPr>
    </w:p>
    <w:p w14:paraId="55EAABFB" w14:textId="4146639C" w:rsidR="00575373" w:rsidRPr="00FC762F" w:rsidRDefault="00AC6437" w:rsidP="00FC762F">
      <w:pPr>
        <w:pStyle w:val="Heading2"/>
      </w:pPr>
      <w:bookmarkStart w:id="22" w:name="_Toc137710783"/>
      <w:r w:rsidRPr="00FC762F">
        <w:lastRenderedPageBreak/>
        <w:t>Sign-off</w:t>
      </w:r>
      <w:bookmarkEnd w:id="22"/>
    </w:p>
    <w:bookmarkEnd w:id="20"/>
    <w:p w14:paraId="6CF89C20" w14:textId="7A63D087" w:rsidR="00575373" w:rsidRPr="00072BCA" w:rsidRDefault="00575373" w:rsidP="00E85662">
      <w:pPr>
        <w:rPr>
          <w:color w:val="44546A" w:themeColor="text2"/>
          <w:lang w:val="en"/>
        </w:rPr>
      </w:pPr>
      <w:r w:rsidRPr="00072BCA">
        <w:rPr>
          <w:color w:val="44546A" w:themeColor="text2"/>
          <w:lang w:val="en"/>
        </w:rPr>
        <w:t>The final stage of the Equality Impact process is to formally sign off the document as being a complete, rigorous, and robust analysis.</w:t>
      </w:r>
    </w:p>
    <w:p w14:paraId="157EE5A3" w14:textId="4F178DF4" w:rsidR="00575373" w:rsidRPr="00072BCA" w:rsidRDefault="00575373" w:rsidP="489479DE">
      <w:pPr>
        <w:rPr>
          <w:color w:val="44546A" w:themeColor="text2"/>
          <w:lang w:val="en-US"/>
        </w:rPr>
      </w:pPr>
      <w:r w:rsidRPr="489479DE">
        <w:rPr>
          <w:color w:val="44546A" w:themeColor="text2"/>
          <w:lang w:val="en-US"/>
        </w:rPr>
        <w:t>The policy, strategy or function has been fully assessed in relation to its potential</w:t>
      </w:r>
      <w:r w:rsidR="00E85662" w:rsidRPr="489479DE">
        <w:rPr>
          <w:color w:val="44546A" w:themeColor="text2"/>
          <w:lang w:val="en-US"/>
        </w:rPr>
        <w:t xml:space="preserve"> </w:t>
      </w:r>
      <w:r w:rsidRPr="489479DE">
        <w:rPr>
          <w:color w:val="44546A" w:themeColor="text2"/>
          <w:lang w:val="en-US"/>
        </w:rPr>
        <w:t>effects on equality and all relevant concerns have been addressed.</w:t>
      </w:r>
      <w:bookmarkEnd w:id="21"/>
    </w:p>
    <w:p w14:paraId="55ADB28A" w14:textId="2F25DAE7" w:rsidR="00E85662" w:rsidRPr="00072BCA" w:rsidRDefault="00E85662" w:rsidP="00B23BC9">
      <w:pPr>
        <w:pStyle w:val="Heading4"/>
      </w:pPr>
      <w:r w:rsidRPr="00072BCA">
        <w:t>Quality Check and Review by the Directorate Contact Officer</w:t>
      </w:r>
    </w:p>
    <w:tbl>
      <w:tblPr>
        <w:tblStyle w:val="TableGrid"/>
        <w:tblW w:w="0" w:type="auto"/>
        <w:tblLook w:val="04A0" w:firstRow="1" w:lastRow="0" w:firstColumn="1" w:lastColumn="0" w:noHBand="0" w:noVBand="1"/>
      </w:tblPr>
      <w:tblGrid>
        <w:gridCol w:w="2984"/>
        <w:gridCol w:w="3034"/>
        <w:gridCol w:w="2998"/>
      </w:tblGrid>
      <w:tr w:rsidR="00575373" w14:paraId="5951A36C" w14:textId="77777777" w:rsidTr="00C53233">
        <w:tc>
          <w:tcPr>
            <w:tcW w:w="2984" w:type="dxa"/>
            <w:shd w:val="clear" w:color="auto" w:fill="F2F2F2" w:themeFill="background1" w:themeFillShade="F2"/>
          </w:tcPr>
          <w:p w14:paraId="571BA600" w14:textId="77777777" w:rsidR="00575373" w:rsidRPr="00072BCA" w:rsidRDefault="00575373">
            <w:pPr>
              <w:rPr>
                <w:b/>
                <w:bCs/>
                <w:color w:val="44546A" w:themeColor="text2"/>
                <w:lang w:val="en"/>
              </w:rPr>
            </w:pPr>
            <w:r w:rsidRPr="00072BCA">
              <w:rPr>
                <w:b/>
                <w:bCs/>
                <w:color w:val="44546A" w:themeColor="text2"/>
                <w:lang w:val="en"/>
              </w:rPr>
              <w:t>Name</w:t>
            </w:r>
          </w:p>
        </w:tc>
        <w:tc>
          <w:tcPr>
            <w:tcW w:w="3034" w:type="dxa"/>
            <w:shd w:val="clear" w:color="auto" w:fill="F2F2F2" w:themeFill="background1" w:themeFillShade="F2"/>
          </w:tcPr>
          <w:p w14:paraId="5ABC345A" w14:textId="77777777" w:rsidR="00575373" w:rsidRPr="00072BCA" w:rsidRDefault="00575373">
            <w:pPr>
              <w:rPr>
                <w:b/>
                <w:bCs/>
                <w:color w:val="44546A" w:themeColor="text2"/>
                <w:lang w:val="en"/>
              </w:rPr>
            </w:pPr>
            <w:r w:rsidRPr="00072BCA">
              <w:rPr>
                <w:b/>
                <w:bCs/>
                <w:color w:val="44546A" w:themeColor="text2"/>
                <w:lang w:val="en"/>
              </w:rPr>
              <w:t>Directorate Team</w:t>
            </w:r>
          </w:p>
        </w:tc>
        <w:tc>
          <w:tcPr>
            <w:tcW w:w="2998" w:type="dxa"/>
            <w:shd w:val="clear" w:color="auto" w:fill="F2F2F2" w:themeFill="background1" w:themeFillShade="F2"/>
          </w:tcPr>
          <w:p w14:paraId="01313F2F" w14:textId="77777777" w:rsidR="00575373" w:rsidRPr="00072BCA" w:rsidRDefault="00575373">
            <w:pPr>
              <w:rPr>
                <w:b/>
                <w:bCs/>
                <w:color w:val="44546A" w:themeColor="text2"/>
                <w:lang w:val="en"/>
              </w:rPr>
            </w:pPr>
            <w:r w:rsidRPr="00072BCA">
              <w:rPr>
                <w:b/>
                <w:bCs/>
                <w:color w:val="44546A" w:themeColor="text2"/>
                <w:lang w:val="en"/>
              </w:rPr>
              <w:t>Review Date</w:t>
            </w:r>
          </w:p>
        </w:tc>
      </w:tr>
      <w:tr w:rsidR="00575373" w14:paraId="21E33F4F" w14:textId="77777777" w:rsidTr="00E85662">
        <w:tc>
          <w:tcPr>
            <w:tcW w:w="2984" w:type="dxa"/>
          </w:tcPr>
          <w:p w14:paraId="2BF74CAA" w14:textId="77777777" w:rsidR="00575373" w:rsidRDefault="00575373">
            <w:pPr>
              <w:rPr>
                <w:lang w:val="en"/>
              </w:rPr>
            </w:pPr>
          </w:p>
        </w:tc>
        <w:tc>
          <w:tcPr>
            <w:tcW w:w="3034" w:type="dxa"/>
          </w:tcPr>
          <w:p w14:paraId="4944E050" w14:textId="77777777" w:rsidR="00575373" w:rsidRDefault="00575373">
            <w:pPr>
              <w:rPr>
                <w:lang w:val="en"/>
              </w:rPr>
            </w:pPr>
          </w:p>
        </w:tc>
        <w:tc>
          <w:tcPr>
            <w:tcW w:w="2998" w:type="dxa"/>
          </w:tcPr>
          <w:p w14:paraId="725E2CA2" w14:textId="77777777" w:rsidR="00575373" w:rsidRDefault="00575373">
            <w:pPr>
              <w:rPr>
                <w:lang w:val="en"/>
              </w:rPr>
            </w:pPr>
          </w:p>
        </w:tc>
      </w:tr>
    </w:tbl>
    <w:p w14:paraId="01FB5812" w14:textId="4BA47148" w:rsidR="00E85662" w:rsidRPr="00B23BC9" w:rsidRDefault="00E85662" w:rsidP="00B23BC9">
      <w:pPr>
        <w:pStyle w:val="Heading4"/>
      </w:pPr>
      <w:bookmarkStart w:id="23" w:name="_Hlk67407248"/>
      <w:r w:rsidRPr="00B23BC9">
        <w:t xml:space="preserve">Summary of strengths and </w:t>
      </w:r>
      <w:proofErr w:type="gramStart"/>
      <w:r w:rsidRPr="00B23BC9">
        <w:t>area</w:t>
      </w:r>
      <w:proofErr w:type="gramEnd"/>
      <w:r w:rsidRPr="00B23BC9">
        <w:t>(s) for improvement</w:t>
      </w:r>
    </w:p>
    <w:tbl>
      <w:tblPr>
        <w:tblStyle w:val="TableGrid"/>
        <w:tblW w:w="0" w:type="auto"/>
        <w:tblLook w:val="04A0" w:firstRow="1" w:lastRow="0" w:firstColumn="1" w:lastColumn="0" w:noHBand="0" w:noVBand="1"/>
      </w:tblPr>
      <w:tblGrid>
        <w:gridCol w:w="9016"/>
      </w:tblGrid>
      <w:tr w:rsidR="00E85662" w14:paraId="0DA04F62" w14:textId="77777777" w:rsidTr="002D0049">
        <w:trPr>
          <w:trHeight w:val="4536"/>
        </w:trPr>
        <w:tc>
          <w:tcPr>
            <w:tcW w:w="9016" w:type="dxa"/>
          </w:tcPr>
          <w:p w14:paraId="3B0017DD" w14:textId="77777777" w:rsidR="00E85662" w:rsidRDefault="00E85662" w:rsidP="002D0049">
            <w:pPr>
              <w:rPr>
                <w:lang w:val="en"/>
              </w:rPr>
            </w:pPr>
          </w:p>
        </w:tc>
      </w:tr>
    </w:tbl>
    <w:p w14:paraId="599653EC" w14:textId="37E77D80" w:rsidR="00E85662" w:rsidRDefault="00E85662" w:rsidP="00B23BC9">
      <w:pPr>
        <w:pStyle w:val="Heading4"/>
      </w:pPr>
      <w:r>
        <w:t>Service Director or Senior Officer (sign-off)</w:t>
      </w:r>
    </w:p>
    <w:tbl>
      <w:tblPr>
        <w:tblStyle w:val="TableGrid"/>
        <w:tblW w:w="0" w:type="auto"/>
        <w:tblLook w:val="04A0" w:firstRow="1" w:lastRow="0" w:firstColumn="1" w:lastColumn="0" w:noHBand="0" w:noVBand="1"/>
      </w:tblPr>
      <w:tblGrid>
        <w:gridCol w:w="2984"/>
        <w:gridCol w:w="3034"/>
        <w:gridCol w:w="2998"/>
      </w:tblGrid>
      <w:tr w:rsidR="00E85662" w14:paraId="1FE7CBA4" w14:textId="77777777" w:rsidTr="00C53233">
        <w:tc>
          <w:tcPr>
            <w:tcW w:w="2984" w:type="dxa"/>
            <w:shd w:val="clear" w:color="auto" w:fill="F2F2F2" w:themeFill="background1" w:themeFillShade="F2"/>
          </w:tcPr>
          <w:p w14:paraId="4FC28056" w14:textId="77777777" w:rsidR="00E85662" w:rsidRPr="00B23BC9" w:rsidRDefault="00E85662">
            <w:pPr>
              <w:rPr>
                <w:b/>
                <w:bCs/>
                <w:color w:val="44546A" w:themeColor="text2"/>
                <w:lang w:val="en"/>
              </w:rPr>
            </w:pPr>
            <w:r w:rsidRPr="00B23BC9">
              <w:rPr>
                <w:b/>
                <w:bCs/>
                <w:color w:val="44546A" w:themeColor="text2"/>
                <w:lang w:val="en"/>
              </w:rPr>
              <w:t>Name</w:t>
            </w:r>
          </w:p>
        </w:tc>
        <w:tc>
          <w:tcPr>
            <w:tcW w:w="3034" w:type="dxa"/>
            <w:shd w:val="clear" w:color="auto" w:fill="F2F2F2" w:themeFill="background1" w:themeFillShade="F2"/>
          </w:tcPr>
          <w:p w14:paraId="73C24279" w14:textId="77777777" w:rsidR="00E85662" w:rsidRPr="00B23BC9" w:rsidRDefault="00E85662">
            <w:pPr>
              <w:rPr>
                <w:b/>
                <w:bCs/>
                <w:color w:val="44546A" w:themeColor="text2"/>
                <w:lang w:val="en"/>
              </w:rPr>
            </w:pPr>
            <w:r w:rsidRPr="00B23BC9">
              <w:rPr>
                <w:b/>
                <w:bCs/>
                <w:color w:val="44546A" w:themeColor="text2"/>
                <w:lang w:val="en"/>
              </w:rPr>
              <w:t>Job Title</w:t>
            </w:r>
          </w:p>
        </w:tc>
        <w:tc>
          <w:tcPr>
            <w:tcW w:w="2998" w:type="dxa"/>
            <w:shd w:val="clear" w:color="auto" w:fill="F2F2F2" w:themeFill="background1" w:themeFillShade="F2"/>
          </w:tcPr>
          <w:p w14:paraId="7E7D16FC" w14:textId="77777777" w:rsidR="00E85662" w:rsidRPr="00B23BC9" w:rsidRDefault="00E85662">
            <w:pPr>
              <w:rPr>
                <w:b/>
                <w:bCs/>
                <w:color w:val="44546A" w:themeColor="text2"/>
                <w:lang w:val="en"/>
              </w:rPr>
            </w:pPr>
            <w:r w:rsidRPr="00B23BC9">
              <w:rPr>
                <w:b/>
                <w:bCs/>
                <w:color w:val="44546A" w:themeColor="text2"/>
                <w:lang w:val="en"/>
              </w:rPr>
              <w:t>Date</w:t>
            </w:r>
          </w:p>
        </w:tc>
      </w:tr>
      <w:tr w:rsidR="00E85662" w14:paraId="71B9195B" w14:textId="77777777">
        <w:tc>
          <w:tcPr>
            <w:tcW w:w="2984" w:type="dxa"/>
          </w:tcPr>
          <w:p w14:paraId="1A7C236E" w14:textId="77777777" w:rsidR="00E85662" w:rsidRDefault="00E85662">
            <w:pPr>
              <w:rPr>
                <w:lang w:val="en"/>
              </w:rPr>
            </w:pPr>
          </w:p>
        </w:tc>
        <w:tc>
          <w:tcPr>
            <w:tcW w:w="3034" w:type="dxa"/>
          </w:tcPr>
          <w:p w14:paraId="2767E610" w14:textId="77777777" w:rsidR="00E85662" w:rsidRDefault="00E85662">
            <w:pPr>
              <w:rPr>
                <w:lang w:val="en"/>
              </w:rPr>
            </w:pPr>
          </w:p>
        </w:tc>
        <w:tc>
          <w:tcPr>
            <w:tcW w:w="2998" w:type="dxa"/>
          </w:tcPr>
          <w:p w14:paraId="57F1C901" w14:textId="77777777" w:rsidR="00E85662" w:rsidRDefault="00E85662">
            <w:pPr>
              <w:rPr>
                <w:lang w:val="en"/>
              </w:rPr>
            </w:pPr>
          </w:p>
        </w:tc>
      </w:tr>
    </w:tbl>
    <w:p w14:paraId="36E663BC" w14:textId="32AA1EF7" w:rsidR="00B23BC9" w:rsidRPr="00B23BC9" w:rsidRDefault="00B23BC9" w:rsidP="00E85662">
      <w:pPr>
        <w:rPr>
          <w:color w:val="44546A" w:themeColor="text2"/>
          <w:lang w:val="en"/>
        </w:rPr>
      </w:pPr>
      <w:r w:rsidRPr="00B23BC9">
        <w:rPr>
          <w:color w:val="44546A" w:themeColor="text2"/>
        </w:rPr>
        <w:t>Ensure your EIA is uploaded onto the </w:t>
      </w:r>
      <w:hyperlink r:id="rId26" w:tooltip="The CDC Process - EIA Gudiance.docx" w:history="1">
        <w:r w:rsidRPr="00B23BC9">
          <w:rPr>
            <w:rStyle w:val="Hyperlink"/>
            <w:color w:val="44546A" w:themeColor="text2"/>
          </w:rPr>
          <w:t>Corporate Document Centre</w:t>
        </w:r>
      </w:hyperlink>
      <w:r w:rsidRPr="00B23BC9">
        <w:rPr>
          <w:color w:val="44546A" w:themeColor="text2"/>
        </w:rPr>
        <w:t> (CDC) as a draft for the EDI Managers final approval.</w:t>
      </w:r>
    </w:p>
    <w:p w14:paraId="3633352D" w14:textId="4372B183" w:rsidR="00575373" w:rsidRPr="00B23BC9" w:rsidRDefault="00575373" w:rsidP="00E85662">
      <w:pPr>
        <w:rPr>
          <w:color w:val="44546A" w:themeColor="text2"/>
          <w:lang w:val="en"/>
        </w:rPr>
      </w:pPr>
      <w:r w:rsidRPr="00B23BC9">
        <w:rPr>
          <w:color w:val="44546A" w:themeColor="text2"/>
          <w:lang w:val="en"/>
        </w:rPr>
        <w:t xml:space="preserve">Please select ‘Equality impact assessment’ as the document type when uploading. </w:t>
      </w:r>
    </w:p>
    <w:p w14:paraId="0A135DAD" w14:textId="77777777" w:rsidR="00B23BC9" w:rsidRPr="00B23BC9" w:rsidRDefault="00B23BC9" w:rsidP="00B23BC9">
      <w:pPr>
        <w:rPr>
          <w:b/>
          <w:bCs/>
        </w:rPr>
      </w:pPr>
      <w:r w:rsidRPr="00B23BC9">
        <w:rPr>
          <w:b/>
          <w:bCs/>
          <w:color w:val="44546A" w:themeColor="text2"/>
        </w:rPr>
        <w:t>Further guidance</w:t>
      </w:r>
    </w:p>
    <w:p w14:paraId="23FD6428" w14:textId="77777777" w:rsidR="00B23BC9" w:rsidRPr="00B23BC9" w:rsidRDefault="00B23BC9" w:rsidP="00B23BC9">
      <w:pPr>
        <w:numPr>
          <w:ilvl w:val="0"/>
          <w:numId w:val="1"/>
        </w:numPr>
      </w:pPr>
      <w:hyperlink r:id="rId27" w:tooltip="EIA Guidance_.docx" w:history="1">
        <w:r w:rsidRPr="00B23BC9">
          <w:rPr>
            <w:rStyle w:val="Hyperlink"/>
          </w:rPr>
          <w:t>EIA guidance (Word, 195KB)</w:t>
        </w:r>
      </w:hyperlink>
    </w:p>
    <w:p w14:paraId="4AF80FBF" w14:textId="77777777" w:rsidR="00B23BC9" w:rsidRPr="00B23BC9" w:rsidRDefault="00B23BC9" w:rsidP="00B23BC9">
      <w:pPr>
        <w:numPr>
          <w:ilvl w:val="0"/>
          <w:numId w:val="1"/>
        </w:numPr>
      </w:pPr>
      <w:hyperlink r:id="rId28" w:tooltip="External EIA Quality Assurance provider .pptx" w:history="1">
        <w:r w:rsidRPr="00B23BC9">
          <w:rPr>
            <w:rStyle w:val="Hyperlink"/>
          </w:rPr>
          <w:t>External EIA Quality Assurance Provider (PowerPoint, 158KB)</w:t>
        </w:r>
      </w:hyperlink>
    </w:p>
    <w:p w14:paraId="2980FB96" w14:textId="53BF0E8A" w:rsidR="00B23BC9" w:rsidRPr="00B23BC9" w:rsidRDefault="00B23BC9" w:rsidP="00B23BC9">
      <w:pPr>
        <w:numPr>
          <w:ilvl w:val="0"/>
          <w:numId w:val="1"/>
        </w:numPr>
      </w:pPr>
      <w:r w:rsidRPr="00B23BC9">
        <w:t>GMFRS: For further assistance please</w:t>
      </w:r>
      <w:r>
        <w:t xml:space="preserve"> </w:t>
      </w:r>
      <w:r w:rsidRPr="00B23BC9">
        <w:t>contact </w:t>
      </w:r>
      <w:hyperlink r:id="rId29" w:history="1">
        <w:r w:rsidRPr="00B23BC9">
          <w:rPr>
            <w:rStyle w:val="Hyperlink"/>
          </w:rPr>
          <w:t>inclusivity@manchesterfire.gov.uk</w:t>
        </w:r>
      </w:hyperlink>
    </w:p>
    <w:bookmarkEnd w:id="23"/>
    <w:p w14:paraId="1D94AE93" w14:textId="2FE9DC85" w:rsidR="000A0ABF" w:rsidRPr="00A9325A" w:rsidRDefault="000A0ABF" w:rsidP="00E85662">
      <w:pPr>
        <w:rPr>
          <w:lang w:val="en"/>
        </w:rPr>
      </w:pPr>
    </w:p>
    <w:sectPr w:rsidR="000A0ABF" w:rsidRPr="00A9325A" w:rsidSect="000B4048">
      <w:pgSz w:w="11906" w:h="16838" w:code="9"/>
      <w:pgMar w:top="1440" w:right="1440" w:bottom="1276" w:left="1440" w:header="709" w:footer="692" w:gutter="0"/>
      <w:pgNumType w:start="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4" w:author="Odusanya, Oluseun" w:date="2025-12-19T08:29:00Z" w:initials="OO">
    <w:p w14:paraId="719BE398" w14:textId="77777777" w:rsidR="00AC6A1F" w:rsidRDefault="00AC6A1F" w:rsidP="00AC6A1F">
      <w:pPr>
        <w:pStyle w:val="CommentText"/>
      </w:pPr>
      <w:r>
        <w:rPr>
          <w:rStyle w:val="CommentReference"/>
        </w:rPr>
        <w:annotationRef/>
      </w:r>
      <w:r>
        <w:t>To be updated once sign-off has been approved.</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719BE398"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1F697E0E" w16cex:dateUtc="2025-12-19T08:29: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719BE398" w16cid:durableId="1F697E0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8761B9" w14:textId="77777777" w:rsidR="00C94957" w:rsidRDefault="00C94957" w:rsidP="00480DA1">
      <w:pPr>
        <w:spacing w:after="0" w:line="240" w:lineRule="auto"/>
      </w:pPr>
      <w:r>
        <w:separator/>
      </w:r>
    </w:p>
    <w:p w14:paraId="19BCCB1A" w14:textId="77777777" w:rsidR="00C94957" w:rsidRDefault="00C94957"/>
    <w:p w14:paraId="7AC87690" w14:textId="77777777" w:rsidR="00C94957" w:rsidRDefault="00C94957" w:rsidP="005B52A7"/>
    <w:p w14:paraId="77797582" w14:textId="77777777" w:rsidR="00C94957" w:rsidRDefault="00C94957" w:rsidP="005B52A7"/>
  </w:endnote>
  <w:endnote w:type="continuationSeparator" w:id="0">
    <w:p w14:paraId="0D3A5617" w14:textId="77777777" w:rsidR="00C94957" w:rsidRDefault="00C94957" w:rsidP="00480DA1">
      <w:pPr>
        <w:spacing w:after="0" w:line="240" w:lineRule="auto"/>
      </w:pPr>
      <w:r>
        <w:continuationSeparator/>
      </w:r>
    </w:p>
    <w:p w14:paraId="12056A0E" w14:textId="77777777" w:rsidR="00C94957" w:rsidRDefault="00C94957"/>
    <w:p w14:paraId="74C24950" w14:textId="77777777" w:rsidR="00C94957" w:rsidRDefault="00C94957" w:rsidP="005B52A7"/>
    <w:p w14:paraId="5C838509" w14:textId="77777777" w:rsidR="00C94957" w:rsidRDefault="00C94957" w:rsidP="005B52A7"/>
  </w:endnote>
  <w:endnote w:type="continuationNotice" w:id="1">
    <w:p w14:paraId="052B5639" w14:textId="77777777" w:rsidR="00C94957" w:rsidRDefault="00C9495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FGAZL W+ Colfax">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Yu Mincho">
    <w:altName w:val="游明朝"/>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6039A5" w14:textId="77777777" w:rsidR="00E57FCA" w:rsidRDefault="00E57FC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01117909"/>
      <w:docPartObj>
        <w:docPartGallery w:val="Page Numbers (Bottom of Page)"/>
        <w:docPartUnique/>
      </w:docPartObj>
    </w:sdtPr>
    <w:sdtEndPr/>
    <w:sdtContent>
      <w:p w14:paraId="19E9AB69" w14:textId="2F5914AE" w:rsidR="00E07B85" w:rsidRPr="00D31BB7" w:rsidRDefault="00E57FCA" w:rsidP="00D43EC9">
        <w:pPr>
          <w:pStyle w:val="PageNumber1"/>
          <w:jc w:val="left"/>
        </w:pPr>
        <w:r>
          <w:t xml:space="preserve">Next </w:t>
        </w:r>
        <w:r w:rsidR="009C2A00">
          <w:t xml:space="preserve">review date </w:t>
        </w:r>
        <w:sdt>
          <w:sdtPr>
            <w:alias w:val="Review Date"/>
            <w:tag w:val="Review_x0020_Date123"/>
            <w:id w:val="698664168"/>
            <w:placeholder>
              <w:docPart w:val="73B6E6BC1C2A42A4AF6219CD0C19CE01"/>
            </w:placeholder>
            <w:showingPlcHdr/>
            <w:dataBinding w:prefixMappings="xmlns:ns0='http://schemas.microsoft.com/office/2006/metadata/properties' xmlns:ns1='http://www.w3.org/2001/XMLSchema-instance' xmlns:ns2='http://schemas.microsoft.com/office/infopath/2007/PartnerControls' xmlns:ns3='2b2f8c48-f09c-4547-863f-383d49c79d19' xmlns:ns4='b1438a8f-72e3-4198-a966-fdf2c96de34d' " w:xpath="/ns0:properties[1]/documentManagement[1]/ns4:Review_x0020_Date123[1]" w:storeItemID="{86C343C6-B61A-45D7-AE08-FFBB64A11190}"/>
            <w:date>
              <w:dateFormat w:val="dd/MM/yyyy"/>
              <w:lid w:val="en-GB"/>
              <w:storeMappedDataAs w:val="dateTime"/>
              <w:calendar w:val="gregorian"/>
            </w:date>
          </w:sdtPr>
          <w:sdtEndPr/>
          <w:sdtContent>
            <w:r w:rsidR="002D431F" w:rsidRPr="002D431F">
              <w:rPr>
                <w:rStyle w:val="PlaceholderText"/>
                <w:color w:val="124B60" w:themeColor="accent2"/>
              </w:rPr>
              <w:t>[Review Date]</w:t>
            </w:r>
          </w:sdtContent>
        </w:sdt>
        <w:r w:rsidR="00D43EC9" w:rsidRPr="00D31BB7">
          <w:t xml:space="preserve"> </w:t>
        </w:r>
        <w:r w:rsidR="00D43EC9">
          <w:tab/>
        </w:r>
        <w:r w:rsidR="00E07B85" w:rsidRPr="00D31BB7">
          <w:fldChar w:fldCharType="begin"/>
        </w:r>
        <w:r w:rsidR="00E07B85" w:rsidRPr="00D31BB7">
          <w:instrText xml:space="preserve"> PAGE   \* MERGEFORMAT </w:instrText>
        </w:r>
        <w:r w:rsidR="00E07B85" w:rsidRPr="00D31BB7">
          <w:fldChar w:fldCharType="separate"/>
        </w:r>
        <w:r w:rsidR="00E07B85" w:rsidRPr="00D31BB7">
          <w:t>2</w:t>
        </w:r>
        <w:r w:rsidR="00E07B85" w:rsidRPr="00D31BB7">
          <w:fldChar w:fldCharType="end"/>
        </w:r>
        <w:r w:rsidR="002D431F">
          <w:tab/>
        </w:r>
        <w:sdt>
          <w:sdtPr>
            <w:alias w:val="Document ID Value"/>
            <w:tag w:val="_dlc_DocId"/>
            <w:id w:val="-1462029796"/>
            <w:lock w:val="contentLocked"/>
            <w:placeholder>
              <w:docPart w:val="BEB36CDE384D4AA289233C4C70E50B28"/>
            </w:placeholder>
            <w:dataBinding w:prefixMappings="xmlns:ns0='http://schemas.microsoft.com/office/2006/metadata/properties' xmlns:ns1='http://www.w3.org/2001/XMLSchema-instance' xmlns:ns2='http://schemas.microsoft.com/office/infopath/2007/PartnerControls' xmlns:ns3='2b2f8c48-f09c-4547-863f-383d49c79d19' xmlns:ns4='b1438a8f-72e3-4198-a966-fdf2c96de34d' " w:xpath="/ns0:properties[1]/documentManagement[1]/ns3:_dlc_DocId[1]" w:storeItemID="{86C343C6-B61A-45D7-AE08-FFBB64A11190}"/>
            <w:text/>
          </w:sdtPr>
          <w:sdtEndPr/>
          <w:sdtContent>
            <w:r w:rsidR="002D431F">
              <w:t>GMCA-1048708932-930</w:t>
            </w:r>
          </w:sdtContent>
        </w:sdt>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CE8BFC" w14:textId="77777777" w:rsidR="00E57FCA" w:rsidRDefault="00E57FC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B4888C" w14:textId="77777777" w:rsidR="00C94957" w:rsidRDefault="00C94957" w:rsidP="00915B8A">
      <w:pPr>
        <w:pStyle w:val="Footer"/>
      </w:pPr>
      <w:r w:rsidRPr="00F31327">
        <w:separator/>
      </w:r>
    </w:p>
    <w:p w14:paraId="0BE72CBE" w14:textId="77777777" w:rsidR="00C94957" w:rsidRPr="00F31327" w:rsidRDefault="00C94957" w:rsidP="00915B8A">
      <w:pPr>
        <w:pStyle w:val="Footer"/>
      </w:pPr>
    </w:p>
  </w:footnote>
  <w:footnote w:type="continuationSeparator" w:id="0">
    <w:p w14:paraId="6E2A41B4" w14:textId="77777777" w:rsidR="00C94957" w:rsidRDefault="00C94957" w:rsidP="00480DA1">
      <w:pPr>
        <w:spacing w:after="0" w:line="240" w:lineRule="auto"/>
      </w:pPr>
      <w:r>
        <w:continuationSeparator/>
      </w:r>
    </w:p>
    <w:p w14:paraId="662787E8" w14:textId="77777777" w:rsidR="00C94957" w:rsidRDefault="00C94957"/>
    <w:p w14:paraId="1595B051" w14:textId="77777777" w:rsidR="00C94957" w:rsidRDefault="00C94957" w:rsidP="005B52A7"/>
    <w:p w14:paraId="2A99CF85" w14:textId="77777777" w:rsidR="00C94957" w:rsidRDefault="00C94957" w:rsidP="005B52A7"/>
  </w:footnote>
  <w:footnote w:type="continuationNotice" w:id="1">
    <w:p w14:paraId="4364D4AC" w14:textId="77777777" w:rsidR="00C94957" w:rsidRDefault="00C94957">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1743CA" w14:textId="77777777" w:rsidR="00E57FCA" w:rsidRDefault="00E57FC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AFCA6A" w14:textId="77777777" w:rsidR="00E57FCA" w:rsidRDefault="00E57FC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674544" w14:textId="77777777" w:rsidR="00E57FCA" w:rsidRDefault="00E57FC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DF6A4E"/>
    <w:multiLevelType w:val="hybridMultilevel"/>
    <w:tmpl w:val="047C8B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273C6FA7"/>
    <w:multiLevelType w:val="hybridMultilevel"/>
    <w:tmpl w:val="70BEA2D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 w15:restartNumberingAfterBreak="0">
    <w:nsid w:val="2DFB377A"/>
    <w:multiLevelType w:val="hybridMultilevel"/>
    <w:tmpl w:val="1794115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4356039F"/>
    <w:multiLevelType w:val="hybridMultilevel"/>
    <w:tmpl w:val="C2B67152"/>
    <w:lvl w:ilvl="0" w:tplc="C0B0C476">
      <w:start w:val="1"/>
      <w:numFmt w:val="bullet"/>
      <w:pStyle w:val="ListParagraph"/>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676C6B36"/>
    <w:multiLevelType w:val="hybridMultilevel"/>
    <w:tmpl w:val="E13A27C2"/>
    <w:lvl w:ilvl="0" w:tplc="AB44C2DE">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71935831"/>
    <w:multiLevelType w:val="hybridMultilevel"/>
    <w:tmpl w:val="9476FEDC"/>
    <w:lvl w:ilvl="0" w:tplc="E1029B66">
      <w:start w:val="1"/>
      <w:numFmt w:val="decimal"/>
      <w:pStyle w:val="NormalWeb"/>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455362913">
    <w:abstractNumId w:val="5"/>
  </w:num>
  <w:num w:numId="2" w16cid:durableId="699621709">
    <w:abstractNumId w:val="4"/>
  </w:num>
  <w:num w:numId="3" w16cid:durableId="668143454">
    <w:abstractNumId w:val="1"/>
  </w:num>
  <w:num w:numId="4" w16cid:durableId="1135952862">
    <w:abstractNumId w:val="2"/>
  </w:num>
  <w:num w:numId="5" w16cid:durableId="985738160">
    <w:abstractNumId w:val="3"/>
  </w:num>
  <w:num w:numId="6" w16cid:durableId="1689527845">
    <w:abstractNumId w:val="0"/>
  </w:num>
  <w:numIdMacAtCleanup w:val="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Odusanya, Oluseun">
    <w15:presenceInfo w15:providerId="AD" w15:userId="S::Oluseun.Odusanya@greatermanchester-ca.gov.uk::e0f05d1d-e5e3-4a7b-ae7d-a68d5e040fc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9721" w:allStyles="1" w:customStyles="0" w:latentStyles="0" w:stylesInUse="0" w:headingStyles="1" w:numberingStyles="0" w:tableStyles="0" w:directFormattingOnRuns="1" w:directFormattingOnParagraphs="1" w:directFormattingOnNumbering="1" w:directFormattingOnTables="0" w:clearFormatting="1" w:top3HeadingStyles="0" w:visibleStyles="0" w:alternateStyleNames="1"/>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D04F4"/>
    <w:rsid w:val="00006B20"/>
    <w:rsid w:val="00006FF8"/>
    <w:rsid w:val="000101F0"/>
    <w:rsid w:val="00024BA9"/>
    <w:rsid w:val="0003419E"/>
    <w:rsid w:val="00044B62"/>
    <w:rsid w:val="000455EA"/>
    <w:rsid w:val="00045FB5"/>
    <w:rsid w:val="00050314"/>
    <w:rsid w:val="000540E0"/>
    <w:rsid w:val="00054C06"/>
    <w:rsid w:val="00057E33"/>
    <w:rsid w:val="00065525"/>
    <w:rsid w:val="00072BCA"/>
    <w:rsid w:val="00080AE6"/>
    <w:rsid w:val="00081F54"/>
    <w:rsid w:val="0008250C"/>
    <w:rsid w:val="000863A7"/>
    <w:rsid w:val="00087714"/>
    <w:rsid w:val="0009143E"/>
    <w:rsid w:val="00094907"/>
    <w:rsid w:val="00097DA4"/>
    <w:rsid w:val="000A0ABF"/>
    <w:rsid w:val="000B4048"/>
    <w:rsid w:val="000B5E35"/>
    <w:rsid w:val="000D17A3"/>
    <w:rsid w:val="000D6055"/>
    <w:rsid w:val="000E7204"/>
    <w:rsid w:val="000F47C5"/>
    <w:rsid w:val="001134F5"/>
    <w:rsid w:val="00114089"/>
    <w:rsid w:val="00114E2D"/>
    <w:rsid w:val="001313B5"/>
    <w:rsid w:val="00134339"/>
    <w:rsid w:val="00140174"/>
    <w:rsid w:val="00140536"/>
    <w:rsid w:val="00143F8A"/>
    <w:rsid w:val="00146D84"/>
    <w:rsid w:val="001523FB"/>
    <w:rsid w:val="00152821"/>
    <w:rsid w:val="00154017"/>
    <w:rsid w:val="001551C7"/>
    <w:rsid w:val="0017476C"/>
    <w:rsid w:val="00175530"/>
    <w:rsid w:val="0018583F"/>
    <w:rsid w:val="0018675C"/>
    <w:rsid w:val="00193389"/>
    <w:rsid w:val="001A74A1"/>
    <w:rsid w:val="001B2DAF"/>
    <w:rsid w:val="001C6FDE"/>
    <w:rsid w:val="001C7345"/>
    <w:rsid w:val="001D56FE"/>
    <w:rsid w:val="001D7013"/>
    <w:rsid w:val="001E02B6"/>
    <w:rsid w:val="001F1A8C"/>
    <w:rsid w:val="001F472D"/>
    <w:rsid w:val="0020768D"/>
    <w:rsid w:val="0021129A"/>
    <w:rsid w:val="0021274A"/>
    <w:rsid w:val="00216AF6"/>
    <w:rsid w:val="00216B67"/>
    <w:rsid w:val="00220049"/>
    <w:rsid w:val="00222526"/>
    <w:rsid w:val="002369A7"/>
    <w:rsid w:val="00236B4F"/>
    <w:rsid w:val="00241512"/>
    <w:rsid w:val="00242863"/>
    <w:rsid w:val="00250749"/>
    <w:rsid w:val="00252CF7"/>
    <w:rsid w:val="00264FAC"/>
    <w:rsid w:val="00266F8A"/>
    <w:rsid w:val="00271A6A"/>
    <w:rsid w:val="00282CF0"/>
    <w:rsid w:val="00286995"/>
    <w:rsid w:val="002926CA"/>
    <w:rsid w:val="002A6988"/>
    <w:rsid w:val="002B5642"/>
    <w:rsid w:val="002B6C89"/>
    <w:rsid w:val="002B76F9"/>
    <w:rsid w:val="002C2606"/>
    <w:rsid w:val="002C3AFC"/>
    <w:rsid w:val="002C5A2A"/>
    <w:rsid w:val="002D0049"/>
    <w:rsid w:val="002D17AD"/>
    <w:rsid w:val="002D431F"/>
    <w:rsid w:val="002E1E90"/>
    <w:rsid w:val="002E262A"/>
    <w:rsid w:val="002E3E1D"/>
    <w:rsid w:val="002E53B5"/>
    <w:rsid w:val="002E78B0"/>
    <w:rsid w:val="002E7FD1"/>
    <w:rsid w:val="002F0236"/>
    <w:rsid w:val="002F410F"/>
    <w:rsid w:val="002F6BA8"/>
    <w:rsid w:val="002F6D57"/>
    <w:rsid w:val="00307AEE"/>
    <w:rsid w:val="00311C9B"/>
    <w:rsid w:val="00314AA8"/>
    <w:rsid w:val="0031652E"/>
    <w:rsid w:val="00320231"/>
    <w:rsid w:val="003224F3"/>
    <w:rsid w:val="003323F2"/>
    <w:rsid w:val="0036147F"/>
    <w:rsid w:val="00367F98"/>
    <w:rsid w:val="00372FFF"/>
    <w:rsid w:val="00381BEE"/>
    <w:rsid w:val="003A5163"/>
    <w:rsid w:val="003B0E7C"/>
    <w:rsid w:val="003B53B5"/>
    <w:rsid w:val="003B55AF"/>
    <w:rsid w:val="003C37A4"/>
    <w:rsid w:val="003D1334"/>
    <w:rsid w:val="003D4DC1"/>
    <w:rsid w:val="003E2101"/>
    <w:rsid w:val="003F2AA1"/>
    <w:rsid w:val="003F2DE3"/>
    <w:rsid w:val="003F470A"/>
    <w:rsid w:val="00405C8E"/>
    <w:rsid w:val="00414F30"/>
    <w:rsid w:val="004163FF"/>
    <w:rsid w:val="00416EA6"/>
    <w:rsid w:val="00421D00"/>
    <w:rsid w:val="004231B4"/>
    <w:rsid w:val="00426D66"/>
    <w:rsid w:val="004276F9"/>
    <w:rsid w:val="00430D87"/>
    <w:rsid w:val="004347B0"/>
    <w:rsid w:val="004407E5"/>
    <w:rsid w:val="0045324E"/>
    <w:rsid w:val="0045356E"/>
    <w:rsid w:val="0045510C"/>
    <w:rsid w:val="0046188D"/>
    <w:rsid w:val="004656E7"/>
    <w:rsid w:val="00480DA1"/>
    <w:rsid w:val="00481274"/>
    <w:rsid w:val="0049372A"/>
    <w:rsid w:val="004A2227"/>
    <w:rsid w:val="004A6735"/>
    <w:rsid w:val="004B2513"/>
    <w:rsid w:val="004B2B45"/>
    <w:rsid w:val="004B31D4"/>
    <w:rsid w:val="004B4305"/>
    <w:rsid w:val="004D3398"/>
    <w:rsid w:val="004D62B0"/>
    <w:rsid w:val="004E38C4"/>
    <w:rsid w:val="004E3A73"/>
    <w:rsid w:val="004F479B"/>
    <w:rsid w:val="004F7AC2"/>
    <w:rsid w:val="00502EA1"/>
    <w:rsid w:val="00506FD7"/>
    <w:rsid w:val="0051526D"/>
    <w:rsid w:val="0051590C"/>
    <w:rsid w:val="00517911"/>
    <w:rsid w:val="005213DF"/>
    <w:rsid w:val="00523C5B"/>
    <w:rsid w:val="00527B83"/>
    <w:rsid w:val="00527D38"/>
    <w:rsid w:val="00531122"/>
    <w:rsid w:val="00540E5B"/>
    <w:rsid w:val="00542734"/>
    <w:rsid w:val="005435F0"/>
    <w:rsid w:val="0054375E"/>
    <w:rsid w:val="005459A1"/>
    <w:rsid w:val="00560EE1"/>
    <w:rsid w:val="00560FB1"/>
    <w:rsid w:val="005620C6"/>
    <w:rsid w:val="005654A3"/>
    <w:rsid w:val="005655DE"/>
    <w:rsid w:val="00575373"/>
    <w:rsid w:val="00583BF3"/>
    <w:rsid w:val="00585DB1"/>
    <w:rsid w:val="00594178"/>
    <w:rsid w:val="00595E4B"/>
    <w:rsid w:val="005A0A12"/>
    <w:rsid w:val="005A555F"/>
    <w:rsid w:val="005A7638"/>
    <w:rsid w:val="005B3B07"/>
    <w:rsid w:val="005B3F1A"/>
    <w:rsid w:val="005B4BD3"/>
    <w:rsid w:val="005B52A7"/>
    <w:rsid w:val="005B67D0"/>
    <w:rsid w:val="005B7E25"/>
    <w:rsid w:val="005D20EB"/>
    <w:rsid w:val="005D413D"/>
    <w:rsid w:val="005D7353"/>
    <w:rsid w:val="005E2367"/>
    <w:rsid w:val="005E7B73"/>
    <w:rsid w:val="005F18FC"/>
    <w:rsid w:val="005F43C1"/>
    <w:rsid w:val="00604EE5"/>
    <w:rsid w:val="00611578"/>
    <w:rsid w:val="00613708"/>
    <w:rsid w:val="00620D69"/>
    <w:rsid w:val="00623B61"/>
    <w:rsid w:val="00624EC6"/>
    <w:rsid w:val="00635404"/>
    <w:rsid w:val="00640957"/>
    <w:rsid w:val="006437D7"/>
    <w:rsid w:val="00645F29"/>
    <w:rsid w:val="0065375C"/>
    <w:rsid w:val="00654377"/>
    <w:rsid w:val="00656CAE"/>
    <w:rsid w:val="00657410"/>
    <w:rsid w:val="00660AFA"/>
    <w:rsid w:val="0067358F"/>
    <w:rsid w:val="0068604E"/>
    <w:rsid w:val="00696161"/>
    <w:rsid w:val="006971DA"/>
    <w:rsid w:val="006A38F8"/>
    <w:rsid w:val="006A43BD"/>
    <w:rsid w:val="006A625C"/>
    <w:rsid w:val="006B077A"/>
    <w:rsid w:val="006B7FA8"/>
    <w:rsid w:val="006C2CF2"/>
    <w:rsid w:val="006C4025"/>
    <w:rsid w:val="006D4D20"/>
    <w:rsid w:val="006E18B6"/>
    <w:rsid w:val="006E4F0A"/>
    <w:rsid w:val="006E570D"/>
    <w:rsid w:val="006F3CF7"/>
    <w:rsid w:val="006F3D67"/>
    <w:rsid w:val="006F4440"/>
    <w:rsid w:val="006F7DA0"/>
    <w:rsid w:val="00700AA0"/>
    <w:rsid w:val="00700EF5"/>
    <w:rsid w:val="007056A0"/>
    <w:rsid w:val="00713088"/>
    <w:rsid w:val="00722194"/>
    <w:rsid w:val="007273F0"/>
    <w:rsid w:val="00733BE3"/>
    <w:rsid w:val="00735567"/>
    <w:rsid w:val="0073670D"/>
    <w:rsid w:val="007415C5"/>
    <w:rsid w:val="007502A9"/>
    <w:rsid w:val="00753023"/>
    <w:rsid w:val="007550FD"/>
    <w:rsid w:val="00756EFF"/>
    <w:rsid w:val="00762963"/>
    <w:rsid w:val="00770B36"/>
    <w:rsid w:val="007717CC"/>
    <w:rsid w:val="0077233A"/>
    <w:rsid w:val="00775807"/>
    <w:rsid w:val="00781277"/>
    <w:rsid w:val="00783659"/>
    <w:rsid w:val="0078731B"/>
    <w:rsid w:val="00787A67"/>
    <w:rsid w:val="00795552"/>
    <w:rsid w:val="007A146E"/>
    <w:rsid w:val="007A3A9D"/>
    <w:rsid w:val="007A5F58"/>
    <w:rsid w:val="007A63BB"/>
    <w:rsid w:val="007B220E"/>
    <w:rsid w:val="007B4335"/>
    <w:rsid w:val="007D15AD"/>
    <w:rsid w:val="007D67FB"/>
    <w:rsid w:val="007F0748"/>
    <w:rsid w:val="007F4C2F"/>
    <w:rsid w:val="007F5D77"/>
    <w:rsid w:val="00806B08"/>
    <w:rsid w:val="00814D4A"/>
    <w:rsid w:val="008168F9"/>
    <w:rsid w:val="0083116A"/>
    <w:rsid w:val="008315F5"/>
    <w:rsid w:val="0083219B"/>
    <w:rsid w:val="008458A6"/>
    <w:rsid w:val="00860239"/>
    <w:rsid w:val="00865A21"/>
    <w:rsid w:val="008663D1"/>
    <w:rsid w:val="0087789B"/>
    <w:rsid w:val="00880961"/>
    <w:rsid w:val="0088472D"/>
    <w:rsid w:val="00890C81"/>
    <w:rsid w:val="008A7B0A"/>
    <w:rsid w:val="008B6D66"/>
    <w:rsid w:val="008C1CBC"/>
    <w:rsid w:val="008C4385"/>
    <w:rsid w:val="008C6E60"/>
    <w:rsid w:val="008C7C03"/>
    <w:rsid w:val="008D0846"/>
    <w:rsid w:val="008D0A42"/>
    <w:rsid w:val="008D2FE2"/>
    <w:rsid w:val="008D3D8F"/>
    <w:rsid w:val="008D7601"/>
    <w:rsid w:val="008F3F46"/>
    <w:rsid w:val="008F3F50"/>
    <w:rsid w:val="0090052D"/>
    <w:rsid w:val="009014D3"/>
    <w:rsid w:val="00901D3B"/>
    <w:rsid w:val="009021E3"/>
    <w:rsid w:val="00903B0D"/>
    <w:rsid w:val="00913662"/>
    <w:rsid w:val="00915B8A"/>
    <w:rsid w:val="00916136"/>
    <w:rsid w:val="009219BC"/>
    <w:rsid w:val="00935B40"/>
    <w:rsid w:val="00940020"/>
    <w:rsid w:val="00945ACC"/>
    <w:rsid w:val="00950ED7"/>
    <w:rsid w:val="00953B64"/>
    <w:rsid w:val="00965446"/>
    <w:rsid w:val="00970490"/>
    <w:rsid w:val="00970A63"/>
    <w:rsid w:val="00973EE9"/>
    <w:rsid w:val="00981EB9"/>
    <w:rsid w:val="0098622D"/>
    <w:rsid w:val="00987890"/>
    <w:rsid w:val="009912DD"/>
    <w:rsid w:val="0099415C"/>
    <w:rsid w:val="009960CA"/>
    <w:rsid w:val="009B1ADA"/>
    <w:rsid w:val="009B5946"/>
    <w:rsid w:val="009C19D1"/>
    <w:rsid w:val="009C2A00"/>
    <w:rsid w:val="009D580F"/>
    <w:rsid w:val="009E1A2D"/>
    <w:rsid w:val="009E5CC5"/>
    <w:rsid w:val="009F1C6C"/>
    <w:rsid w:val="009F3D42"/>
    <w:rsid w:val="00A0339F"/>
    <w:rsid w:val="00A03F3F"/>
    <w:rsid w:val="00A068FF"/>
    <w:rsid w:val="00A071B8"/>
    <w:rsid w:val="00A1271A"/>
    <w:rsid w:val="00A14EEF"/>
    <w:rsid w:val="00A23C7B"/>
    <w:rsid w:val="00A25271"/>
    <w:rsid w:val="00A3094B"/>
    <w:rsid w:val="00A326E9"/>
    <w:rsid w:val="00A3409F"/>
    <w:rsid w:val="00A34D82"/>
    <w:rsid w:val="00A37638"/>
    <w:rsid w:val="00A42284"/>
    <w:rsid w:val="00A43744"/>
    <w:rsid w:val="00A466D6"/>
    <w:rsid w:val="00A501AB"/>
    <w:rsid w:val="00A556FD"/>
    <w:rsid w:val="00A6139D"/>
    <w:rsid w:val="00A65CFF"/>
    <w:rsid w:val="00A73D77"/>
    <w:rsid w:val="00A90FB9"/>
    <w:rsid w:val="00A9325A"/>
    <w:rsid w:val="00A96C17"/>
    <w:rsid w:val="00AA3F6F"/>
    <w:rsid w:val="00AA6AB7"/>
    <w:rsid w:val="00AB6774"/>
    <w:rsid w:val="00AC2C92"/>
    <w:rsid w:val="00AC6437"/>
    <w:rsid w:val="00AC6A1F"/>
    <w:rsid w:val="00AD1093"/>
    <w:rsid w:val="00AD4FEB"/>
    <w:rsid w:val="00AD5111"/>
    <w:rsid w:val="00AE1D3E"/>
    <w:rsid w:val="00AE555A"/>
    <w:rsid w:val="00AE628E"/>
    <w:rsid w:val="00AF06E2"/>
    <w:rsid w:val="00AF5D0D"/>
    <w:rsid w:val="00B01313"/>
    <w:rsid w:val="00B04DD1"/>
    <w:rsid w:val="00B06BF2"/>
    <w:rsid w:val="00B107BB"/>
    <w:rsid w:val="00B1196A"/>
    <w:rsid w:val="00B11E6E"/>
    <w:rsid w:val="00B14EBD"/>
    <w:rsid w:val="00B23BC9"/>
    <w:rsid w:val="00B34EDD"/>
    <w:rsid w:val="00B41739"/>
    <w:rsid w:val="00B422A6"/>
    <w:rsid w:val="00B51A36"/>
    <w:rsid w:val="00B52136"/>
    <w:rsid w:val="00B56431"/>
    <w:rsid w:val="00B61316"/>
    <w:rsid w:val="00B626AB"/>
    <w:rsid w:val="00B73172"/>
    <w:rsid w:val="00B756CC"/>
    <w:rsid w:val="00B832EB"/>
    <w:rsid w:val="00B848FC"/>
    <w:rsid w:val="00B9219B"/>
    <w:rsid w:val="00B9641A"/>
    <w:rsid w:val="00BA316C"/>
    <w:rsid w:val="00BA7228"/>
    <w:rsid w:val="00BA72ED"/>
    <w:rsid w:val="00BB34A0"/>
    <w:rsid w:val="00BC18F3"/>
    <w:rsid w:val="00BD1E1F"/>
    <w:rsid w:val="00BE046A"/>
    <w:rsid w:val="00BE6E65"/>
    <w:rsid w:val="00BF31A5"/>
    <w:rsid w:val="00BF671C"/>
    <w:rsid w:val="00BF7B62"/>
    <w:rsid w:val="00C0566E"/>
    <w:rsid w:val="00C071B8"/>
    <w:rsid w:val="00C11F04"/>
    <w:rsid w:val="00C21BE0"/>
    <w:rsid w:val="00C307AD"/>
    <w:rsid w:val="00C33A0B"/>
    <w:rsid w:val="00C3443D"/>
    <w:rsid w:val="00C441C4"/>
    <w:rsid w:val="00C459AF"/>
    <w:rsid w:val="00C52A69"/>
    <w:rsid w:val="00C530F6"/>
    <w:rsid w:val="00C53233"/>
    <w:rsid w:val="00C6042D"/>
    <w:rsid w:val="00C61E25"/>
    <w:rsid w:val="00C62172"/>
    <w:rsid w:val="00C63480"/>
    <w:rsid w:val="00C71BA5"/>
    <w:rsid w:val="00C81740"/>
    <w:rsid w:val="00C81A16"/>
    <w:rsid w:val="00C822D9"/>
    <w:rsid w:val="00C84D54"/>
    <w:rsid w:val="00C93BD0"/>
    <w:rsid w:val="00C94957"/>
    <w:rsid w:val="00CA0009"/>
    <w:rsid w:val="00CA787F"/>
    <w:rsid w:val="00CA7C0A"/>
    <w:rsid w:val="00CB2147"/>
    <w:rsid w:val="00CB5284"/>
    <w:rsid w:val="00CC0940"/>
    <w:rsid w:val="00CC33CC"/>
    <w:rsid w:val="00CC7C8B"/>
    <w:rsid w:val="00CD04F4"/>
    <w:rsid w:val="00CE6823"/>
    <w:rsid w:val="00CF7895"/>
    <w:rsid w:val="00CF7CFD"/>
    <w:rsid w:val="00D03FC1"/>
    <w:rsid w:val="00D10587"/>
    <w:rsid w:val="00D11148"/>
    <w:rsid w:val="00D1227A"/>
    <w:rsid w:val="00D14F05"/>
    <w:rsid w:val="00D166F0"/>
    <w:rsid w:val="00D168D8"/>
    <w:rsid w:val="00D177B6"/>
    <w:rsid w:val="00D20A38"/>
    <w:rsid w:val="00D26773"/>
    <w:rsid w:val="00D31BB7"/>
    <w:rsid w:val="00D33118"/>
    <w:rsid w:val="00D347E9"/>
    <w:rsid w:val="00D3693E"/>
    <w:rsid w:val="00D43EC9"/>
    <w:rsid w:val="00D47D9C"/>
    <w:rsid w:val="00D62ED3"/>
    <w:rsid w:val="00D63212"/>
    <w:rsid w:val="00D6645C"/>
    <w:rsid w:val="00D83C9D"/>
    <w:rsid w:val="00D85D8C"/>
    <w:rsid w:val="00D90BFC"/>
    <w:rsid w:val="00D9134B"/>
    <w:rsid w:val="00D91A31"/>
    <w:rsid w:val="00D93D58"/>
    <w:rsid w:val="00D96A63"/>
    <w:rsid w:val="00D96C0A"/>
    <w:rsid w:val="00DA2BAB"/>
    <w:rsid w:val="00DA3BE7"/>
    <w:rsid w:val="00DA5AFA"/>
    <w:rsid w:val="00DB0B1A"/>
    <w:rsid w:val="00DB4B4A"/>
    <w:rsid w:val="00DC5429"/>
    <w:rsid w:val="00DD6357"/>
    <w:rsid w:val="00DD767F"/>
    <w:rsid w:val="00DE12B5"/>
    <w:rsid w:val="00DE1D36"/>
    <w:rsid w:val="00DE72B7"/>
    <w:rsid w:val="00DF3271"/>
    <w:rsid w:val="00DF4394"/>
    <w:rsid w:val="00E02B14"/>
    <w:rsid w:val="00E06352"/>
    <w:rsid w:val="00E07B85"/>
    <w:rsid w:val="00E17A24"/>
    <w:rsid w:val="00E36BFF"/>
    <w:rsid w:val="00E43AB9"/>
    <w:rsid w:val="00E4776E"/>
    <w:rsid w:val="00E47F27"/>
    <w:rsid w:val="00E50EB1"/>
    <w:rsid w:val="00E5494C"/>
    <w:rsid w:val="00E57378"/>
    <w:rsid w:val="00E57E83"/>
    <w:rsid w:val="00E57FCA"/>
    <w:rsid w:val="00E61014"/>
    <w:rsid w:val="00E61E8B"/>
    <w:rsid w:val="00E704B8"/>
    <w:rsid w:val="00E744B3"/>
    <w:rsid w:val="00E85662"/>
    <w:rsid w:val="00E9538A"/>
    <w:rsid w:val="00E95AB3"/>
    <w:rsid w:val="00E96762"/>
    <w:rsid w:val="00EA22F4"/>
    <w:rsid w:val="00EA4031"/>
    <w:rsid w:val="00EA5C49"/>
    <w:rsid w:val="00EA7654"/>
    <w:rsid w:val="00EB0559"/>
    <w:rsid w:val="00EB39E2"/>
    <w:rsid w:val="00EB6136"/>
    <w:rsid w:val="00EC0792"/>
    <w:rsid w:val="00EC4CAB"/>
    <w:rsid w:val="00ED28B3"/>
    <w:rsid w:val="00ED403F"/>
    <w:rsid w:val="00ED4D31"/>
    <w:rsid w:val="00ED5825"/>
    <w:rsid w:val="00EE195D"/>
    <w:rsid w:val="00EE36E7"/>
    <w:rsid w:val="00EE4EC8"/>
    <w:rsid w:val="00EF0772"/>
    <w:rsid w:val="00EF1598"/>
    <w:rsid w:val="00EF27DC"/>
    <w:rsid w:val="00EF5102"/>
    <w:rsid w:val="00EF5A08"/>
    <w:rsid w:val="00EF5AE3"/>
    <w:rsid w:val="00EF7BC3"/>
    <w:rsid w:val="00F00241"/>
    <w:rsid w:val="00F03827"/>
    <w:rsid w:val="00F05C23"/>
    <w:rsid w:val="00F1404C"/>
    <w:rsid w:val="00F16C14"/>
    <w:rsid w:val="00F208A5"/>
    <w:rsid w:val="00F239C9"/>
    <w:rsid w:val="00F249EE"/>
    <w:rsid w:val="00F31327"/>
    <w:rsid w:val="00F459E9"/>
    <w:rsid w:val="00F51B9F"/>
    <w:rsid w:val="00F53CE7"/>
    <w:rsid w:val="00F63FD5"/>
    <w:rsid w:val="00F74383"/>
    <w:rsid w:val="00F843D9"/>
    <w:rsid w:val="00F86F90"/>
    <w:rsid w:val="00F87F46"/>
    <w:rsid w:val="00F951AD"/>
    <w:rsid w:val="00F951F3"/>
    <w:rsid w:val="00F974DB"/>
    <w:rsid w:val="00FA2B8B"/>
    <w:rsid w:val="00FA5F60"/>
    <w:rsid w:val="00FB19B1"/>
    <w:rsid w:val="00FB306D"/>
    <w:rsid w:val="00FB4A8C"/>
    <w:rsid w:val="00FC0AAA"/>
    <w:rsid w:val="00FC4146"/>
    <w:rsid w:val="00FC557C"/>
    <w:rsid w:val="00FC6BBE"/>
    <w:rsid w:val="00FC762F"/>
    <w:rsid w:val="00FD3C96"/>
    <w:rsid w:val="00FD43B5"/>
    <w:rsid w:val="00FD63A5"/>
    <w:rsid w:val="00FE0819"/>
    <w:rsid w:val="00FE1A5C"/>
    <w:rsid w:val="00FE40F6"/>
    <w:rsid w:val="00FE5E43"/>
    <w:rsid w:val="489479D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1467F7C"/>
  <w15:chartTrackingRefBased/>
  <w15:docId w15:val="{FFC281B1-3991-45A3-BDFE-00FF9D80BF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C7345"/>
    <w:pPr>
      <w:spacing w:before="120" w:line="360" w:lineRule="auto"/>
    </w:pPr>
    <w:rPr>
      <w:rFonts w:ascii="Arial" w:hAnsi="Arial"/>
      <w:color w:val="262626" w:themeColor="text1" w:themeTint="D9"/>
      <w:sz w:val="24"/>
    </w:rPr>
  </w:style>
  <w:style w:type="paragraph" w:styleId="Heading1">
    <w:name w:val="heading 1"/>
    <w:basedOn w:val="Normal"/>
    <w:next w:val="Normal"/>
    <w:link w:val="Heading1Char"/>
    <w:autoRedefine/>
    <w:uiPriority w:val="9"/>
    <w:qFormat/>
    <w:rsid w:val="006B077A"/>
    <w:pPr>
      <w:keepNext/>
      <w:keepLines/>
      <w:spacing w:before="6000" w:after="0" w:line="240" w:lineRule="auto"/>
      <w:outlineLvl w:val="0"/>
    </w:pPr>
    <w:rPr>
      <w:rFonts w:eastAsiaTheme="majorEastAsia" w:cs="Arial"/>
      <w:b/>
      <w:bCs/>
      <w:noProof/>
      <w:color w:val="FFFFFF" w:themeColor="background1"/>
      <w:sz w:val="72"/>
      <w:szCs w:val="40"/>
    </w:rPr>
  </w:style>
  <w:style w:type="paragraph" w:styleId="Heading2">
    <w:name w:val="heading 2"/>
    <w:basedOn w:val="Normal"/>
    <w:next w:val="Normal"/>
    <w:link w:val="Heading2Char"/>
    <w:autoRedefine/>
    <w:uiPriority w:val="9"/>
    <w:unhideWhenUsed/>
    <w:qFormat/>
    <w:rsid w:val="008A7B0A"/>
    <w:pPr>
      <w:spacing w:before="240" w:after="240" w:line="240" w:lineRule="auto"/>
      <w:outlineLvl w:val="1"/>
    </w:pPr>
    <w:rPr>
      <w:b/>
      <w:bCs/>
      <w:color w:val="124B60" w:themeColor="accent2"/>
      <w:sz w:val="52"/>
      <w:szCs w:val="40"/>
    </w:rPr>
  </w:style>
  <w:style w:type="paragraph" w:styleId="Heading3">
    <w:name w:val="heading 3"/>
    <w:basedOn w:val="Normal"/>
    <w:next w:val="Normal"/>
    <w:link w:val="Heading3Char"/>
    <w:autoRedefine/>
    <w:uiPriority w:val="9"/>
    <w:unhideWhenUsed/>
    <w:qFormat/>
    <w:rsid w:val="002C3AFC"/>
    <w:pPr>
      <w:spacing w:before="240" w:after="240" w:line="240" w:lineRule="auto"/>
      <w:outlineLvl w:val="2"/>
    </w:pPr>
    <w:rPr>
      <w:color w:val="124B60" w:themeColor="accent2"/>
      <w:sz w:val="52"/>
      <w:szCs w:val="40"/>
    </w:rPr>
  </w:style>
  <w:style w:type="paragraph" w:styleId="Heading4">
    <w:name w:val="heading 4"/>
    <w:basedOn w:val="Normal"/>
    <w:next w:val="Normal"/>
    <w:link w:val="Heading4Char"/>
    <w:autoRedefine/>
    <w:uiPriority w:val="9"/>
    <w:unhideWhenUsed/>
    <w:qFormat/>
    <w:rsid w:val="00B23BC9"/>
    <w:pPr>
      <w:spacing w:after="240"/>
      <w:outlineLvl w:val="3"/>
    </w:pPr>
    <w:rPr>
      <w:rFonts w:cstheme="minorHAnsi"/>
      <w:b/>
      <w:color w:val="44546A" w:themeColor="text2"/>
      <w:sz w:val="28"/>
      <w:lang w:val="en"/>
    </w:rPr>
  </w:style>
  <w:style w:type="paragraph" w:styleId="Heading5">
    <w:name w:val="heading 5"/>
    <w:basedOn w:val="Normal"/>
    <w:next w:val="Normal"/>
    <w:link w:val="Heading5Char"/>
    <w:autoRedefine/>
    <w:uiPriority w:val="9"/>
    <w:unhideWhenUsed/>
    <w:qFormat/>
    <w:rsid w:val="00E5494C"/>
    <w:pPr>
      <w:outlineLvl w:val="4"/>
    </w:pPr>
    <w:rPr>
      <w:rFonts w:cs="Arial"/>
      <w:b/>
      <w:b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Strong">
    <w:name w:val="Strong"/>
    <w:basedOn w:val="DefaultParagraphFont"/>
    <w:uiPriority w:val="22"/>
    <w:rsid w:val="00C21BE0"/>
    <w:rPr>
      <w:b/>
      <w:bCs/>
    </w:rPr>
  </w:style>
  <w:style w:type="paragraph" w:styleId="NormalWeb">
    <w:name w:val="Normal (Web)"/>
    <w:aliases w:val="Numbered paragraphs"/>
    <w:basedOn w:val="Normal"/>
    <w:autoRedefine/>
    <w:uiPriority w:val="99"/>
    <w:unhideWhenUsed/>
    <w:rsid w:val="005459A1"/>
    <w:pPr>
      <w:numPr>
        <w:numId w:val="1"/>
      </w:numPr>
      <w:shd w:val="clear" w:color="auto" w:fill="FFFFFF"/>
      <w:spacing w:after="225"/>
      <w:ind w:left="714" w:hanging="357"/>
    </w:pPr>
    <w:rPr>
      <w:rFonts w:eastAsia="Times New Roman" w:cs="Times New Roman"/>
      <w:szCs w:val="24"/>
      <w:lang w:eastAsia="en-GB"/>
    </w:rPr>
  </w:style>
  <w:style w:type="table" w:styleId="TableGrid">
    <w:name w:val="Table Grid"/>
    <w:basedOn w:val="TableNormal"/>
    <w:rsid w:val="00B34ED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F5 List Paragraph,List Paragraph1,List Paragraph11,OBC Bullet,List Paragrap,Colorful List - Accent 12,Bullet Styl,Bullet,No Spacing11,L,Párrafo de lista,Recommendation,Recommendati,Recommendatio,List Paragraph3,List Paragra,Maire,Dot pt,2"/>
    <w:basedOn w:val="Normal"/>
    <w:link w:val="ListParagraphChar"/>
    <w:autoRedefine/>
    <w:uiPriority w:val="34"/>
    <w:qFormat/>
    <w:rsid w:val="00FA5F60"/>
    <w:pPr>
      <w:numPr>
        <w:numId w:val="5"/>
      </w:numPr>
      <w:spacing w:after="0"/>
      <w:jc w:val="both"/>
    </w:pPr>
  </w:style>
  <w:style w:type="character" w:customStyle="1" w:styleId="ListParagraphChar">
    <w:name w:val="List Paragraph Char"/>
    <w:aliases w:val="F5 List Paragraph Char,List Paragraph1 Char,List Paragraph11 Char,OBC Bullet Char,List Paragrap Char,Colorful List - Accent 12 Char,Bullet Styl Char,Bullet Char,No Spacing11 Char,L Char,Párrafo de lista Char,Recommendation Char"/>
    <w:basedOn w:val="DefaultParagraphFont"/>
    <w:link w:val="ListParagraph"/>
    <w:uiPriority w:val="34"/>
    <w:qFormat/>
    <w:locked/>
    <w:rsid w:val="00FA5F60"/>
    <w:rPr>
      <w:rFonts w:ascii="Arial" w:hAnsi="Arial"/>
      <w:color w:val="262626" w:themeColor="text1" w:themeTint="D9"/>
      <w:sz w:val="24"/>
    </w:rPr>
  </w:style>
  <w:style w:type="character" w:styleId="CommentReference">
    <w:name w:val="annotation reference"/>
    <w:basedOn w:val="DefaultParagraphFont"/>
    <w:uiPriority w:val="99"/>
    <w:semiHidden/>
    <w:unhideWhenUsed/>
    <w:rsid w:val="002926CA"/>
    <w:rPr>
      <w:sz w:val="16"/>
      <w:szCs w:val="16"/>
    </w:rPr>
  </w:style>
  <w:style w:type="paragraph" w:styleId="CommentText">
    <w:name w:val="annotation text"/>
    <w:basedOn w:val="Normal"/>
    <w:link w:val="CommentTextChar"/>
    <w:uiPriority w:val="99"/>
    <w:unhideWhenUsed/>
    <w:rsid w:val="002926CA"/>
    <w:pPr>
      <w:spacing w:line="240" w:lineRule="auto"/>
    </w:pPr>
    <w:rPr>
      <w:sz w:val="20"/>
      <w:szCs w:val="20"/>
    </w:rPr>
  </w:style>
  <w:style w:type="character" w:customStyle="1" w:styleId="CommentTextChar">
    <w:name w:val="Comment Text Char"/>
    <w:basedOn w:val="DefaultParagraphFont"/>
    <w:link w:val="CommentText"/>
    <w:uiPriority w:val="99"/>
    <w:rsid w:val="002926CA"/>
    <w:rPr>
      <w:sz w:val="20"/>
      <w:szCs w:val="20"/>
    </w:rPr>
  </w:style>
  <w:style w:type="paragraph" w:styleId="CommentSubject">
    <w:name w:val="annotation subject"/>
    <w:basedOn w:val="CommentText"/>
    <w:next w:val="CommentText"/>
    <w:link w:val="CommentSubjectChar"/>
    <w:uiPriority w:val="99"/>
    <w:semiHidden/>
    <w:unhideWhenUsed/>
    <w:rsid w:val="002926CA"/>
    <w:rPr>
      <w:b/>
      <w:bCs/>
    </w:rPr>
  </w:style>
  <w:style w:type="character" w:customStyle="1" w:styleId="CommentSubjectChar">
    <w:name w:val="Comment Subject Char"/>
    <w:basedOn w:val="CommentTextChar"/>
    <w:link w:val="CommentSubject"/>
    <w:uiPriority w:val="99"/>
    <w:semiHidden/>
    <w:rsid w:val="002926CA"/>
    <w:rPr>
      <w:b/>
      <w:bCs/>
      <w:sz w:val="20"/>
      <w:szCs w:val="20"/>
    </w:rPr>
  </w:style>
  <w:style w:type="paragraph" w:styleId="BalloonText">
    <w:name w:val="Balloon Text"/>
    <w:basedOn w:val="Normal"/>
    <w:link w:val="BalloonTextChar"/>
    <w:uiPriority w:val="99"/>
    <w:semiHidden/>
    <w:unhideWhenUsed/>
    <w:rsid w:val="002926C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2926CA"/>
    <w:rPr>
      <w:rFonts w:ascii="Segoe UI" w:hAnsi="Segoe UI" w:cs="Segoe UI"/>
      <w:sz w:val="18"/>
      <w:szCs w:val="18"/>
    </w:rPr>
  </w:style>
  <w:style w:type="paragraph" w:styleId="Header">
    <w:name w:val="header"/>
    <w:basedOn w:val="Normal"/>
    <w:link w:val="HeaderChar"/>
    <w:uiPriority w:val="99"/>
    <w:unhideWhenUsed/>
    <w:rsid w:val="00480DA1"/>
    <w:pPr>
      <w:tabs>
        <w:tab w:val="center" w:pos="4513"/>
        <w:tab w:val="right" w:pos="9026"/>
      </w:tabs>
      <w:spacing w:after="0" w:line="240" w:lineRule="auto"/>
    </w:pPr>
  </w:style>
  <w:style w:type="character" w:customStyle="1" w:styleId="HeaderChar">
    <w:name w:val="Header Char"/>
    <w:basedOn w:val="DefaultParagraphFont"/>
    <w:link w:val="Header"/>
    <w:uiPriority w:val="99"/>
    <w:rsid w:val="00480DA1"/>
  </w:style>
  <w:style w:type="paragraph" w:styleId="Footer">
    <w:name w:val="footer"/>
    <w:basedOn w:val="Normal"/>
    <w:link w:val="FooterChar"/>
    <w:autoRedefine/>
    <w:uiPriority w:val="99"/>
    <w:unhideWhenUsed/>
    <w:qFormat/>
    <w:rsid w:val="00770B36"/>
    <w:pPr>
      <w:tabs>
        <w:tab w:val="center" w:pos="4513"/>
        <w:tab w:val="right" w:pos="9026"/>
      </w:tabs>
      <w:spacing w:after="0" w:line="240" w:lineRule="auto"/>
    </w:pPr>
    <w:rPr>
      <w:color w:val="124B60" w:themeColor="accent2"/>
    </w:rPr>
  </w:style>
  <w:style w:type="character" w:customStyle="1" w:styleId="FooterChar">
    <w:name w:val="Footer Char"/>
    <w:basedOn w:val="DefaultParagraphFont"/>
    <w:link w:val="Footer"/>
    <w:uiPriority w:val="99"/>
    <w:rsid w:val="00770B36"/>
    <w:rPr>
      <w:rFonts w:ascii="Arial" w:hAnsi="Arial"/>
      <w:color w:val="124B60" w:themeColor="accent2"/>
      <w:sz w:val="24"/>
    </w:rPr>
  </w:style>
  <w:style w:type="paragraph" w:styleId="NoSpacing">
    <w:name w:val="No Spacing"/>
    <w:autoRedefine/>
    <w:uiPriority w:val="1"/>
    <w:qFormat/>
    <w:rsid w:val="00E5494C"/>
    <w:pPr>
      <w:spacing w:after="0" w:line="240" w:lineRule="auto"/>
    </w:pPr>
    <w:rPr>
      <w:rFonts w:ascii="Arial" w:hAnsi="Arial"/>
      <w:color w:val="262626" w:themeColor="text1" w:themeTint="D9"/>
      <w:sz w:val="24"/>
    </w:rPr>
  </w:style>
  <w:style w:type="character" w:styleId="Hyperlink">
    <w:name w:val="Hyperlink"/>
    <w:basedOn w:val="DefaultParagraphFont"/>
    <w:uiPriority w:val="99"/>
    <w:unhideWhenUsed/>
    <w:rsid w:val="0003419E"/>
    <w:rPr>
      <w:color w:val="124B60" w:themeColor="accent2"/>
      <w:u w:val="single"/>
    </w:rPr>
  </w:style>
  <w:style w:type="paragraph" w:customStyle="1" w:styleId="paragraph">
    <w:name w:val="paragraph"/>
    <w:basedOn w:val="Normal"/>
    <w:rsid w:val="00D6645C"/>
    <w:pPr>
      <w:spacing w:before="100" w:beforeAutospacing="1" w:after="100" w:afterAutospacing="1" w:line="240" w:lineRule="auto"/>
    </w:pPr>
    <w:rPr>
      <w:rFonts w:ascii="Times New Roman" w:eastAsia="Times New Roman" w:hAnsi="Times New Roman" w:cs="Times New Roman"/>
      <w:szCs w:val="24"/>
      <w:lang w:eastAsia="en-GB"/>
    </w:rPr>
  </w:style>
  <w:style w:type="character" w:customStyle="1" w:styleId="normaltextrun">
    <w:name w:val="normaltextrun"/>
    <w:basedOn w:val="DefaultParagraphFont"/>
    <w:rsid w:val="00D6645C"/>
  </w:style>
  <w:style w:type="character" w:customStyle="1" w:styleId="eop">
    <w:name w:val="eop"/>
    <w:basedOn w:val="DefaultParagraphFont"/>
    <w:rsid w:val="00D6645C"/>
  </w:style>
  <w:style w:type="character" w:styleId="FollowedHyperlink">
    <w:name w:val="FollowedHyperlink"/>
    <w:basedOn w:val="DefaultParagraphFont"/>
    <w:uiPriority w:val="99"/>
    <w:semiHidden/>
    <w:unhideWhenUsed/>
    <w:rsid w:val="00D6645C"/>
    <w:rPr>
      <w:color w:val="954F72" w:themeColor="followedHyperlink"/>
      <w:u w:val="single"/>
    </w:rPr>
  </w:style>
  <w:style w:type="character" w:styleId="UnresolvedMention">
    <w:name w:val="Unresolved Mention"/>
    <w:basedOn w:val="DefaultParagraphFont"/>
    <w:uiPriority w:val="99"/>
    <w:semiHidden/>
    <w:unhideWhenUsed/>
    <w:rsid w:val="009E5CC5"/>
    <w:rPr>
      <w:color w:val="605E5C"/>
      <w:shd w:val="clear" w:color="auto" w:fill="E1DFDD"/>
    </w:rPr>
  </w:style>
  <w:style w:type="paragraph" w:customStyle="1" w:styleId="Default">
    <w:name w:val="Default"/>
    <w:rsid w:val="00BF671C"/>
    <w:pPr>
      <w:autoSpaceDE w:val="0"/>
      <w:autoSpaceDN w:val="0"/>
      <w:adjustRightInd w:val="0"/>
      <w:spacing w:after="0" w:line="240" w:lineRule="auto"/>
    </w:pPr>
    <w:rPr>
      <w:rFonts w:ascii="FGAZL W+ Colfax" w:hAnsi="FGAZL W+ Colfax" w:cs="FGAZL W+ Colfax"/>
      <w:color w:val="000000"/>
      <w:sz w:val="24"/>
      <w:szCs w:val="24"/>
    </w:rPr>
  </w:style>
  <w:style w:type="character" w:customStyle="1" w:styleId="Heading2Char">
    <w:name w:val="Heading 2 Char"/>
    <w:basedOn w:val="DefaultParagraphFont"/>
    <w:link w:val="Heading2"/>
    <w:uiPriority w:val="9"/>
    <w:rsid w:val="008A7B0A"/>
    <w:rPr>
      <w:rFonts w:ascii="Arial" w:hAnsi="Arial"/>
      <w:b/>
      <w:bCs/>
      <w:color w:val="124B60" w:themeColor="accent2"/>
      <w:sz w:val="52"/>
      <w:szCs w:val="40"/>
    </w:rPr>
  </w:style>
  <w:style w:type="character" w:customStyle="1" w:styleId="Heading3Char">
    <w:name w:val="Heading 3 Char"/>
    <w:basedOn w:val="DefaultParagraphFont"/>
    <w:link w:val="Heading3"/>
    <w:uiPriority w:val="9"/>
    <w:rsid w:val="002C3AFC"/>
    <w:rPr>
      <w:rFonts w:ascii="Arial" w:hAnsi="Arial"/>
      <w:color w:val="124B60" w:themeColor="accent2"/>
      <w:sz w:val="52"/>
      <w:szCs w:val="40"/>
    </w:rPr>
  </w:style>
  <w:style w:type="character" w:customStyle="1" w:styleId="Heading4Char">
    <w:name w:val="Heading 4 Char"/>
    <w:basedOn w:val="DefaultParagraphFont"/>
    <w:link w:val="Heading4"/>
    <w:uiPriority w:val="9"/>
    <w:rsid w:val="00B23BC9"/>
    <w:rPr>
      <w:rFonts w:ascii="Arial" w:hAnsi="Arial" w:cstheme="minorHAnsi"/>
      <w:b/>
      <w:color w:val="44546A" w:themeColor="text2"/>
      <w:sz w:val="28"/>
      <w:lang w:val="en"/>
    </w:rPr>
  </w:style>
  <w:style w:type="character" w:customStyle="1" w:styleId="Heading1Char">
    <w:name w:val="Heading 1 Char"/>
    <w:basedOn w:val="DefaultParagraphFont"/>
    <w:link w:val="Heading1"/>
    <w:uiPriority w:val="9"/>
    <w:rsid w:val="006B077A"/>
    <w:rPr>
      <w:rFonts w:ascii="Arial" w:eastAsiaTheme="majorEastAsia" w:hAnsi="Arial" w:cs="Arial"/>
      <w:b/>
      <w:bCs/>
      <w:noProof/>
      <w:color w:val="FFFFFF" w:themeColor="background1"/>
      <w:sz w:val="72"/>
      <w:szCs w:val="40"/>
    </w:rPr>
  </w:style>
  <w:style w:type="character" w:customStyle="1" w:styleId="Heading5Char">
    <w:name w:val="Heading 5 Char"/>
    <w:basedOn w:val="DefaultParagraphFont"/>
    <w:link w:val="Heading5"/>
    <w:uiPriority w:val="9"/>
    <w:rsid w:val="00E5494C"/>
    <w:rPr>
      <w:rFonts w:ascii="Arial" w:hAnsi="Arial" w:cs="Arial"/>
      <w:b/>
      <w:bCs/>
      <w:color w:val="262626" w:themeColor="text1" w:themeTint="D9"/>
      <w:sz w:val="24"/>
    </w:rPr>
  </w:style>
  <w:style w:type="paragraph" w:styleId="TOCHeading">
    <w:name w:val="TOC Heading"/>
    <w:basedOn w:val="Heading1"/>
    <w:next w:val="Normal"/>
    <w:uiPriority w:val="39"/>
    <w:unhideWhenUsed/>
    <w:qFormat/>
    <w:rsid w:val="008D0846"/>
    <w:pPr>
      <w:outlineLvl w:val="9"/>
    </w:pPr>
    <w:rPr>
      <w:rFonts w:asciiTheme="majorHAnsi" w:hAnsiTheme="majorHAnsi" w:cstheme="majorBidi"/>
      <w:b w:val="0"/>
      <w:bCs w:val="0"/>
      <w:noProof w:val="0"/>
      <w:color w:val="970F10" w:themeColor="accent1" w:themeShade="BF"/>
      <w:sz w:val="32"/>
      <w:lang w:val="en-US"/>
    </w:rPr>
  </w:style>
  <w:style w:type="paragraph" w:styleId="TOC2">
    <w:name w:val="toc 2"/>
    <w:basedOn w:val="Normal"/>
    <w:next w:val="Normal"/>
    <w:autoRedefine/>
    <w:uiPriority w:val="39"/>
    <w:unhideWhenUsed/>
    <w:rsid w:val="008D0846"/>
    <w:pPr>
      <w:spacing w:after="100"/>
    </w:pPr>
    <w:rPr>
      <w:rFonts w:eastAsiaTheme="minorEastAsia" w:cs="Times New Roman"/>
      <w:lang w:val="en-US"/>
    </w:rPr>
  </w:style>
  <w:style w:type="paragraph" w:styleId="TOC1">
    <w:name w:val="toc 1"/>
    <w:basedOn w:val="Normal"/>
    <w:next w:val="Normal"/>
    <w:autoRedefine/>
    <w:uiPriority w:val="39"/>
    <w:unhideWhenUsed/>
    <w:rsid w:val="00E07B85"/>
    <w:pPr>
      <w:tabs>
        <w:tab w:val="right" w:leader="dot" w:pos="9016"/>
      </w:tabs>
      <w:spacing w:after="100"/>
    </w:pPr>
    <w:rPr>
      <w:rFonts w:eastAsiaTheme="minorEastAsia" w:cs="Times New Roman"/>
      <w:bCs/>
      <w:noProof/>
      <w:color w:val="000000" w:themeColor="text1"/>
      <w:lang w:val="en-US"/>
    </w:rPr>
  </w:style>
  <w:style w:type="paragraph" w:styleId="TOC3">
    <w:name w:val="toc 3"/>
    <w:basedOn w:val="Normal"/>
    <w:next w:val="Normal"/>
    <w:autoRedefine/>
    <w:uiPriority w:val="39"/>
    <w:unhideWhenUsed/>
    <w:rsid w:val="008D0846"/>
    <w:pPr>
      <w:spacing w:after="100"/>
    </w:pPr>
    <w:rPr>
      <w:rFonts w:eastAsiaTheme="minorEastAsia" w:cs="Times New Roman"/>
      <w:lang w:val="en-US"/>
    </w:rPr>
  </w:style>
  <w:style w:type="table" w:styleId="PlainTable1">
    <w:name w:val="Plain Table 1"/>
    <w:basedOn w:val="TableNormal"/>
    <w:uiPriority w:val="41"/>
    <w:rsid w:val="00E5494C"/>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FootnoteText">
    <w:name w:val="footnote text"/>
    <w:basedOn w:val="Normal"/>
    <w:link w:val="FootnoteTextChar"/>
    <w:uiPriority w:val="99"/>
    <w:unhideWhenUsed/>
    <w:rsid w:val="00D11148"/>
    <w:pPr>
      <w:spacing w:after="0" w:line="240" w:lineRule="auto"/>
    </w:pPr>
    <w:rPr>
      <w:sz w:val="20"/>
      <w:szCs w:val="20"/>
    </w:rPr>
  </w:style>
  <w:style w:type="character" w:customStyle="1" w:styleId="FootnoteTextChar">
    <w:name w:val="Footnote Text Char"/>
    <w:basedOn w:val="DefaultParagraphFont"/>
    <w:link w:val="FootnoteText"/>
    <w:uiPriority w:val="99"/>
    <w:rsid w:val="00D11148"/>
    <w:rPr>
      <w:rFonts w:ascii="Arial" w:hAnsi="Arial"/>
      <w:color w:val="262626" w:themeColor="text1" w:themeTint="D9"/>
      <w:sz w:val="20"/>
      <w:szCs w:val="20"/>
    </w:rPr>
  </w:style>
  <w:style w:type="character" w:styleId="FootnoteReference">
    <w:name w:val="footnote reference"/>
    <w:basedOn w:val="DefaultParagraphFont"/>
    <w:uiPriority w:val="99"/>
    <w:unhideWhenUsed/>
    <w:qFormat/>
    <w:rsid w:val="004D62B0"/>
    <w:rPr>
      <w:rFonts w:ascii="Arial" w:hAnsi="Arial"/>
      <w:sz w:val="24"/>
      <w:bdr w:val="none" w:sz="0" w:space="0" w:color="auto"/>
      <w:vertAlign w:val="superscript"/>
    </w:rPr>
  </w:style>
  <w:style w:type="paragraph" w:styleId="EndnoteText">
    <w:name w:val="endnote text"/>
    <w:basedOn w:val="Normal"/>
    <w:link w:val="EndnoteTextChar"/>
    <w:uiPriority w:val="99"/>
    <w:semiHidden/>
    <w:unhideWhenUsed/>
    <w:rsid w:val="001E02B6"/>
    <w:pPr>
      <w:spacing w:after="0" w:line="240" w:lineRule="auto"/>
    </w:pPr>
    <w:rPr>
      <w:sz w:val="20"/>
      <w:szCs w:val="20"/>
    </w:rPr>
  </w:style>
  <w:style w:type="character" w:customStyle="1" w:styleId="EndnoteTextChar">
    <w:name w:val="Endnote Text Char"/>
    <w:basedOn w:val="DefaultParagraphFont"/>
    <w:link w:val="EndnoteText"/>
    <w:uiPriority w:val="99"/>
    <w:semiHidden/>
    <w:rsid w:val="001E02B6"/>
    <w:rPr>
      <w:rFonts w:ascii="Arial" w:hAnsi="Arial"/>
      <w:color w:val="262626" w:themeColor="text1" w:themeTint="D9"/>
      <w:sz w:val="20"/>
      <w:szCs w:val="20"/>
    </w:rPr>
  </w:style>
  <w:style w:type="character" w:styleId="EndnoteReference">
    <w:name w:val="endnote reference"/>
    <w:basedOn w:val="DefaultParagraphFont"/>
    <w:uiPriority w:val="99"/>
    <w:semiHidden/>
    <w:unhideWhenUsed/>
    <w:rsid w:val="001E02B6"/>
    <w:rPr>
      <w:vertAlign w:val="superscript"/>
    </w:rPr>
  </w:style>
  <w:style w:type="paragraph" w:customStyle="1" w:styleId="PageNumber1">
    <w:name w:val="Page Number1"/>
    <w:basedOn w:val="Footer"/>
    <w:link w:val="PagenumberChar"/>
    <w:qFormat/>
    <w:rsid w:val="0003419E"/>
    <w:pPr>
      <w:jc w:val="right"/>
    </w:pPr>
    <w:rPr>
      <w:b/>
      <w:sz w:val="28"/>
    </w:rPr>
  </w:style>
  <w:style w:type="character" w:customStyle="1" w:styleId="PagenumberChar">
    <w:name w:val="Page number Char"/>
    <w:basedOn w:val="FooterChar"/>
    <w:link w:val="PageNumber1"/>
    <w:rsid w:val="0003419E"/>
    <w:rPr>
      <w:rFonts w:ascii="Arial" w:hAnsi="Arial"/>
      <w:b/>
      <w:color w:val="124B60" w:themeColor="accent2"/>
      <w:sz w:val="28"/>
    </w:rPr>
  </w:style>
  <w:style w:type="paragraph" w:styleId="Title">
    <w:name w:val="Title"/>
    <w:basedOn w:val="Normal"/>
    <w:next w:val="Normal"/>
    <w:link w:val="TitleChar"/>
    <w:uiPriority w:val="10"/>
    <w:qFormat/>
    <w:rsid w:val="0090052D"/>
    <w:pPr>
      <w:spacing w:after="280" w:line="780" w:lineRule="exact"/>
    </w:pPr>
    <w:rPr>
      <w:rFonts w:asciiTheme="minorHAnsi" w:hAnsiTheme="minorHAnsi"/>
      <w:color w:val="FFFFFF" w:themeColor="background1"/>
      <w:sz w:val="65"/>
      <w:szCs w:val="65"/>
    </w:rPr>
  </w:style>
  <w:style w:type="character" w:customStyle="1" w:styleId="TitleChar">
    <w:name w:val="Title Char"/>
    <w:basedOn w:val="DefaultParagraphFont"/>
    <w:link w:val="Title"/>
    <w:uiPriority w:val="10"/>
    <w:rsid w:val="0090052D"/>
    <w:rPr>
      <w:color w:val="FFFFFF" w:themeColor="background1"/>
      <w:sz w:val="65"/>
      <w:szCs w:val="65"/>
    </w:rPr>
  </w:style>
  <w:style w:type="paragraph" w:styleId="Subtitle">
    <w:name w:val="Subtitle"/>
    <w:basedOn w:val="Normal"/>
    <w:next w:val="Normal"/>
    <w:link w:val="SubtitleChar"/>
    <w:uiPriority w:val="11"/>
    <w:qFormat/>
    <w:rsid w:val="00097DA4"/>
    <w:pPr>
      <w:spacing w:line="259" w:lineRule="auto"/>
    </w:pPr>
    <w:rPr>
      <w:b/>
      <w:bCs/>
      <w:color w:val="FFFFFF" w:themeColor="background1"/>
      <w:sz w:val="32"/>
      <w:szCs w:val="28"/>
    </w:rPr>
  </w:style>
  <w:style w:type="character" w:customStyle="1" w:styleId="SubtitleChar">
    <w:name w:val="Subtitle Char"/>
    <w:basedOn w:val="DefaultParagraphFont"/>
    <w:link w:val="Subtitle"/>
    <w:uiPriority w:val="11"/>
    <w:rsid w:val="00097DA4"/>
    <w:rPr>
      <w:rFonts w:ascii="Arial" w:hAnsi="Arial"/>
      <w:b/>
      <w:bCs/>
      <w:color w:val="FFFFFF" w:themeColor="background1"/>
      <w:sz w:val="32"/>
      <w:szCs w:val="28"/>
    </w:rPr>
  </w:style>
  <w:style w:type="character" w:styleId="PlaceholderText">
    <w:name w:val="Placeholder Text"/>
    <w:basedOn w:val="DefaultParagraphFont"/>
    <w:uiPriority w:val="99"/>
    <w:semiHidden/>
    <w:rsid w:val="00307AEE"/>
    <w:rPr>
      <w:color w:val="808080"/>
    </w:rPr>
  </w:style>
  <w:style w:type="table" w:styleId="GridTable1Light">
    <w:name w:val="Grid Table 1 Light"/>
    <w:basedOn w:val="TableNormal"/>
    <w:uiPriority w:val="46"/>
    <w:rsid w:val="005E2367"/>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006FF8"/>
    <w:pPr>
      <w:spacing w:after="0" w:line="240" w:lineRule="auto"/>
    </w:pPr>
    <w:tblPr>
      <w:tblStyleRowBandSize w:val="1"/>
      <w:tblStyleColBandSize w:val="1"/>
      <w:tblBorders>
        <w:top w:val="single" w:sz="4" w:space="0" w:color="F49697" w:themeColor="accent1" w:themeTint="66"/>
        <w:left w:val="single" w:sz="4" w:space="0" w:color="F49697" w:themeColor="accent1" w:themeTint="66"/>
        <w:bottom w:val="single" w:sz="4" w:space="0" w:color="F49697" w:themeColor="accent1" w:themeTint="66"/>
        <w:right w:val="single" w:sz="4" w:space="0" w:color="F49697" w:themeColor="accent1" w:themeTint="66"/>
        <w:insideH w:val="single" w:sz="4" w:space="0" w:color="F49697" w:themeColor="accent1" w:themeTint="66"/>
        <w:insideV w:val="single" w:sz="4" w:space="0" w:color="F49697" w:themeColor="accent1" w:themeTint="66"/>
      </w:tblBorders>
    </w:tblPr>
    <w:tblStylePr w:type="firstRow">
      <w:rPr>
        <w:b/>
        <w:bCs/>
      </w:rPr>
      <w:tblPr/>
      <w:tcPr>
        <w:tcBorders>
          <w:bottom w:val="single" w:sz="12" w:space="0" w:color="EE6263" w:themeColor="accent1" w:themeTint="99"/>
        </w:tcBorders>
      </w:tcPr>
    </w:tblStylePr>
    <w:tblStylePr w:type="lastRow">
      <w:rPr>
        <w:b/>
        <w:bCs/>
      </w:rPr>
      <w:tblPr/>
      <w:tcPr>
        <w:tcBorders>
          <w:top w:val="double" w:sz="2" w:space="0" w:color="EE6263"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006FF8"/>
    <w:pPr>
      <w:spacing w:after="0" w:line="240" w:lineRule="auto"/>
    </w:pPr>
    <w:tblPr>
      <w:tblStyleRowBandSize w:val="1"/>
      <w:tblStyleColBandSize w:val="1"/>
      <w:tblBorders>
        <w:top w:val="single" w:sz="4" w:space="0" w:color="79C8E6" w:themeColor="accent2" w:themeTint="66"/>
        <w:left w:val="single" w:sz="4" w:space="0" w:color="79C8E6" w:themeColor="accent2" w:themeTint="66"/>
        <w:bottom w:val="single" w:sz="4" w:space="0" w:color="79C8E6" w:themeColor="accent2" w:themeTint="66"/>
        <w:right w:val="single" w:sz="4" w:space="0" w:color="79C8E6" w:themeColor="accent2" w:themeTint="66"/>
        <w:insideH w:val="single" w:sz="4" w:space="0" w:color="79C8E6" w:themeColor="accent2" w:themeTint="66"/>
        <w:insideV w:val="single" w:sz="4" w:space="0" w:color="79C8E6" w:themeColor="accent2" w:themeTint="66"/>
      </w:tblBorders>
    </w:tblPr>
    <w:tblStylePr w:type="firstRow">
      <w:rPr>
        <w:b/>
        <w:bCs/>
      </w:rPr>
      <w:tblPr/>
      <w:tcPr>
        <w:tcBorders>
          <w:bottom w:val="single" w:sz="12" w:space="0" w:color="36ADD9" w:themeColor="accent2" w:themeTint="99"/>
        </w:tcBorders>
      </w:tcPr>
    </w:tblStylePr>
    <w:tblStylePr w:type="lastRow">
      <w:rPr>
        <w:b/>
        <w:bCs/>
      </w:rPr>
      <w:tblPr/>
      <w:tcPr>
        <w:tcBorders>
          <w:top w:val="double" w:sz="2" w:space="0" w:color="36ADD9" w:themeColor="accent2" w:themeTint="99"/>
        </w:tcBorders>
      </w:tcPr>
    </w:tblStylePr>
    <w:tblStylePr w:type="firstCol">
      <w:rPr>
        <w:b/>
        <w:bCs/>
      </w:rPr>
    </w:tblStylePr>
    <w:tblStylePr w:type="lastCol">
      <w:rPr>
        <w:b/>
        <w:bCs/>
      </w:rPr>
    </w:tblStylePr>
  </w:style>
  <w:style w:type="table" w:styleId="PlainTable2">
    <w:name w:val="Plain Table 2"/>
    <w:basedOn w:val="TableNormal"/>
    <w:uiPriority w:val="42"/>
    <w:rsid w:val="00006FF8"/>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GridLight">
    <w:name w:val="Grid Table Light"/>
    <w:basedOn w:val="TableNormal"/>
    <w:uiPriority w:val="40"/>
    <w:rsid w:val="000A0ABF"/>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GridTable1Light-Accent5">
    <w:name w:val="Grid Table 1 Light Accent 5"/>
    <w:basedOn w:val="TableNormal"/>
    <w:uiPriority w:val="46"/>
    <w:rsid w:val="000A0ABF"/>
    <w:pPr>
      <w:spacing w:after="0" w:line="240" w:lineRule="auto"/>
    </w:pPr>
    <w:tblPr>
      <w:tblStyleRowBandSize w:val="1"/>
      <w:tblStyleColBandSize w:val="1"/>
      <w:tblBorders>
        <w:top w:val="single" w:sz="4" w:space="0" w:color="D3D4D4" w:themeColor="accent5" w:themeTint="66"/>
        <w:left w:val="single" w:sz="4" w:space="0" w:color="D3D4D4" w:themeColor="accent5" w:themeTint="66"/>
        <w:bottom w:val="single" w:sz="4" w:space="0" w:color="D3D4D4" w:themeColor="accent5" w:themeTint="66"/>
        <w:right w:val="single" w:sz="4" w:space="0" w:color="D3D4D4" w:themeColor="accent5" w:themeTint="66"/>
        <w:insideH w:val="single" w:sz="4" w:space="0" w:color="D3D4D4" w:themeColor="accent5" w:themeTint="66"/>
        <w:insideV w:val="single" w:sz="4" w:space="0" w:color="D3D4D4" w:themeColor="accent5" w:themeTint="66"/>
      </w:tblBorders>
    </w:tblPr>
    <w:tblStylePr w:type="firstRow">
      <w:rPr>
        <w:b/>
        <w:bCs/>
      </w:rPr>
      <w:tblPr/>
      <w:tcPr>
        <w:tcBorders>
          <w:bottom w:val="single" w:sz="12" w:space="0" w:color="BEBFBE" w:themeColor="accent5" w:themeTint="99"/>
        </w:tcBorders>
      </w:tcPr>
    </w:tblStylePr>
    <w:tblStylePr w:type="lastRow">
      <w:rPr>
        <w:b/>
        <w:bCs/>
      </w:rPr>
      <w:tblPr/>
      <w:tcPr>
        <w:tcBorders>
          <w:top w:val="double" w:sz="2" w:space="0" w:color="BEBFBE" w:themeColor="accent5" w:themeTint="99"/>
        </w:tcBorders>
      </w:tcPr>
    </w:tblStylePr>
    <w:tblStylePr w:type="firstCol">
      <w:rPr>
        <w:b/>
        <w:bCs/>
      </w:rPr>
    </w:tblStylePr>
    <w:tblStylePr w:type="lastCol">
      <w:rPr>
        <w:b/>
        <w:bCs/>
      </w:rPr>
    </w:tblStylePr>
  </w:style>
  <w:style w:type="table" w:customStyle="1" w:styleId="TableGrid1">
    <w:name w:val="Table Grid1"/>
    <w:basedOn w:val="TableNormal"/>
    <w:next w:val="TableGrid"/>
    <w:uiPriority w:val="39"/>
    <w:rsid w:val="00FC4146"/>
    <w:pPr>
      <w:autoSpaceDN w:val="0"/>
      <w:spacing w:after="0" w:line="240" w:lineRule="auto"/>
      <w:textAlignment w:val="baseline"/>
    </w:pPr>
    <w:rPr>
      <w:rFonts w:ascii="Calibri" w:eastAsia="Calibri" w:hAnsi="Calibri"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xmsonormal">
    <w:name w:val="x_msonormal"/>
    <w:basedOn w:val="Normal"/>
    <w:uiPriority w:val="99"/>
    <w:rsid w:val="00860239"/>
    <w:pPr>
      <w:spacing w:before="100" w:beforeAutospacing="1" w:after="100" w:afterAutospacing="1" w:line="240" w:lineRule="auto"/>
    </w:pPr>
    <w:rPr>
      <w:rFonts w:ascii="Calibri" w:hAnsi="Calibri" w:cs="Calibri"/>
      <w:color w:val="auto"/>
      <w:sz w:val="22"/>
      <w:lang w:eastAsia="en-GB"/>
    </w:rPr>
  </w:style>
  <w:style w:type="paragraph" w:customStyle="1" w:styleId="TableParagraph">
    <w:name w:val="Table Paragraph"/>
    <w:basedOn w:val="Normal"/>
    <w:uiPriority w:val="1"/>
    <w:qFormat/>
    <w:rsid w:val="004E3A73"/>
    <w:pPr>
      <w:widowControl w:val="0"/>
      <w:autoSpaceDE w:val="0"/>
      <w:autoSpaceDN w:val="0"/>
      <w:spacing w:before="0" w:after="0" w:line="240" w:lineRule="auto"/>
      <w:ind w:left="110"/>
    </w:pPr>
    <w:rPr>
      <w:rFonts w:ascii="Calibri" w:eastAsia="Calibri" w:hAnsi="Calibri" w:cs="Calibri"/>
      <w:color w:val="auto"/>
      <w:sz w:val="22"/>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6219083">
      <w:bodyDiv w:val="1"/>
      <w:marLeft w:val="0"/>
      <w:marRight w:val="0"/>
      <w:marTop w:val="0"/>
      <w:marBottom w:val="0"/>
      <w:divBdr>
        <w:top w:val="none" w:sz="0" w:space="0" w:color="auto"/>
        <w:left w:val="none" w:sz="0" w:space="0" w:color="auto"/>
        <w:bottom w:val="none" w:sz="0" w:space="0" w:color="auto"/>
        <w:right w:val="none" w:sz="0" w:space="0" w:color="auto"/>
      </w:divBdr>
    </w:div>
    <w:div w:id="193621300">
      <w:bodyDiv w:val="1"/>
      <w:marLeft w:val="0"/>
      <w:marRight w:val="0"/>
      <w:marTop w:val="0"/>
      <w:marBottom w:val="0"/>
      <w:divBdr>
        <w:top w:val="none" w:sz="0" w:space="0" w:color="auto"/>
        <w:left w:val="none" w:sz="0" w:space="0" w:color="auto"/>
        <w:bottom w:val="none" w:sz="0" w:space="0" w:color="auto"/>
        <w:right w:val="none" w:sz="0" w:space="0" w:color="auto"/>
      </w:divBdr>
    </w:div>
    <w:div w:id="311064067">
      <w:bodyDiv w:val="1"/>
      <w:marLeft w:val="0"/>
      <w:marRight w:val="0"/>
      <w:marTop w:val="0"/>
      <w:marBottom w:val="0"/>
      <w:divBdr>
        <w:top w:val="none" w:sz="0" w:space="0" w:color="auto"/>
        <w:left w:val="none" w:sz="0" w:space="0" w:color="auto"/>
        <w:bottom w:val="none" w:sz="0" w:space="0" w:color="auto"/>
        <w:right w:val="none" w:sz="0" w:space="0" w:color="auto"/>
      </w:divBdr>
    </w:div>
    <w:div w:id="416250834">
      <w:bodyDiv w:val="1"/>
      <w:marLeft w:val="0"/>
      <w:marRight w:val="0"/>
      <w:marTop w:val="0"/>
      <w:marBottom w:val="0"/>
      <w:divBdr>
        <w:top w:val="none" w:sz="0" w:space="0" w:color="auto"/>
        <w:left w:val="none" w:sz="0" w:space="0" w:color="auto"/>
        <w:bottom w:val="none" w:sz="0" w:space="0" w:color="auto"/>
        <w:right w:val="none" w:sz="0" w:space="0" w:color="auto"/>
      </w:divBdr>
    </w:div>
    <w:div w:id="496698242">
      <w:bodyDiv w:val="1"/>
      <w:marLeft w:val="0"/>
      <w:marRight w:val="0"/>
      <w:marTop w:val="0"/>
      <w:marBottom w:val="0"/>
      <w:divBdr>
        <w:top w:val="none" w:sz="0" w:space="0" w:color="auto"/>
        <w:left w:val="none" w:sz="0" w:space="0" w:color="auto"/>
        <w:bottom w:val="none" w:sz="0" w:space="0" w:color="auto"/>
        <w:right w:val="none" w:sz="0" w:space="0" w:color="auto"/>
      </w:divBdr>
    </w:div>
    <w:div w:id="559948859">
      <w:bodyDiv w:val="1"/>
      <w:marLeft w:val="0"/>
      <w:marRight w:val="0"/>
      <w:marTop w:val="0"/>
      <w:marBottom w:val="0"/>
      <w:divBdr>
        <w:top w:val="none" w:sz="0" w:space="0" w:color="auto"/>
        <w:left w:val="none" w:sz="0" w:space="0" w:color="auto"/>
        <w:bottom w:val="none" w:sz="0" w:space="0" w:color="auto"/>
        <w:right w:val="none" w:sz="0" w:space="0" w:color="auto"/>
      </w:divBdr>
    </w:div>
    <w:div w:id="584849485">
      <w:bodyDiv w:val="1"/>
      <w:marLeft w:val="0"/>
      <w:marRight w:val="0"/>
      <w:marTop w:val="0"/>
      <w:marBottom w:val="0"/>
      <w:divBdr>
        <w:top w:val="none" w:sz="0" w:space="0" w:color="auto"/>
        <w:left w:val="none" w:sz="0" w:space="0" w:color="auto"/>
        <w:bottom w:val="none" w:sz="0" w:space="0" w:color="auto"/>
        <w:right w:val="none" w:sz="0" w:space="0" w:color="auto"/>
      </w:divBdr>
    </w:div>
    <w:div w:id="620040850">
      <w:bodyDiv w:val="1"/>
      <w:marLeft w:val="0"/>
      <w:marRight w:val="0"/>
      <w:marTop w:val="0"/>
      <w:marBottom w:val="0"/>
      <w:divBdr>
        <w:top w:val="none" w:sz="0" w:space="0" w:color="auto"/>
        <w:left w:val="none" w:sz="0" w:space="0" w:color="auto"/>
        <w:bottom w:val="none" w:sz="0" w:space="0" w:color="auto"/>
        <w:right w:val="none" w:sz="0" w:space="0" w:color="auto"/>
      </w:divBdr>
    </w:div>
    <w:div w:id="646979539">
      <w:bodyDiv w:val="1"/>
      <w:marLeft w:val="0"/>
      <w:marRight w:val="0"/>
      <w:marTop w:val="0"/>
      <w:marBottom w:val="0"/>
      <w:divBdr>
        <w:top w:val="none" w:sz="0" w:space="0" w:color="auto"/>
        <w:left w:val="none" w:sz="0" w:space="0" w:color="auto"/>
        <w:bottom w:val="none" w:sz="0" w:space="0" w:color="auto"/>
        <w:right w:val="none" w:sz="0" w:space="0" w:color="auto"/>
      </w:divBdr>
    </w:div>
    <w:div w:id="743145159">
      <w:bodyDiv w:val="1"/>
      <w:marLeft w:val="0"/>
      <w:marRight w:val="0"/>
      <w:marTop w:val="0"/>
      <w:marBottom w:val="0"/>
      <w:divBdr>
        <w:top w:val="none" w:sz="0" w:space="0" w:color="auto"/>
        <w:left w:val="none" w:sz="0" w:space="0" w:color="auto"/>
        <w:bottom w:val="none" w:sz="0" w:space="0" w:color="auto"/>
        <w:right w:val="none" w:sz="0" w:space="0" w:color="auto"/>
      </w:divBdr>
    </w:div>
    <w:div w:id="793135600">
      <w:bodyDiv w:val="1"/>
      <w:marLeft w:val="0"/>
      <w:marRight w:val="0"/>
      <w:marTop w:val="0"/>
      <w:marBottom w:val="0"/>
      <w:divBdr>
        <w:top w:val="none" w:sz="0" w:space="0" w:color="auto"/>
        <w:left w:val="none" w:sz="0" w:space="0" w:color="auto"/>
        <w:bottom w:val="none" w:sz="0" w:space="0" w:color="auto"/>
        <w:right w:val="none" w:sz="0" w:space="0" w:color="auto"/>
      </w:divBdr>
    </w:div>
    <w:div w:id="854657308">
      <w:bodyDiv w:val="1"/>
      <w:marLeft w:val="0"/>
      <w:marRight w:val="0"/>
      <w:marTop w:val="0"/>
      <w:marBottom w:val="0"/>
      <w:divBdr>
        <w:top w:val="none" w:sz="0" w:space="0" w:color="auto"/>
        <w:left w:val="none" w:sz="0" w:space="0" w:color="auto"/>
        <w:bottom w:val="none" w:sz="0" w:space="0" w:color="auto"/>
        <w:right w:val="none" w:sz="0" w:space="0" w:color="auto"/>
      </w:divBdr>
    </w:div>
    <w:div w:id="991105613">
      <w:bodyDiv w:val="1"/>
      <w:marLeft w:val="0"/>
      <w:marRight w:val="0"/>
      <w:marTop w:val="0"/>
      <w:marBottom w:val="0"/>
      <w:divBdr>
        <w:top w:val="none" w:sz="0" w:space="0" w:color="auto"/>
        <w:left w:val="none" w:sz="0" w:space="0" w:color="auto"/>
        <w:bottom w:val="none" w:sz="0" w:space="0" w:color="auto"/>
        <w:right w:val="none" w:sz="0" w:space="0" w:color="auto"/>
      </w:divBdr>
    </w:div>
    <w:div w:id="1052581593">
      <w:bodyDiv w:val="1"/>
      <w:marLeft w:val="0"/>
      <w:marRight w:val="0"/>
      <w:marTop w:val="0"/>
      <w:marBottom w:val="0"/>
      <w:divBdr>
        <w:top w:val="none" w:sz="0" w:space="0" w:color="auto"/>
        <w:left w:val="none" w:sz="0" w:space="0" w:color="auto"/>
        <w:bottom w:val="none" w:sz="0" w:space="0" w:color="auto"/>
        <w:right w:val="none" w:sz="0" w:space="0" w:color="auto"/>
      </w:divBdr>
    </w:div>
    <w:div w:id="1391227159">
      <w:bodyDiv w:val="1"/>
      <w:marLeft w:val="0"/>
      <w:marRight w:val="0"/>
      <w:marTop w:val="0"/>
      <w:marBottom w:val="0"/>
      <w:divBdr>
        <w:top w:val="none" w:sz="0" w:space="0" w:color="auto"/>
        <w:left w:val="none" w:sz="0" w:space="0" w:color="auto"/>
        <w:bottom w:val="none" w:sz="0" w:space="0" w:color="auto"/>
        <w:right w:val="none" w:sz="0" w:space="0" w:color="auto"/>
      </w:divBdr>
    </w:div>
    <w:div w:id="1449396753">
      <w:bodyDiv w:val="1"/>
      <w:marLeft w:val="0"/>
      <w:marRight w:val="0"/>
      <w:marTop w:val="0"/>
      <w:marBottom w:val="0"/>
      <w:divBdr>
        <w:top w:val="none" w:sz="0" w:space="0" w:color="auto"/>
        <w:left w:val="none" w:sz="0" w:space="0" w:color="auto"/>
        <w:bottom w:val="none" w:sz="0" w:space="0" w:color="auto"/>
        <w:right w:val="none" w:sz="0" w:space="0" w:color="auto"/>
      </w:divBdr>
    </w:div>
    <w:div w:id="1482190328">
      <w:bodyDiv w:val="1"/>
      <w:marLeft w:val="0"/>
      <w:marRight w:val="0"/>
      <w:marTop w:val="0"/>
      <w:marBottom w:val="0"/>
      <w:divBdr>
        <w:top w:val="none" w:sz="0" w:space="0" w:color="auto"/>
        <w:left w:val="none" w:sz="0" w:space="0" w:color="auto"/>
        <w:bottom w:val="none" w:sz="0" w:space="0" w:color="auto"/>
        <w:right w:val="none" w:sz="0" w:space="0" w:color="auto"/>
      </w:divBdr>
    </w:div>
    <w:div w:id="1545368728">
      <w:bodyDiv w:val="1"/>
      <w:marLeft w:val="0"/>
      <w:marRight w:val="0"/>
      <w:marTop w:val="0"/>
      <w:marBottom w:val="0"/>
      <w:divBdr>
        <w:top w:val="none" w:sz="0" w:space="0" w:color="auto"/>
        <w:left w:val="none" w:sz="0" w:space="0" w:color="auto"/>
        <w:bottom w:val="none" w:sz="0" w:space="0" w:color="auto"/>
        <w:right w:val="none" w:sz="0" w:space="0" w:color="auto"/>
      </w:divBdr>
    </w:div>
    <w:div w:id="1684550396">
      <w:bodyDiv w:val="1"/>
      <w:marLeft w:val="0"/>
      <w:marRight w:val="0"/>
      <w:marTop w:val="0"/>
      <w:marBottom w:val="0"/>
      <w:divBdr>
        <w:top w:val="none" w:sz="0" w:space="0" w:color="auto"/>
        <w:left w:val="none" w:sz="0" w:space="0" w:color="auto"/>
        <w:bottom w:val="none" w:sz="0" w:space="0" w:color="auto"/>
        <w:right w:val="none" w:sz="0" w:space="0" w:color="auto"/>
      </w:divBdr>
    </w:div>
    <w:div w:id="176515186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http://insidegmca.gmfs.local/key-info/equality-diversity-and-inclusion/our-edi-strategy-and-action-plan-launched-in-2019/" TargetMode="External"/><Relationship Id="rId26" Type="http://schemas.openxmlformats.org/officeDocument/2006/relationships/hyperlink" Target="http://insidegmca.gmfs.local/media/389677/the-cdc-process-eia-gudiance.docx" TargetMode="Externa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numbering" Target="numbering.xml"/><Relationship Id="rId12" Type="http://schemas.openxmlformats.org/officeDocument/2006/relationships/endnotes" Target="endnotes.xml"/><Relationship Id="rId17" Type="http://schemas.microsoft.com/office/2018/08/relationships/commentsExtensible" Target="commentsExtensible.xml"/><Relationship Id="rId25" Type="http://schemas.openxmlformats.org/officeDocument/2006/relationships/footer" Target="footer3.xml"/><Relationship Id="rId33" Type="http://schemas.openxmlformats.org/officeDocument/2006/relationships/theme" Target="theme/theme1.xml"/><Relationship Id="rId2" Type="http://schemas.openxmlformats.org/officeDocument/2006/relationships/customXml" Target="../customXml/item2.xml"/><Relationship Id="rId16" Type="http://schemas.microsoft.com/office/2016/09/relationships/commentsIds" Target="commentsIds.xml"/><Relationship Id="rId20" Type="http://schemas.openxmlformats.org/officeDocument/2006/relationships/header" Target="header1.xml"/><Relationship Id="rId29" Type="http://schemas.openxmlformats.org/officeDocument/2006/relationships/hyperlink" Target="mailto:inclusivity@manchesterfire.gov.uk"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3.xml"/><Relationship Id="rId32" Type="http://schemas.openxmlformats.org/officeDocument/2006/relationships/glossaryDocument" Target="glossary/document.xml"/><Relationship Id="rId5" Type="http://schemas.openxmlformats.org/officeDocument/2006/relationships/customXml" Target="../customXml/item5.xml"/><Relationship Id="rId15" Type="http://schemas.microsoft.com/office/2011/relationships/commentsExtended" Target="commentsExtended.xml"/><Relationship Id="rId23" Type="http://schemas.openxmlformats.org/officeDocument/2006/relationships/footer" Target="footer2.xml"/><Relationship Id="rId28" Type="http://schemas.openxmlformats.org/officeDocument/2006/relationships/hyperlink" Target="http://insidegmca.gmfs.local/media/389675/external-eia-quality-assurance-provider.pptx" TargetMode="External"/><Relationship Id="rId10" Type="http://schemas.openxmlformats.org/officeDocument/2006/relationships/webSettings" Target="webSettings.xml"/><Relationship Id="rId19" Type="http://schemas.openxmlformats.org/officeDocument/2006/relationships/hyperlink" Target="https://www.ukfrs.com/core-code-ethics" TargetMode="External"/><Relationship Id="rId31" Type="http://schemas.microsoft.com/office/2011/relationships/people" Target="peop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comments" Target="comments.xml"/><Relationship Id="rId22" Type="http://schemas.openxmlformats.org/officeDocument/2006/relationships/footer" Target="footer1.xml"/><Relationship Id="rId27" Type="http://schemas.openxmlformats.org/officeDocument/2006/relationships/hyperlink" Target="http://insidegmca.gmfs.local/media/389674/eia-guidance_.docx" TargetMode="External"/><Relationship Id="rId30" Type="http://schemas.openxmlformats.org/officeDocument/2006/relationships/fontTable" Target="fontTable.xml"/><Relationship Id="rId8" Type="http://schemas.openxmlformats.org/officeDocument/2006/relationships/styles" Target="styl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kate.leach\Greater%20Manchester%20Combined%20Authority\Communications%20and%20Engagement%20-%20Documents\Digital\Graphic%20Design\Graphics%202020\_NEW%20BRANDS%20AND%20GUIDELINES\GMCA%20Branding\GMCA%20Word%20Doc%20templates\GMCA%20Templa"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4B895626A644038A412FA56F2BEA663"/>
        <w:category>
          <w:name w:val="General"/>
          <w:gallery w:val="placeholder"/>
        </w:category>
        <w:types>
          <w:type w:val="bbPlcHdr"/>
        </w:types>
        <w:behaviors>
          <w:behavior w:val="content"/>
        </w:behaviors>
        <w:guid w:val="{1CDDCC83-C1FA-46DD-8F33-8DF1F8419C98}"/>
      </w:docPartPr>
      <w:docPartBody>
        <w:p w:rsidR="00696EBF" w:rsidRDefault="006437D7">
          <w:r w:rsidRPr="003C2A1C">
            <w:rPr>
              <w:rStyle w:val="PlaceholderText"/>
            </w:rPr>
            <w:t>[Title]</w:t>
          </w:r>
        </w:p>
      </w:docPartBody>
    </w:docPart>
    <w:docPart>
      <w:docPartPr>
        <w:name w:val="D6F35DFF8BA647D88661F1660AEFBFB3"/>
        <w:category>
          <w:name w:val="General"/>
          <w:gallery w:val="placeholder"/>
        </w:category>
        <w:types>
          <w:type w:val="bbPlcHdr"/>
        </w:types>
        <w:behaviors>
          <w:behavior w:val="content"/>
        </w:behaviors>
        <w:guid w:val="{DBEEE376-B587-4C9A-8430-ABAF1CF79B91}"/>
      </w:docPartPr>
      <w:docPartBody>
        <w:p w:rsidR="00696EBF" w:rsidRDefault="006437D7">
          <w:r w:rsidRPr="003C2A1C">
            <w:rPr>
              <w:rStyle w:val="PlaceholderText"/>
            </w:rPr>
            <w:t>[Document Published Date]</w:t>
          </w:r>
        </w:p>
      </w:docPartBody>
    </w:docPart>
    <w:docPart>
      <w:docPartPr>
        <w:name w:val="3314E3E82411410B82921BA035AE6152"/>
        <w:category>
          <w:name w:val="General"/>
          <w:gallery w:val="placeholder"/>
        </w:category>
        <w:types>
          <w:type w:val="bbPlcHdr"/>
        </w:types>
        <w:behaviors>
          <w:behavior w:val="content"/>
        </w:behaviors>
        <w:guid w:val="{2016C31E-3DB2-45A1-A2D4-1171D553375F}"/>
      </w:docPartPr>
      <w:docPartBody>
        <w:p w:rsidR="00696EBF" w:rsidRDefault="006437D7">
          <w:r w:rsidRPr="003C2A1C">
            <w:rPr>
              <w:rStyle w:val="PlaceholderText"/>
            </w:rPr>
            <w:t>[Document Published Date]</w:t>
          </w:r>
        </w:p>
      </w:docPartBody>
    </w:docPart>
    <w:docPart>
      <w:docPartPr>
        <w:name w:val="73B6E6BC1C2A42A4AF6219CD0C19CE01"/>
        <w:category>
          <w:name w:val="General"/>
          <w:gallery w:val="placeholder"/>
        </w:category>
        <w:types>
          <w:type w:val="bbPlcHdr"/>
        </w:types>
        <w:behaviors>
          <w:behavior w:val="content"/>
        </w:behaviors>
        <w:guid w:val="{EFCDD8E2-919D-47EC-8F86-1CE8C5C5E4AA}"/>
      </w:docPartPr>
      <w:docPartBody>
        <w:p w:rsidR="00696EBF" w:rsidRDefault="006437D7">
          <w:r w:rsidRPr="003C2A1C">
            <w:rPr>
              <w:rStyle w:val="PlaceholderText"/>
            </w:rPr>
            <w:t>[Review Date]</w:t>
          </w:r>
        </w:p>
      </w:docPartBody>
    </w:docPart>
    <w:docPart>
      <w:docPartPr>
        <w:name w:val="BEB36CDE384D4AA289233C4C70E50B28"/>
        <w:category>
          <w:name w:val="General"/>
          <w:gallery w:val="placeholder"/>
        </w:category>
        <w:types>
          <w:type w:val="bbPlcHdr"/>
        </w:types>
        <w:behaviors>
          <w:behavior w:val="content"/>
        </w:behaviors>
        <w:guid w:val="{296AA67E-D982-4F59-88D6-4F65B511229D}"/>
      </w:docPartPr>
      <w:docPartBody>
        <w:p w:rsidR="00696EBF" w:rsidRDefault="006437D7">
          <w:r w:rsidRPr="003C2A1C">
            <w:rPr>
              <w:rStyle w:val="PlaceholderText"/>
            </w:rPr>
            <w:t>[Document ID Value]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FGAZL W+ Colfax">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Yu Mincho">
    <w:altName w:val="游明朝"/>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437D7"/>
    <w:rsid w:val="00132697"/>
    <w:rsid w:val="00154017"/>
    <w:rsid w:val="00192207"/>
    <w:rsid w:val="004619CE"/>
    <w:rsid w:val="00492CB1"/>
    <w:rsid w:val="006437D7"/>
    <w:rsid w:val="00696EBF"/>
    <w:rsid w:val="006A38F8"/>
    <w:rsid w:val="00753023"/>
    <w:rsid w:val="009915B6"/>
    <w:rsid w:val="009B5946"/>
    <w:rsid w:val="00B4238F"/>
    <w:rsid w:val="00B67022"/>
    <w:rsid w:val="00C60499"/>
    <w:rsid w:val="00CB7BD7"/>
    <w:rsid w:val="00D56530"/>
    <w:rsid w:val="00E06352"/>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GB" w:eastAsia="en-GB"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437D7"/>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GMFRS - corporate">
      <a:dk1>
        <a:sysClr val="windowText" lastClr="000000"/>
      </a:dk1>
      <a:lt1>
        <a:sysClr val="window" lastClr="FFFFFF"/>
      </a:lt1>
      <a:dk2>
        <a:srgbClr val="44546A"/>
      </a:dk2>
      <a:lt2>
        <a:srgbClr val="E7E6E6"/>
      </a:lt2>
      <a:accent1>
        <a:srgbClr val="CA1517"/>
      </a:accent1>
      <a:accent2>
        <a:srgbClr val="124B60"/>
      </a:accent2>
      <a:accent3>
        <a:srgbClr val="3D4247"/>
      </a:accent3>
      <a:accent4>
        <a:srgbClr val="D5573B"/>
      </a:accent4>
      <a:accent5>
        <a:srgbClr val="939594"/>
      </a:accent5>
      <a:accent6>
        <a:srgbClr val="FFFFFF"/>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3e4fde04-eaf7-46f4-90d8-754f3b92ddc1" ContentTypeId="0x010100FA72065B84EBE241A475F047271FB4B10206" PreviousValue="true"/>
</file>

<file path=customXml/item2.xml><?xml version="1.0" encoding="utf-8"?>
<p:properties xmlns:p="http://schemas.microsoft.com/office/2006/metadata/properties" xmlns:xsi="http://www.w3.org/2001/XMLSchema-instance" xmlns:pc="http://schemas.microsoft.com/office/infopath/2007/PartnerControls">
  <documentManagement>
    <_dlc_DocId xmlns="2b2f8c48-f09c-4547-863f-383d49c79d19">GMCA-1048708932-930</_dlc_DocId>
    <_dlc_DocIdUrl xmlns="2b2f8c48-f09c-4547-863f-383d49c79d19">
      <Url>https://greatermanchesterca.sharepoint.com/sites/CDC/_layouts/15/DocIdRedir.aspx?ID=GMCA-1048708932-930</Url>
      <Description>GMCA-1048708932-930</Description>
    </_dlc_DocIdUrl>
    <Directorate xmlns="b1438a8f-72e3-4198-a966-fdf2c96de34d"/>
    <Document_x0020_Author xmlns="b1438a8f-72e3-4198-a966-fdf2c96de34d">
      <UserInfo>
        <DisplayName/>
        <AccountId/>
        <AccountType/>
      </UserInfo>
    </Document_x0020_Author>
    <Review_x0020_Date123 xmlns="b1438a8f-72e3-4198-a966-fdf2c96de34d" xsi:nil="true"/>
    <o7c2f52c213847edac272e2a2148d5ff xmlns="b1438a8f-72e3-4198-a966-fdf2c96de34d">
      <Terms xmlns="http://schemas.microsoft.com/office/infopath/2007/PartnerControls"/>
    </o7c2f52c213847edac272e2a2148d5ff>
    <Document_x0020_Published_x0020_Date xmlns="b1438a8f-72e3-4198-a966-fdf2c96de34d">XX/XX/XXXX</Document_x0020_Published_x0020_Date>
    <Document_x0020_Owner xmlns="b1438a8f-72e3-4198-a966-fdf2c96de34d">
      <UserInfo>
        <DisplayName/>
        <AccountId/>
        <AccountType/>
      </UserInfo>
    </Document_x0020_Owner>
    <TaxCatchAll xmlns="b1438a8f-72e3-4198-a966-fdf2c96de34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GMFRS Equality Impact Assessment" ma:contentTypeID="0x010100FA72065B84EBE241A475F047271FB4B1020600C41531B7DBD46544863043372CA29E77" ma:contentTypeVersion="354" ma:contentTypeDescription="" ma:contentTypeScope="" ma:versionID="e4e63c143b67f432c8659c998dd94664">
  <xsd:schema xmlns:xsd="http://www.w3.org/2001/XMLSchema" xmlns:xs="http://www.w3.org/2001/XMLSchema" xmlns:p="http://schemas.microsoft.com/office/2006/metadata/properties" xmlns:ns2="b1438a8f-72e3-4198-a966-fdf2c96de34d" xmlns:ns3="2b2f8c48-f09c-4547-863f-383d49c79d19" targetNamespace="http://schemas.microsoft.com/office/2006/metadata/properties" ma:root="true" ma:fieldsID="ec88dad752391c8f658330e130d8263c" ns2:_="" ns3:_="">
    <xsd:import namespace="b1438a8f-72e3-4198-a966-fdf2c96de34d"/>
    <xsd:import namespace="2b2f8c48-f09c-4547-863f-383d49c79d19"/>
    <xsd:element name="properties">
      <xsd:complexType>
        <xsd:sequence>
          <xsd:element name="documentManagement">
            <xsd:complexType>
              <xsd:all>
                <xsd:element ref="ns2:Document_x0020_Author"/>
                <xsd:element ref="ns2:Document_x0020_Owner"/>
                <xsd:element ref="ns2:Directorate"/>
                <xsd:element ref="ns2:Document_x0020_Published_x0020_Date" minOccurs="0"/>
                <xsd:element ref="ns2:Review_x0020_Date123" minOccurs="0"/>
                <xsd:element ref="ns2:o7c2f52c213847edac272e2a2148d5ff" minOccurs="0"/>
                <xsd:element ref="ns2:TaxCatchAll" minOccurs="0"/>
                <xsd:element ref="ns2:TaxCatchAllLabel"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438a8f-72e3-4198-a966-fdf2c96de34d" elementFormDefault="qualified">
    <xsd:import namespace="http://schemas.microsoft.com/office/2006/documentManagement/types"/>
    <xsd:import namespace="http://schemas.microsoft.com/office/infopath/2007/PartnerControls"/>
    <xsd:element name="Document_x0020_Author" ma:index="2" ma:displayName="Document Author" ma:list="UserInfo" ma:internalName="Document_x0020_Author">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Document_x0020_Owner" ma:index="3" ma:displayName="Document Owner" ma:list="UserInfo" ma:internalName="Document_x0020_Owner">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Directorate" ma:index="4" ma:displayName="Directorate" ma:format="Dropdown" ma:internalName="Directorate">
      <xsd:simpleType>
        <xsd:restriction base="dms:Choice">
          <xsd:enumeration value="Communications and Engagement"/>
          <xsd:enumeration value="Corporate Support"/>
          <xsd:enumeration value="Digital Services"/>
          <xsd:enumeration value="People Services"/>
          <xsd:enumeration value="Prevention"/>
          <xsd:enumeration value="Protection"/>
          <xsd:enumeration value="Safety Health and Fitness"/>
          <xsd:enumeration value="Service Delivery"/>
          <xsd:enumeration value="Service Excellence"/>
          <xsd:enumeration value="Service Support"/>
          <xsd:enumeration value="Youth Engagement"/>
        </xsd:restriction>
      </xsd:simpleType>
    </xsd:element>
    <xsd:element name="Document_x0020_Published_x0020_Date" ma:index="6" nillable="true" ma:displayName="Document Published Date" ma:format="DateOnly" ma:internalName="Document_x0020_Published_x0020_Date">
      <xsd:simpleType>
        <xsd:restriction base="dms:DateTime"/>
      </xsd:simpleType>
    </xsd:element>
    <xsd:element name="Review_x0020_Date123" ma:index="7" nillable="true" ma:displayName="Review Date" ma:default="" ma:format="DateOnly" ma:internalName="Review_x0020_Date123">
      <xsd:simpleType>
        <xsd:restriction base="dms:DateTime"/>
      </xsd:simpleType>
    </xsd:element>
    <xsd:element name="o7c2f52c213847edac272e2a2148d5ff" ma:index="10" nillable="true" ma:taxonomy="true" ma:internalName="o7c2f52c213847edac272e2a2148d5ff" ma:taxonomyFieldName="Document_x0020_Keywords" ma:displayName="Document Keywords" ma:default="" ma:fieldId="{87c2f52c-2138-47ed-ac27-2e2a2148d5ff}" ma:taxonomyMulti="true" ma:sspId="3e4fde04-eaf7-46f4-90d8-754f3b92ddc1" ma:termSetId="0c7298a9-250b-4504-baf6-6685adcca9c4" ma:anchorId="00000000-0000-0000-0000-000000000000" ma:open="true" ma:isKeyword="false">
      <xsd:complexType>
        <xsd:sequence>
          <xsd:element ref="pc:Terms" minOccurs="0" maxOccurs="1"/>
        </xsd:sequence>
      </xsd:complexType>
    </xsd:element>
    <xsd:element name="TaxCatchAll" ma:index="11" nillable="true" ma:displayName="Taxonomy Catch All Column" ma:hidden="true" ma:list="{e4d425f2-e11b-406d-aaf2-1cc02d6a58c0}" ma:internalName="TaxCatchAll" ma:showField="CatchAllData" ma:web="2b2f8c48-f09c-4547-863f-383d49c79d19">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e4d425f2-e11b-406d-aaf2-1cc02d6a58c0}" ma:internalName="TaxCatchAllLabel" ma:readOnly="true" ma:showField="CatchAllDataLabel" ma:web="2b2f8c48-f09c-4547-863f-383d49c79d19">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2f8c48-f09c-4547-863f-383d49c79d19" elementFormDefault="qualified">
    <xsd:import namespace="http://schemas.microsoft.com/office/2006/documentManagement/types"/>
    <xsd:import namespace="http://schemas.microsoft.com/office/infopath/2007/PartnerControls"/>
    <xsd:element name="_dlc_DocId" ma:index="17" nillable="true" ma:displayName="Document ID Value" ma:description="The value of the document ID assigned to this item." ma:indexed="true" ma:internalName="_dlc_DocId" ma:readOnly="true">
      <xsd:simpleType>
        <xsd:restriction base="dms:Text"/>
      </xsd:simpleType>
    </xsd:element>
    <xsd:element name="_dlc_DocIdUrl" ma:index="1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0CFFAD1-5BA8-4022-8D8C-289C6BCBF65D}">
  <ds:schemaRefs>
    <ds:schemaRef ds:uri="Microsoft.SharePoint.Taxonomy.ContentTypeSync"/>
  </ds:schemaRefs>
</ds:datastoreItem>
</file>

<file path=customXml/itemProps2.xml><?xml version="1.0" encoding="utf-8"?>
<ds:datastoreItem xmlns:ds="http://schemas.openxmlformats.org/officeDocument/2006/customXml" ds:itemID="{86C343C6-B61A-45D7-AE08-FFBB64A11190}">
  <ds:schemaRefs>
    <ds:schemaRef ds:uri="http://schemas.microsoft.com/office/2006/metadata/properties"/>
    <ds:schemaRef ds:uri="b1438a8f-72e3-4198-a966-fdf2c96de34d"/>
    <ds:schemaRef ds:uri="http://purl.org/dc/elements/1.1/"/>
    <ds:schemaRef ds:uri="http://schemas.microsoft.com/office/2006/documentManagement/types"/>
    <ds:schemaRef ds:uri="2b2f8c48-f09c-4547-863f-383d49c79d19"/>
    <ds:schemaRef ds:uri="http://www.w3.org/XML/1998/namespace"/>
    <ds:schemaRef ds:uri="http://purl.org/dc/dcmitype/"/>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5F0EC3BF-FD8E-444E-BC40-8C1C308732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438a8f-72e3-4198-a966-fdf2c96de34d"/>
    <ds:schemaRef ds:uri="2b2f8c48-f09c-4547-863f-383d49c79d1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0958398-5108-4684-9EA6-5A9270B54A3A}">
  <ds:schemaRefs>
    <ds:schemaRef ds:uri="http://schemas.microsoft.com/sharepoint/v3/contenttype/forms"/>
  </ds:schemaRefs>
</ds:datastoreItem>
</file>

<file path=customXml/itemProps5.xml><?xml version="1.0" encoding="utf-8"?>
<ds:datastoreItem xmlns:ds="http://schemas.openxmlformats.org/officeDocument/2006/customXml" ds:itemID="{41856685-303A-4A37-BB6A-399D8FC4BD77}">
  <ds:schemaRefs>
    <ds:schemaRef ds:uri="http://schemas.microsoft.com/sharepoint/events"/>
  </ds:schemaRefs>
</ds:datastoreItem>
</file>

<file path=customXml/itemProps6.xml><?xml version="1.0" encoding="utf-8"?>
<ds:datastoreItem xmlns:ds="http://schemas.openxmlformats.org/officeDocument/2006/customXml" ds:itemID="{D6935AD8-9918-4045-B479-043BC71552AC}">
  <ds:schemaRefs>
    <ds:schemaRef ds:uri="http://schemas.openxmlformats.org/officeDocument/2006/bibliography"/>
  </ds:schemaRefs>
</ds:datastoreItem>
</file>

<file path=docMetadata/LabelInfo.xml><?xml version="1.0" encoding="utf-8"?>
<clbl:labelList xmlns:clbl="http://schemas.microsoft.com/office/2020/mipLabelMetadata">
  <clbl:label id="{e8d8036a-b5f9-4f3f-9d36-d7cd740299bb}" enabled="0" method="" siteId="{e8d8036a-b5f9-4f3f-9d36-d7cd740299bb}" removed="1"/>
</clbl:labelList>
</file>

<file path=docProps/app.xml><?xml version="1.0" encoding="utf-8"?>
<Properties xmlns="http://schemas.openxmlformats.org/officeDocument/2006/extended-properties" xmlns:vt="http://schemas.openxmlformats.org/officeDocument/2006/docPropsVTypes">
  <Template>GMCA Templa</Template>
  <TotalTime>0</TotalTime>
  <Pages>22</Pages>
  <Words>2516</Words>
  <Characters>14199</Characters>
  <Application>Microsoft Office Word</Application>
  <DocSecurity>0</DocSecurity>
  <Lines>640</Lines>
  <Paragraphs>250</Paragraphs>
  <ScaleCrop>false</ScaleCrop>
  <Company>GMFRS</Company>
  <LinksUpToDate>false</LinksUpToDate>
  <CharactersWithSpaces>16531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Precept 2026-2027</dc:title>
  <dc:subject/>
  <dc:creator>Saxton, Joe</dc:creator>
  <cp:keywords/>
  <dc:description/>
  <cp:lastModifiedBy>Odusanya, Oluseun</cp:lastModifiedBy>
  <cp:revision>3</cp:revision>
  <cp:lastPrinted>2021-02-25T12:11:00Z</cp:lastPrinted>
  <dcterms:created xsi:type="dcterms:W3CDTF">2025-12-23T01:54:00Z</dcterms:created>
  <dcterms:modified xsi:type="dcterms:W3CDTF">2025-12-23T01:54:00Z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0x010100FA72065B84EBE241A475F047271FB4B1020600C41531B7DBD46544863043372CA29E77</vt:lpwstr>
  </property>
  <property fmtid="{D5CDD505-2E9C-101B-9397-08002B2CF9AE}" pid="3" name="_dlc_DocIdItemGuid">
    <vt:lpwstr>5f9918a6-e185-4dd7-83ab-ac427f233d0c</vt:lpwstr>
  </property>
  <property fmtid="{D5CDD505-2E9C-101B-9397-08002B2CF9AE}" pid="4" name="Document Keywords">
    <vt:lpwstr/>
  </property>
</Properties>
</file>