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B1EB6-8AE1-4A0B-8E7B-F29FF1AA3757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9FCA3F-3221-4001-B0AE-2302FD6D8387}">
      <dgm:prSet phldrT="[Text]" custT="1"/>
      <dgm:spPr/>
      <dgm:t>
        <a:bodyPr/>
        <a:lstStyle/>
        <a:p>
          <a:r>
            <a:rPr lang="en-US" sz="1600" b="1" dirty="0"/>
            <a:t>FUNCTIONS</a:t>
          </a:r>
        </a:p>
      </dgm:t>
    </dgm:pt>
    <dgm:pt modelId="{0796FD99-BEEA-4747-9DFE-3A3F462BA16C}" type="parTrans" cxnId="{658E02EB-5116-4FC4-A9E4-9E144ADF0655}">
      <dgm:prSet/>
      <dgm:spPr/>
      <dgm:t>
        <a:bodyPr/>
        <a:lstStyle/>
        <a:p>
          <a:endParaRPr lang="en-US"/>
        </a:p>
      </dgm:t>
    </dgm:pt>
    <dgm:pt modelId="{158F9811-B023-4AA7-820B-CA245C227C65}" type="sibTrans" cxnId="{658E02EB-5116-4FC4-A9E4-9E144ADF0655}">
      <dgm:prSet/>
      <dgm:spPr/>
      <dgm:t>
        <a:bodyPr/>
        <a:lstStyle/>
        <a:p>
          <a:endParaRPr lang="en-US"/>
        </a:p>
      </dgm:t>
    </dgm:pt>
    <dgm:pt modelId="{D0332D06-C6FA-4FA8-8985-66D8CA3201B8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/>
            <a:t>1. CONNECT </a:t>
          </a:r>
          <a:r>
            <a:rPr lang="en-US" sz="900" dirty="0"/>
            <a:t>– virtual &amp; in person to advice, support, investment and funding at all stages of business life cycle</a:t>
          </a:r>
        </a:p>
      </dgm:t>
    </dgm:pt>
    <dgm:pt modelId="{F2AF1E0B-087D-440E-AB96-8F30DB7C914F}" type="parTrans" cxnId="{A1927460-2987-4301-9E45-7A0A78F4CCF4}">
      <dgm:prSet/>
      <dgm:spPr/>
      <dgm:t>
        <a:bodyPr/>
        <a:lstStyle/>
        <a:p>
          <a:endParaRPr lang="en-US"/>
        </a:p>
      </dgm:t>
    </dgm:pt>
    <dgm:pt modelId="{82B57296-8AF9-4F74-8D6D-08F32DC12C0A}" type="sibTrans" cxnId="{A1927460-2987-4301-9E45-7A0A78F4CCF4}">
      <dgm:prSet/>
      <dgm:spPr/>
      <dgm:t>
        <a:bodyPr/>
        <a:lstStyle/>
        <a:p>
          <a:endParaRPr lang="en-US"/>
        </a:p>
      </dgm:t>
    </dgm:pt>
    <dgm:pt modelId="{0509D5B1-FC13-47B9-B0B9-88C1CE487B8E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/>
            <a:t>2. ACCELERATE –</a:t>
          </a:r>
          <a:r>
            <a:rPr lang="en-US" sz="900" b="0" i="0" baseline="0" dirty="0"/>
            <a:t> specific interventions with individual business types, places, communities or business sectors</a:t>
          </a:r>
        </a:p>
      </dgm:t>
    </dgm:pt>
    <dgm:pt modelId="{005D681E-AF9F-4283-890B-27700A92C65B}" type="parTrans" cxnId="{D27D2919-20C2-4B90-B350-64BEEDD3F092}">
      <dgm:prSet/>
      <dgm:spPr/>
      <dgm:t>
        <a:bodyPr/>
        <a:lstStyle/>
        <a:p>
          <a:endParaRPr lang="en-US"/>
        </a:p>
      </dgm:t>
    </dgm:pt>
    <dgm:pt modelId="{D228A503-0D1F-4554-AC0D-2C05F9FFED00}" type="sibTrans" cxnId="{D27D2919-20C2-4B90-B350-64BEEDD3F092}">
      <dgm:prSet/>
      <dgm:spPr/>
      <dgm:t>
        <a:bodyPr/>
        <a:lstStyle/>
        <a:p>
          <a:endParaRPr lang="en-US"/>
        </a:p>
      </dgm:t>
    </dgm:pt>
    <dgm:pt modelId="{906F0016-57E8-469F-9DD2-63B5BAC537D2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/>
            <a:t>3. COLLABORATE</a:t>
          </a:r>
          <a:r>
            <a:rPr lang="en-US" sz="900" dirty="0"/>
            <a:t>– bring people together, enabling B2B trading, B2C support, cross sector brokerage &amp; partnerships and social primes </a:t>
          </a:r>
        </a:p>
      </dgm:t>
    </dgm:pt>
    <dgm:pt modelId="{FE6259FD-79DA-496C-9595-BD5F807B9240}" type="parTrans" cxnId="{6ACE3A50-8BFB-417C-B042-B80C622ACD44}">
      <dgm:prSet/>
      <dgm:spPr/>
      <dgm:t>
        <a:bodyPr/>
        <a:lstStyle/>
        <a:p>
          <a:endParaRPr lang="en-US"/>
        </a:p>
      </dgm:t>
    </dgm:pt>
    <dgm:pt modelId="{1E88719D-8B9E-497A-9886-0107E08A4E6B}" type="sibTrans" cxnId="{6ACE3A50-8BFB-417C-B042-B80C622ACD44}">
      <dgm:prSet/>
      <dgm:spPr/>
      <dgm:t>
        <a:bodyPr/>
        <a:lstStyle/>
        <a:p>
          <a:endParaRPr lang="en-US"/>
        </a:p>
      </dgm:t>
    </dgm:pt>
    <dgm:pt modelId="{4C273E0D-E879-4416-A307-AB3DB283517A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/>
            <a:t>4. CREATE </a:t>
          </a:r>
          <a:r>
            <a:rPr lang="en-US" sz="900" b="1" dirty="0"/>
            <a:t>– </a:t>
          </a:r>
          <a:r>
            <a:rPr lang="en-US" sz="900" b="0" dirty="0"/>
            <a:t>innovate, </a:t>
          </a:r>
          <a:r>
            <a:rPr lang="en-US" sz="900" b="0" baseline="0" dirty="0"/>
            <a:t>develop and test new ideas for wealth creation, drive carbon reduction, take over empty buildings etc.</a:t>
          </a:r>
        </a:p>
      </dgm:t>
    </dgm:pt>
    <dgm:pt modelId="{8EE3CB24-24E5-4A96-AC27-BBB2FC9289C2}" type="parTrans" cxnId="{27283FDD-4AFC-4108-8BFD-11049DA6E2B1}">
      <dgm:prSet/>
      <dgm:spPr/>
      <dgm:t>
        <a:bodyPr/>
        <a:lstStyle/>
        <a:p>
          <a:endParaRPr lang="en-US"/>
        </a:p>
      </dgm:t>
    </dgm:pt>
    <dgm:pt modelId="{CCC4D8F7-3865-4313-97D3-2AF08FFF06D9}" type="sibTrans" cxnId="{27283FDD-4AFC-4108-8BFD-11049DA6E2B1}">
      <dgm:prSet/>
      <dgm:spPr/>
      <dgm:t>
        <a:bodyPr/>
        <a:lstStyle/>
        <a:p>
          <a:endParaRPr lang="en-US"/>
        </a:p>
      </dgm:t>
    </dgm:pt>
    <dgm:pt modelId="{995ED882-C94F-400D-A8C1-70137A85E3CF}">
      <dgm:prSet phldrT="[Text]" custT="1"/>
      <dgm:spPr/>
      <dgm:t>
        <a:bodyPr/>
        <a:lstStyle/>
        <a:p>
          <a:r>
            <a:rPr lang="en-US" sz="800" b="1" dirty="0"/>
            <a:t>5. </a:t>
          </a:r>
          <a:r>
            <a:rPr lang="en-US" sz="1100" b="1" baseline="0" dirty="0"/>
            <a:t>SHARE</a:t>
          </a:r>
          <a:r>
            <a:rPr lang="en-US" sz="800" b="1" dirty="0"/>
            <a:t> </a:t>
          </a:r>
          <a:r>
            <a:rPr lang="en-US" sz="900" dirty="0"/>
            <a:t>– collate evidence,  </a:t>
          </a:r>
          <a:r>
            <a:rPr lang="en-US" sz="900" baseline="0" dirty="0"/>
            <a:t>spread good practice / success, facilitate networking, build and evaluate an evidence base</a:t>
          </a:r>
        </a:p>
      </dgm:t>
    </dgm:pt>
    <dgm:pt modelId="{AF31B987-060E-43FC-8C70-AB4DFDA7A609}" type="parTrans" cxnId="{B0878D8D-CBA2-495F-BAC5-B8121BE9C07B}">
      <dgm:prSet/>
      <dgm:spPr/>
      <dgm:t>
        <a:bodyPr/>
        <a:lstStyle/>
        <a:p>
          <a:endParaRPr lang="en-US"/>
        </a:p>
      </dgm:t>
    </dgm:pt>
    <dgm:pt modelId="{5F597923-1EF7-486C-8ED0-24EF8D896AD8}" type="sibTrans" cxnId="{B0878D8D-CBA2-495F-BAC5-B8121BE9C07B}">
      <dgm:prSet/>
      <dgm:spPr/>
      <dgm:t>
        <a:bodyPr/>
        <a:lstStyle/>
        <a:p>
          <a:endParaRPr lang="en-US"/>
        </a:p>
      </dgm:t>
    </dgm:pt>
    <dgm:pt modelId="{C7F98E5A-60E6-4D24-B92E-6D6DB2F69F84}">
      <dgm:prSet phldrT="[Text]" custT="1"/>
      <dgm:spPr/>
      <dgm:t>
        <a:bodyPr/>
        <a:lstStyle/>
        <a:p>
          <a:pPr rtl="0"/>
          <a:r>
            <a:rPr lang="en-US" sz="900" baseline="0" dirty="0"/>
            <a:t>6. </a:t>
          </a:r>
          <a:r>
            <a:rPr lang="en-US" sz="900" b="1" baseline="0" dirty="0">
              <a:latin typeface="Calibri Light" panose="020F0302020204030204"/>
            </a:rPr>
            <a:t>TRANSFORM</a:t>
          </a:r>
          <a:r>
            <a:rPr lang="en-US" sz="900" baseline="0" dirty="0"/>
            <a:t> –</a:t>
          </a:r>
          <a:r>
            <a:rPr lang="en-US" sz="900" baseline="0" dirty="0">
              <a:latin typeface="Calibri Light" panose="020F0302020204030204"/>
            </a:rPr>
            <a:t> reflect diversity, give power and voice through campaigns</a:t>
          </a:r>
          <a:r>
            <a:rPr lang="en-US" sz="900" baseline="0" dirty="0"/>
            <a:t> and lobby for a fairer and more inclusive economy</a:t>
          </a:r>
        </a:p>
      </dgm:t>
    </dgm:pt>
    <dgm:pt modelId="{842FB9BC-84FE-4BA2-91D3-ABFE0F0A9AEA}" type="parTrans" cxnId="{82DC71A1-0457-4EC7-987F-9D1BF92225F0}">
      <dgm:prSet/>
      <dgm:spPr/>
      <dgm:t>
        <a:bodyPr/>
        <a:lstStyle/>
        <a:p>
          <a:endParaRPr lang="en-GB"/>
        </a:p>
      </dgm:t>
    </dgm:pt>
    <dgm:pt modelId="{1663AA4C-F095-4612-85D1-DAE0789DEA0C}" type="sibTrans" cxnId="{82DC71A1-0457-4EC7-987F-9D1BF92225F0}">
      <dgm:prSet/>
      <dgm:spPr/>
      <dgm:t>
        <a:bodyPr/>
        <a:lstStyle/>
        <a:p>
          <a:endParaRPr lang="en-GB"/>
        </a:p>
      </dgm:t>
    </dgm:pt>
    <dgm:pt modelId="{4C92855A-2C6B-4598-9763-DD66E030E8FD}" type="pres">
      <dgm:prSet presAssocID="{0A9B1EB6-8AE1-4A0B-8E7B-F29FF1AA375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9EFEE5E-6DF2-45D7-A166-2020A381009D}" type="pres">
      <dgm:prSet presAssocID="{699FCA3F-3221-4001-B0AE-2302FD6D8387}" presName="Parent" presStyleLbl="node0" presStyleIdx="0" presStyleCnt="1">
        <dgm:presLayoutVars>
          <dgm:chMax val="6"/>
          <dgm:chPref val="6"/>
        </dgm:presLayoutVars>
      </dgm:prSet>
      <dgm:spPr/>
    </dgm:pt>
    <dgm:pt modelId="{174A81B7-C1AD-4AA8-B0F5-F3DBDB560AFB}" type="pres">
      <dgm:prSet presAssocID="{D0332D06-C6FA-4FA8-8985-66D8CA3201B8}" presName="Accent1" presStyleCnt="0"/>
      <dgm:spPr/>
    </dgm:pt>
    <dgm:pt modelId="{9E139F4B-9EF6-43E4-B964-7751EE78AAC7}" type="pres">
      <dgm:prSet presAssocID="{D0332D06-C6FA-4FA8-8985-66D8CA3201B8}" presName="Accent" presStyleLbl="bgShp" presStyleIdx="0" presStyleCnt="6"/>
      <dgm:spPr/>
    </dgm:pt>
    <dgm:pt modelId="{B89574F5-4957-45A7-9411-BC92BA398E9F}" type="pres">
      <dgm:prSet presAssocID="{D0332D06-C6FA-4FA8-8985-66D8CA3201B8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CEC0DB4A-7883-48BD-925D-77B8A8859B39}" type="pres">
      <dgm:prSet presAssocID="{0509D5B1-FC13-47B9-B0B9-88C1CE487B8E}" presName="Accent2" presStyleCnt="0"/>
      <dgm:spPr/>
    </dgm:pt>
    <dgm:pt modelId="{DA20F291-336C-4A9C-BFAC-121CEB00672C}" type="pres">
      <dgm:prSet presAssocID="{0509D5B1-FC13-47B9-B0B9-88C1CE487B8E}" presName="Accent" presStyleLbl="bgShp" presStyleIdx="1" presStyleCnt="6"/>
      <dgm:spPr/>
    </dgm:pt>
    <dgm:pt modelId="{8BB2CE0C-DD5E-45A2-87CE-7F32678F1D8A}" type="pres">
      <dgm:prSet presAssocID="{0509D5B1-FC13-47B9-B0B9-88C1CE487B8E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00BEF87A-5BD2-4159-8F74-2E920864F5AB}" type="pres">
      <dgm:prSet presAssocID="{906F0016-57E8-469F-9DD2-63B5BAC537D2}" presName="Accent3" presStyleCnt="0"/>
      <dgm:spPr/>
    </dgm:pt>
    <dgm:pt modelId="{C8117442-C62B-419D-A9CB-02CF8DF93094}" type="pres">
      <dgm:prSet presAssocID="{906F0016-57E8-469F-9DD2-63B5BAC537D2}" presName="Accent" presStyleLbl="bgShp" presStyleIdx="2" presStyleCnt="6"/>
      <dgm:spPr/>
    </dgm:pt>
    <dgm:pt modelId="{032C04AC-C87C-4166-8B4A-B811146D4E99}" type="pres">
      <dgm:prSet presAssocID="{906F0016-57E8-469F-9DD2-63B5BAC537D2}" presName="Child3" presStyleLbl="node1" presStyleIdx="2" presStyleCnt="6" custScaleX="105101" custScaleY="106124">
        <dgm:presLayoutVars>
          <dgm:chMax val="0"/>
          <dgm:chPref val="0"/>
          <dgm:bulletEnabled val="1"/>
        </dgm:presLayoutVars>
      </dgm:prSet>
      <dgm:spPr/>
    </dgm:pt>
    <dgm:pt modelId="{974492C8-7214-4985-8721-EB9CDDF76C24}" type="pres">
      <dgm:prSet presAssocID="{4C273E0D-E879-4416-A307-AB3DB283517A}" presName="Accent4" presStyleCnt="0"/>
      <dgm:spPr/>
    </dgm:pt>
    <dgm:pt modelId="{5FE10FC2-61CB-4CB6-A4D1-0496013A15D6}" type="pres">
      <dgm:prSet presAssocID="{4C273E0D-E879-4416-A307-AB3DB283517A}" presName="Accent" presStyleLbl="bgShp" presStyleIdx="3" presStyleCnt="6"/>
      <dgm:spPr/>
    </dgm:pt>
    <dgm:pt modelId="{44738C29-5E67-426C-8FCF-0C0F6C436B58}" type="pres">
      <dgm:prSet presAssocID="{4C273E0D-E879-4416-A307-AB3DB283517A}" presName="Child4" presStyleLbl="node1" presStyleIdx="3" presStyleCnt="6" custScaleX="107935">
        <dgm:presLayoutVars>
          <dgm:chMax val="0"/>
          <dgm:chPref val="0"/>
          <dgm:bulletEnabled val="1"/>
        </dgm:presLayoutVars>
      </dgm:prSet>
      <dgm:spPr/>
    </dgm:pt>
    <dgm:pt modelId="{923966DA-ECD1-466E-A3EE-B1A991F42EB6}" type="pres">
      <dgm:prSet presAssocID="{995ED882-C94F-400D-A8C1-70137A85E3CF}" presName="Accent5" presStyleCnt="0"/>
      <dgm:spPr/>
    </dgm:pt>
    <dgm:pt modelId="{91B8DE1A-C2E1-4F77-A6EB-9200816CB143}" type="pres">
      <dgm:prSet presAssocID="{995ED882-C94F-400D-A8C1-70137A85E3CF}" presName="Accent" presStyleLbl="bgShp" presStyleIdx="4" presStyleCnt="6"/>
      <dgm:spPr/>
    </dgm:pt>
    <dgm:pt modelId="{1F183C93-3A1D-48A5-BE1A-F2B348FB1516}" type="pres">
      <dgm:prSet presAssocID="{995ED882-C94F-400D-A8C1-70137A85E3CF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BD82296E-5FC5-415A-83E2-3279DB83EE02}" type="pres">
      <dgm:prSet presAssocID="{C7F98E5A-60E6-4D24-B92E-6D6DB2F69F84}" presName="Accent6" presStyleCnt="0"/>
      <dgm:spPr/>
    </dgm:pt>
    <dgm:pt modelId="{9264086A-6CA8-442D-BFC7-640C377D4A19}" type="pres">
      <dgm:prSet presAssocID="{C7F98E5A-60E6-4D24-B92E-6D6DB2F69F84}" presName="Accent" presStyleLbl="bgShp" presStyleIdx="5" presStyleCnt="6"/>
      <dgm:spPr/>
    </dgm:pt>
    <dgm:pt modelId="{D9AF894F-E0FA-479D-B0FE-E13C66EFF841}" type="pres">
      <dgm:prSet presAssocID="{C7F98E5A-60E6-4D24-B92E-6D6DB2F69F84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FC9B818-F7CD-4DE3-ADEF-2C160A18C218}" type="presOf" srcId="{4C273E0D-E879-4416-A307-AB3DB283517A}" destId="{44738C29-5E67-426C-8FCF-0C0F6C436B58}" srcOrd="0" destOrd="0" presId="urn:microsoft.com/office/officeart/2011/layout/HexagonRadial"/>
    <dgm:cxn modelId="{D27D2919-20C2-4B90-B350-64BEEDD3F092}" srcId="{699FCA3F-3221-4001-B0AE-2302FD6D8387}" destId="{0509D5B1-FC13-47B9-B0B9-88C1CE487B8E}" srcOrd="1" destOrd="0" parTransId="{005D681E-AF9F-4283-890B-27700A92C65B}" sibTransId="{D228A503-0D1F-4554-AC0D-2C05F9FFED00}"/>
    <dgm:cxn modelId="{78DF411D-7EFE-466B-A6D7-F7E0A6834EB8}" type="presOf" srcId="{995ED882-C94F-400D-A8C1-70137A85E3CF}" destId="{1F183C93-3A1D-48A5-BE1A-F2B348FB1516}" srcOrd="0" destOrd="0" presId="urn:microsoft.com/office/officeart/2011/layout/HexagonRadial"/>
    <dgm:cxn modelId="{305A7526-D0AF-40B0-BE81-E6A144B9F6F1}" type="presOf" srcId="{0A9B1EB6-8AE1-4A0B-8E7B-F29FF1AA3757}" destId="{4C92855A-2C6B-4598-9763-DD66E030E8FD}" srcOrd="0" destOrd="0" presId="urn:microsoft.com/office/officeart/2011/layout/HexagonRadial"/>
    <dgm:cxn modelId="{9DC88F2C-1384-4229-8F27-F5FBA395FEB1}" type="presOf" srcId="{D0332D06-C6FA-4FA8-8985-66D8CA3201B8}" destId="{B89574F5-4957-45A7-9411-BC92BA398E9F}" srcOrd="0" destOrd="0" presId="urn:microsoft.com/office/officeart/2011/layout/HexagonRadial"/>
    <dgm:cxn modelId="{A1927460-2987-4301-9E45-7A0A78F4CCF4}" srcId="{699FCA3F-3221-4001-B0AE-2302FD6D8387}" destId="{D0332D06-C6FA-4FA8-8985-66D8CA3201B8}" srcOrd="0" destOrd="0" parTransId="{F2AF1E0B-087D-440E-AB96-8F30DB7C914F}" sibTransId="{82B57296-8AF9-4F74-8D6D-08F32DC12C0A}"/>
    <dgm:cxn modelId="{6ACE3A50-8BFB-417C-B042-B80C622ACD44}" srcId="{699FCA3F-3221-4001-B0AE-2302FD6D8387}" destId="{906F0016-57E8-469F-9DD2-63B5BAC537D2}" srcOrd="2" destOrd="0" parTransId="{FE6259FD-79DA-496C-9595-BD5F807B9240}" sibTransId="{1E88719D-8B9E-497A-9886-0107E08A4E6B}"/>
    <dgm:cxn modelId="{038A3786-4B0C-4301-B776-0A033B9788F5}" type="presOf" srcId="{906F0016-57E8-469F-9DD2-63B5BAC537D2}" destId="{032C04AC-C87C-4166-8B4A-B811146D4E99}" srcOrd="0" destOrd="0" presId="urn:microsoft.com/office/officeart/2011/layout/HexagonRadial"/>
    <dgm:cxn modelId="{3212428C-8227-404B-9FAB-B71DACEB78FD}" type="presOf" srcId="{699FCA3F-3221-4001-B0AE-2302FD6D8387}" destId="{C9EFEE5E-6DF2-45D7-A166-2020A381009D}" srcOrd="0" destOrd="0" presId="urn:microsoft.com/office/officeart/2011/layout/HexagonRadial"/>
    <dgm:cxn modelId="{B0878D8D-CBA2-495F-BAC5-B8121BE9C07B}" srcId="{699FCA3F-3221-4001-B0AE-2302FD6D8387}" destId="{995ED882-C94F-400D-A8C1-70137A85E3CF}" srcOrd="4" destOrd="0" parTransId="{AF31B987-060E-43FC-8C70-AB4DFDA7A609}" sibTransId="{5F597923-1EF7-486C-8ED0-24EF8D896AD8}"/>
    <dgm:cxn modelId="{386B909E-FAF6-4C47-814F-162EDF238373}" type="presOf" srcId="{0509D5B1-FC13-47B9-B0B9-88C1CE487B8E}" destId="{8BB2CE0C-DD5E-45A2-87CE-7F32678F1D8A}" srcOrd="0" destOrd="0" presId="urn:microsoft.com/office/officeart/2011/layout/HexagonRadial"/>
    <dgm:cxn modelId="{82DC71A1-0457-4EC7-987F-9D1BF92225F0}" srcId="{699FCA3F-3221-4001-B0AE-2302FD6D8387}" destId="{C7F98E5A-60E6-4D24-B92E-6D6DB2F69F84}" srcOrd="5" destOrd="0" parTransId="{842FB9BC-84FE-4BA2-91D3-ABFE0F0A9AEA}" sibTransId="{1663AA4C-F095-4612-85D1-DAE0789DEA0C}"/>
    <dgm:cxn modelId="{52AC6EB0-2B2A-44CF-91A0-9486BFEF1E25}" type="presOf" srcId="{C7F98E5A-60E6-4D24-B92E-6D6DB2F69F84}" destId="{D9AF894F-E0FA-479D-B0FE-E13C66EFF841}" srcOrd="0" destOrd="0" presId="urn:microsoft.com/office/officeart/2011/layout/HexagonRadial"/>
    <dgm:cxn modelId="{27283FDD-4AFC-4108-8BFD-11049DA6E2B1}" srcId="{699FCA3F-3221-4001-B0AE-2302FD6D8387}" destId="{4C273E0D-E879-4416-A307-AB3DB283517A}" srcOrd="3" destOrd="0" parTransId="{8EE3CB24-24E5-4A96-AC27-BBB2FC9289C2}" sibTransId="{CCC4D8F7-3865-4313-97D3-2AF08FFF06D9}"/>
    <dgm:cxn modelId="{658E02EB-5116-4FC4-A9E4-9E144ADF0655}" srcId="{0A9B1EB6-8AE1-4A0B-8E7B-F29FF1AA3757}" destId="{699FCA3F-3221-4001-B0AE-2302FD6D8387}" srcOrd="0" destOrd="0" parTransId="{0796FD99-BEEA-4747-9DFE-3A3F462BA16C}" sibTransId="{158F9811-B023-4AA7-820B-CA245C227C65}"/>
    <dgm:cxn modelId="{093F24EF-042A-4E42-A7B9-8D3231145797}" type="presParOf" srcId="{4C92855A-2C6B-4598-9763-DD66E030E8FD}" destId="{C9EFEE5E-6DF2-45D7-A166-2020A381009D}" srcOrd="0" destOrd="0" presId="urn:microsoft.com/office/officeart/2011/layout/HexagonRadial"/>
    <dgm:cxn modelId="{A8B5B83E-5C6A-47EC-9186-BB90C41AA442}" type="presParOf" srcId="{4C92855A-2C6B-4598-9763-DD66E030E8FD}" destId="{174A81B7-C1AD-4AA8-B0F5-F3DBDB560AFB}" srcOrd="1" destOrd="0" presId="urn:microsoft.com/office/officeart/2011/layout/HexagonRadial"/>
    <dgm:cxn modelId="{B213AAA6-2173-468F-BFD7-B5F7495DA303}" type="presParOf" srcId="{174A81B7-C1AD-4AA8-B0F5-F3DBDB560AFB}" destId="{9E139F4B-9EF6-43E4-B964-7751EE78AAC7}" srcOrd="0" destOrd="0" presId="urn:microsoft.com/office/officeart/2011/layout/HexagonRadial"/>
    <dgm:cxn modelId="{54C0FC35-EB02-490D-8CBE-64C525A2A13F}" type="presParOf" srcId="{4C92855A-2C6B-4598-9763-DD66E030E8FD}" destId="{B89574F5-4957-45A7-9411-BC92BA398E9F}" srcOrd="2" destOrd="0" presId="urn:microsoft.com/office/officeart/2011/layout/HexagonRadial"/>
    <dgm:cxn modelId="{DA752E8A-2C40-4216-B045-744415492185}" type="presParOf" srcId="{4C92855A-2C6B-4598-9763-DD66E030E8FD}" destId="{CEC0DB4A-7883-48BD-925D-77B8A8859B39}" srcOrd="3" destOrd="0" presId="urn:microsoft.com/office/officeart/2011/layout/HexagonRadial"/>
    <dgm:cxn modelId="{75657D8D-A96A-4F30-97E3-124BA54413EC}" type="presParOf" srcId="{CEC0DB4A-7883-48BD-925D-77B8A8859B39}" destId="{DA20F291-336C-4A9C-BFAC-121CEB00672C}" srcOrd="0" destOrd="0" presId="urn:microsoft.com/office/officeart/2011/layout/HexagonRadial"/>
    <dgm:cxn modelId="{FEB2F5EA-38CF-4315-AA84-08092502C6A4}" type="presParOf" srcId="{4C92855A-2C6B-4598-9763-DD66E030E8FD}" destId="{8BB2CE0C-DD5E-45A2-87CE-7F32678F1D8A}" srcOrd="4" destOrd="0" presId="urn:microsoft.com/office/officeart/2011/layout/HexagonRadial"/>
    <dgm:cxn modelId="{A6722DC2-36A6-459F-BB82-587D6793F283}" type="presParOf" srcId="{4C92855A-2C6B-4598-9763-DD66E030E8FD}" destId="{00BEF87A-5BD2-4159-8F74-2E920864F5AB}" srcOrd="5" destOrd="0" presId="urn:microsoft.com/office/officeart/2011/layout/HexagonRadial"/>
    <dgm:cxn modelId="{D5FCBA7D-FB7A-4032-8731-9FEC506C88E5}" type="presParOf" srcId="{00BEF87A-5BD2-4159-8F74-2E920864F5AB}" destId="{C8117442-C62B-419D-A9CB-02CF8DF93094}" srcOrd="0" destOrd="0" presId="urn:microsoft.com/office/officeart/2011/layout/HexagonRadial"/>
    <dgm:cxn modelId="{D8547738-A828-499C-9CD9-850489B4821B}" type="presParOf" srcId="{4C92855A-2C6B-4598-9763-DD66E030E8FD}" destId="{032C04AC-C87C-4166-8B4A-B811146D4E99}" srcOrd="6" destOrd="0" presId="urn:microsoft.com/office/officeart/2011/layout/HexagonRadial"/>
    <dgm:cxn modelId="{E44D640C-63AF-4C75-A3CE-F2E3ABB2C4F4}" type="presParOf" srcId="{4C92855A-2C6B-4598-9763-DD66E030E8FD}" destId="{974492C8-7214-4985-8721-EB9CDDF76C24}" srcOrd="7" destOrd="0" presId="urn:microsoft.com/office/officeart/2011/layout/HexagonRadial"/>
    <dgm:cxn modelId="{8AEDBA4C-E194-493A-B7B7-285B0D130761}" type="presParOf" srcId="{974492C8-7214-4985-8721-EB9CDDF76C24}" destId="{5FE10FC2-61CB-4CB6-A4D1-0496013A15D6}" srcOrd="0" destOrd="0" presId="urn:microsoft.com/office/officeart/2011/layout/HexagonRadial"/>
    <dgm:cxn modelId="{46529B46-55B1-4E25-81C9-D8A5A2134378}" type="presParOf" srcId="{4C92855A-2C6B-4598-9763-DD66E030E8FD}" destId="{44738C29-5E67-426C-8FCF-0C0F6C436B58}" srcOrd="8" destOrd="0" presId="urn:microsoft.com/office/officeart/2011/layout/HexagonRadial"/>
    <dgm:cxn modelId="{972FD2D7-A777-4F41-91FF-1B5E3F2F77E2}" type="presParOf" srcId="{4C92855A-2C6B-4598-9763-DD66E030E8FD}" destId="{923966DA-ECD1-466E-A3EE-B1A991F42EB6}" srcOrd="9" destOrd="0" presId="urn:microsoft.com/office/officeart/2011/layout/HexagonRadial"/>
    <dgm:cxn modelId="{F3A5D360-0B9F-4B90-870B-F45B27FA36CB}" type="presParOf" srcId="{923966DA-ECD1-466E-A3EE-B1A991F42EB6}" destId="{91B8DE1A-C2E1-4F77-A6EB-9200816CB143}" srcOrd="0" destOrd="0" presId="urn:microsoft.com/office/officeart/2011/layout/HexagonRadial"/>
    <dgm:cxn modelId="{53120C39-D7A9-4143-B205-392E4E1C03A3}" type="presParOf" srcId="{4C92855A-2C6B-4598-9763-DD66E030E8FD}" destId="{1F183C93-3A1D-48A5-BE1A-F2B348FB1516}" srcOrd="10" destOrd="0" presId="urn:microsoft.com/office/officeart/2011/layout/HexagonRadial"/>
    <dgm:cxn modelId="{5663E0BD-271C-4583-9C2D-D590BF30A3AC}" type="presParOf" srcId="{4C92855A-2C6B-4598-9763-DD66E030E8FD}" destId="{BD82296E-5FC5-415A-83E2-3279DB83EE02}" srcOrd="11" destOrd="0" presId="urn:microsoft.com/office/officeart/2011/layout/HexagonRadial"/>
    <dgm:cxn modelId="{69CB30A6-BAD8-43EF-9327-E63AF02F2FD4}" type="presParOf" srcId="{BD82296E-5FC5-415A-83E2-3279DB83EE02}" destId="{9264086A-6CA8-442D-BFC7-640C377D4A19}" srcOrd="0" destOrd="0" presId="urn:microsoft.com/office/officeart/2011/layout/HexagonRadial"/>
    <dgm:cxn modelId="{2C9FAC59-F06E-4453-84FE-758293303F25}" type="presParOf" srcId="{4C92855A-2C6B-4598-9763-DD66E030E8FD}" destId="{D9AF894F-E0FA-479D-B0FE-E13C66EFF841}" srcOrd="12" destOrd="0" presId="urn:microsoft.com/office/officeart/2011/layout/HexagonRadial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FEE5E-6DF2-45D7-A166-2020A381009D}">
      <dsp:nvSpPr>
        <dsp:cNvPr id="0" name=""/>
        <dsp:cNvSpPr/>
      </dsp:nvSpPr>
      <dsp:spPr>
        <a:xfrm>
          <a:off x="1689543" y="1332112"/>
          <a:ext cx="1693173" cy="14646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FUNCTIONS</a:t>
          </a:r>
        </a:p>
      </dsp:txBody>
      <dsp:txXfrm>
        <a:off x="1970125" y="1574827"/>
        <a:ext cx="1132009" cy="979233"/>
      </dsp:txXfrm>
    </dsp:sp>
    <dsp:sp modelId="{DA20F291-336C-4A9C-BFAC-121CEB00672C}">
      <dsp:nvSpPr>
        <dsp:cNvPr id="0" name=""/>
        <dsp:cNvSpPr/>
      </dsp:nvSpPr>
      <dsp:spPr>
        <a:xfrm>
          <a:off x="2749795" y="631370"/>
          <a:ext cx="638829" cy="550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9574F5-4957-45A7-9411-BC92BA398E9F}">
      <dsp:nvSpPr>
        <dsp:cNvPr id="0" name=""/>
        <dsp:cNvSpPr/>
      </dsp:nvSpPr>
      <dsp:spPr>
        <a:xfrm>
          <a:off x="1845508" y="0"/>
          <a:ext cx="1387543" cy="120038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kern="1200" dirty="0"/>
            <a:t>1. CONNECT </a:t>
          </a:r>
          <a:r>
            <a:rPr lang="en-US" sz="900" kern="1200" dirty="0"/>
            <a:t>– virtual &amp; in person to advice, support, investment and funding at all stages of business life cycle</a:t>
          </a:r>
        </a:p>
      </dsp:txBody>
      <dsp:txXfrm>
        <a:off x="2075454" y="198930"/>
        <a:ext cx="927651" cy="802528"/>
      </dsp:txXfrm>
    </dsp:sp>
    <dsp:sp modelId="{C8117442-C62B-419D-A9CB-02CF8DF93094}">
      <dsp:nvSpPr>
        <dsp:cNvPr id="0" name=""/>
        <dsp:cNvSpPr/>
      </dsp:nvSpPr>
      <dsp:spPr>
        <a:xfrm>
          <a:off x="3495358" y="1660392"/>
          <a:ext cx="638829" cy="550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2CE0C-DD5E-45A2-87CE-7F32678F1D8A}">
      <dsp:nvSpPr>
        <dsp:cNvPr id="0" name=""/>
        <dsp:cNvSpPr/>
      </dsp:nvSpPr>
      <dsp:spPr>
        <a:xfrm>
          <a:off x="3118047" y="738319"/>
          <a:ext cx="1387543" cy="120038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kern="1200" dirty="0"/>
            <a:t>2. ACCELERATE –</a:t>
          </a:r>
          <a:r>
            <a:rPr lang="en-US" sz="900" b="0" i="0" kern="1200" baseline="0" dirty="0"/>
            <a:t> specific interventions with individual business types, places, communities or business sectors</a:t>
          </a:r>
        </a:p>
      </dsp:txBody>
      <dsp:txXfrm>
        <a:off x="3347993" y="937249"/>
        <a:ext cx="927651" cy="802528"/>
      </dsp:txXfrm>
    </dsp:sp>
    <dsp:sp modelId="{5FE10FC2-61CB-4CB6-A4D1-0496013A15D6}">
      <dsp:nvSpPr>
        <dsp:cNvPr id="0" name=""/>
        <dsp:cNvSpPr/>
      </dsp:nvSpPr>
      <dsp:spPr>
        <a:xfrm>
          <a:off x="2977442" y="2821964"/>
          <a:ext cx="638829" cy="550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2C04AC-C87C-4166-8B4A-B811146D4E99}">
      <dsp:nvSpPr>
        <dsp:cNvPr id="0" name=""/>
        <dsp:cNvSpPr/>
      </dsp:nvSpPr>
      <dsp:spPr>
        <a:xfrm>
          <a:off x="3082658" y="2153012"/>
          <a:ext cx="1458322" cy="1273899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kern="1200" dirty="0"/>
            <a:t>3. COLLABORATE</a:t>
          </a:r>
          <a:r>
            <a:rPr lang="en-US" sz="900" kern="1200" dirty="0"/>
            <a:t>– bring people together, enabling B2B trading, B2C support, cross sector brokerage &amp; partnerships and social primes </a:t>
          </a:r>
        </a:p>
      </dsp:txBody>
      <dsp:txXfrm>
        <a:off x="3325502" y="2365146"/>
        <a:ext cx="972634" cy="849631"/>
      </dsp:txXfrm>
    </dsp:sp>
    <dsp:sp modelId="{91B8DE1A-C2E1-4F77-A6EB-9200816CB143}">
      <dsp:nvSpPr>
        <dsp:cNvPr id="0" name=""/>
        <dsp:cNvSpPr/>
      </dsp:nvSpPr>
      <dsp:spPr>
        <a:xfrm>
          <a:off x="1692694" y="2942540"/>
          <a:ext cx="638829" cy="550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738C29-5E67-426C-8FCF-0C0F6C436B58}">
      <dsp:nvSpPr>
        <dsp:cNvPr id="0" name=""/>
        <dsp:cNvSpPr/>
      </dsp:nvSpPr>
      <dsp:spPr>
        <a:xfrm>
          <a:off x="1790458" y="2928913"/>
          <a:ext cx="1497645" cy="120038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kern="1200" dirty="0"/>
            <a:t>4. CREATE </a:t>
          </a:r>
          <a:r>
            <a:rPr lang="en-US" sz="900" b="1" kern="1200" dirty="0"/>
            <a:t>– </a:t>
          </a:r>
          <a:r>
            <a:rPr lang="en-US" sz="900" b="0" kern="1200" dirty="0"/>
            <a:t>innovate, </a:t>
          </a:r>
          <a:r>
            <a:rPr lang="en-US" sz="900" b="0" kern="1200" baseline="0" dirty="0"/>
            <a:t>develop and test new ideas for wealth creation, drive carbon reduction, take over empty buildings etc.</a:t>
          </a:r>
        </a:p>
      </dsp:txBody>
      <dsp:txXfrm>
        <a:off x="2029579" y="3120572"/>
        <a:ext cx="1019403" cy="817070"/>
      </dsp:txXfrm>
    </dsp:sp>
    <dsp:sp modelId="{9264086A-6CA8-442D-BFC7-640C377D4A19}">
      <dsp:nvSpPr>
        <dsp:cNvPr id="0" name=""/>
        <dsp:cNvSpPr/>
      </dsp:nvSpPr>
      <dsp:spPr>
        <a:xfrm>
          <a:off x="934921" y="1913931"/>
          <a:ext cx="638829" cy="550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183C93-3A1D-48A5-BE1A-F2B348FB1516}">
      <dsp:nvSpPr>
        <dsp:cNvPr id="0" name=""/>
        <dsp:cNvSpPr/>
      </dsp:nvSpPr>
      <dsp:spPr>
        <a:xfrm>
          <a:off x="567062" y="2190594"/>
          <a:ext cx="1387543" cy="120038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5. </a:t>
          </a:r>
          <a:r>
            <a:rPr lang="en-US" sz="1100" b="1" kern="1200" baseline="0" dirty="0"/>
            <a:t>SHARE</a:t>
          </a:r>
          <a:r>
            <a:rPr lang="en-US" sz="800" b="1" kern="1200" dirty="0"/>
            <a:t> </a:t>
          </a:r>
          <a:r>
            <a:rPr lang="en-US" sz="900" kern="1200" dirty="0"/>
            <a:t>– collate evidence,  </a:t>
          </a:r>
          <a:r>
            <a:rPr lang="en-US" sz="900" kern="1200" baseline="0" dirty="0"/>
            <a:t>spread good practice / success, facilitate networking, build and evaluate an evidence base</a:t>
          </a:r>
        </a:p>
      </dsp:txBody>
      <dsp:txXfrm>
        <a:off x="797008" y="2389524"/>
        <a:ext cx="927651" cy="802528"/>
      </dsp:txXfrm>
    </dsp:sp>
    <dsp:sp modelId="{D9AF894F-E0FA-479D-B0FE-E13C66EFF841}">
      <dsp:nvSpPr>
        <dsp:cNvPr id="0" name=""/>
        <dsp:cNvSpPr/>
      </dsp:nvSpPr>
      <dsp:spPr>
        <a:xfrm>
          <a:off x="567062" y="736667"/>
          <a:ext cx="1387543" cy="120038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baseline="0" dirty="0"/>
            <a:t>6. </a:t>
          </a:r>
          <a:r>
            <a:rPr lang="en-US" sz="900" b="1" kern="1200" baseline="0" dirty="0">
              <a:latin typeface="Calibri Light" panose="020F0302020204030204"/>
            </a:rPr>
            <a:t>TRANSFORM</a:t>
          </a:r>
          <a:r>
            <a:rPr lang="en-US" sz="900" kern="1200" baseline="0" dirty="0"/>
            <a:t> –</a:t>
          </a:r>
          <a:r>
            <a:rPr lang="en-US" sz="900" kern="1200" baseline="0" dirty="0">
              <a:latin typeface="Calibri Light" panose="020F0302020204030204"/>
            </a:rPr>
            <a:t> reflect diversity, give power and voice through campaigns</a:t>
          </a:r>
          <a:r>
            <a:rPr lang="en-US" sz="900" kern="1200" baseline="0" dirty="0"/>
            <a:t> and lobby for a fairer and more inclusive economy</a:t>
          </a:r>
        </a:p>
      </dsp:txBody>
      <dsp:txXfrm>
        <a:off x="797008" y="935597"/>
        <a:ext cx="927651" cy="802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2607E-8C01-940B-8BC5-120292151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5341FB-5D8C-79B0-67D8-8BF83CDFE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2A6E-61C6-7450-D6A5-182B437A1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210F2-952A-5DC7-84F9-9F879FFC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8FCA5-6111-BF44-8E80-A4996A7AF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95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D90C9-FEED-9CB2-78BB-3A3D7A1B1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33CB7-49D6-EBE0-E697-F9BD47EF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F96C8-00CE-2E98-2A0D-5E78A705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0AA7C-14FB-DCDD-AA4F-6A749DB54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8A2E0-F368-0F84-4C91-99D2EEF3F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17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E0DFBA-1259-EC31-5F14-607816FB3B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385680-F419-D6EE-9959-639E85219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D0C36-CD5C-55F6-10AF-F9FFD9C11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DD58C-CC21-2380-EA50-B3E3751E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51BE8-3A89-2182-4DA0-FC013920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21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686F3-D780-915F-7535-BA373743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DE856-DFE7-CAAE-72D4-C2F7D1449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F5452-E7AB-3806-AD04-D0D581D97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80B07-CB48-E2A6-7D32-07F1AE19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AE554-171D-1178-89E0-96DEFFEEF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24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3F63F-8A85-1DC6-9DB7-A6F1C850E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25EFE-E5E1-A768-1DBB-5F6696102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2AFA3-42AB-2118-DF4D-1FF63F8A5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05C75-DB4C-C5B6-CFD0-F81A9BE9A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B7D00-CFD2-D6CD-AD87-4315A1FE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88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8948B-AD5E-1944-D3F6-EE4FDD2E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EF3F6-66C2-8231-087F-7626E7938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B35C4-5F92-1024-5880-5BF22BB54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97DAB-F232-AD17-9660-606EE1BD2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A35979-52E5-7CBA-7433-D88F2655E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10108-0C07-9FF4-FFA6-617A71CA0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68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1161C-9EFC-6CA4-2B46-115E2CB21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788A1-21BE-ECE9-D5A2-F1D1C99F7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5CB2E-2429-CB3E-9037-6273006A0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1D000F-1C0C-C2B8-2FD5-917DC330F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582516-EA42-73D5-B257-5BE44E292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30BE8F-CF0B-47DF-66AF-76FE935A7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C8F5E1-1FA2-84DD-394C-AE37F45A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588C04-EF68-3B88-AA21-DC36EEE0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93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4E3CB-2692-14D2-4813-0BAA64534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2AF90C-65D5-4AE5-5D00-3B3D034A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7F783-D209-0DAC-8EA5-0FE40B6A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522C8-40DC-DEBF-4AA8-EBEC4F77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47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850B80-BE99-A40E-8CE2-35963AE74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04D274-3222-6F03-BFF7-C70A9D471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4DDA3F-D301-94F4-9DC6-FA74B7AD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33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ABEAF-6BF6-DECA-E599-B92DBBCC2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A30D-125C-057D-91F5-AAEB7A356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678F3-B66A-555F-FE0F-B64961444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40358-8C8E-976D-ECBF-49AAA7CC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E82BB-F913-23E9-0AF6-BD08F24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A4D9C-9FFC-2B20-BDFC-07529AE87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0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92EB5-F7F9-1C2F-A962-B43BE8C9B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88B4B6-685A-E402-3CD7-18F4AF2B7C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64FA0-4EE4-5B48-7561-52B16C389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76841-0B3B-FF32-97F5-CA53A4C55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AF513-4632-0EDB-47E6-CBACD64D6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7D472-ED49-0E1E-75F0-472A430A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01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47340C-79DC-2661-280B-8EDAC9D4C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F5C0E-7CAF-3021-E6D7-93920331E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8D9EA-EB57-DFFF-DE13-DF5522221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F2CB-1CC0-42C6-86C3-41D6E9548F84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46528-48AF-21A0-0750-C37FFE4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8DFD5-0CFA-F94B-962E-DDE3476E0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D8BA4-752A-44C1-BFA7-9A24D5105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72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2804151" y="811714"/>
          <a:ext cx="5108043" cy="4129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005375" y="1318519"/>
            <a:ext cx="2182717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/>
              <a:t>Increase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the market share of social economy organisations in target sectors </a:t>
            </a:r>
            <a:endParaRPr lang="en-GB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Calibri"/>
            </a:endParaRPr>
          </a:p>
          <a:p>
            <a:pPr>
              <a:spcBef>
                <a:spcPts val="600"/>
              </a:spcBef>
              <a:defRPr/>
            </a:pPr>
            <a:r>
              <a:rPr lang="en-GB" sz="900" dirty="0"/>
              <a:t>Greater interest in and engagement with the social economy from the public and private sectors</a:t>
            </a:r>
          </a:p>
          <a:p>
            <a:pPr>
              <a:spcBef>
                <a:spcPts val="600"/>
              </a:spcBef>
              <a:defRPr/>
            </a:pPr>
            <a:r>
              <a:rPr lang="en-GB" sz="900" dirty="0">
                <a:solidFill>
                  <a:prstClr val="black"/>
                </a:solidFill>
              </a:rPr>
              <a:t>Increased local community, employee and other local ownership of business and economic assets</a:t>
            </a:r>
          </a:p>
          <a:p>
            <a:pPr>
              <a:spcBef>
                <a:spcPts val="600"/>
              </a:spcBef>
              <a:defRPr/>
            </a:pPr>
            <a:r>
              <a:rPr lang="en-GB" sz="900" dirty="0"/>
              <a:t>Improved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support arrangements for social economy</a:t>
            </a:r>
          </a:p>
          <a:p>
            <a:pPr>
              <a:spcBef>
                <a:spcPts val="600"/>
              </a:spcBef>
              <a:defRPr/>
            </a:pPr>
            <a:r>
              <a:rPr lang="en-GB" sz="900" dirty="0"/>
              <a:t>Improved diversity in funding options for social economy</a:t>
            </a:r>
            <a:endParaRPr lang="en-GB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Calibri"/>
            </a:endParaRPr>
          </a:p>
          <a:p>
            <a:pPr>
              <a:spcBef>
                <a:spcPts val="600"/>
              </a:spcBef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Innovation in GM social and Foundational Economy</a:t>
            </a:r>
            <a:r>
              <a:rPr lang="en-GB" sz="900" dirty="0"/>
              <a:t> </a:t>
            </a:r>
            <a:endParaRPr lang="en-GB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Increased business investment  in 'societal challenges’ (social value)</a:t>
            </a:r>
          </a:p>
          <a:p>
            <a:pPr>
              <a:spcBef>
                <a:spcPts val="600"/>
              </a:spcBef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Increased awareness and understanding of social economy</a:t>
            </a:r>
            <a:r>
              <a:rPr lang="en-GB" sz="900" dirty="0"/>
              <a:t> </a:t>
            </a:r>
          </a:p>
          <a:p>
            <a:pPr>
              <a:spcBef>
                <a:spcPts val="600"/>
              </a:spcBef>
              <a:defRPr/>
            </a:pPr>
            <a:r>
              <a:rPr lang="en-GB" sz="900" dirty="0"/>
              <a:t>Improved collaboration within the social economy and between public / business / social sectors</a:t>
            </a:r>
          </a:p>
          <a:p>
            <a:pPr>
              <a:spcBef>
                <a:spcPts val="600"/>
              </a:spcBef>
              <a:defRPr/>
            </a:pPr>
            <a:r>
              <a:rPr lang="en-GB" sz="900" dirty="0">
                <a:solidFill>
                  <a:prstClr val="black"/>
                </a:solidFill>
              </a:rPr>
              <a:t>Increased local retention of profits and surpluses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C76647-B16E-4630-A06D-4EAE298F6709}"/>
              </a:ext>
            </a:extLst>
          </p:cNvPr>
          <p:cNvSpPr txBox="1"/>
          <p:nvPr/>
        </p:nvSpPr>
        <p:spPr>
          <a:xfrm>
            <a:off x="388780" y="1331560"/>
            <a:ext cx="2281159" cy="34009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</a:t>
            </a:r>
            <a:r>
              <a:rPr lang="en-GB" sz="1600" dirty="0">
                <a:latin typeface="Calibri" panose="020F0502020204030204"/>
              </a:rPr>
              <a:t>catalyse </a:t>
            </a:r>
            <a:r>
              <a:rPr lang="en-GB" sz="1600" b="1" dirty="0">
                <a:latin typeface="Calibri" panose="020F0502020204030204"/>
              </a:rPr>
              <a:t>inclusive ownership</a:t>
            </a:r>
            <a:r>
              <a:rPr lang="en-GB" sz="1600" dirty="0">
                <a:latin typeface="Calibri" panose="020F0502020204030204"/>
              </a:rPr>
              <a:t> as part of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 wealth building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activity in Greater Manchester as a mechanism for: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Addressing inequality and improving wellbeing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 a fairer and more inclusive economy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Increasing local</a:t>
            </a:r>
            <a:r>
              <a:rPr lang="en-GB" sz="1400" dirty="0">
                <a:latin typeface="Calibri" panose="020F0502020204030204"/>
              </a:rPr>
              <a:t> community 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ownership of wealth and assets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Calibri"/>
            </a:endParaRPr>
          </a:p>
          <a:p>
            <a:pPr>
              <a:defRPr/>
            </a:pPr>
            <a:endParaRPr lang="en-GB" sz="1600" b="0" i="0" u="none" strike="sng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Times New Roman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D3E426-ED8C-4167-9B2D-784A0D827277}"/>
              </a:ext>
            </a:extLst>
          </p:cNvPr>
          <p:cNvSpPr txBox="1"/>
          <p:nvPr/>
        </p:nvSpPr>
        <p:spPr>
          <a:xfrm>
            <a:off x="8005375" y="811714"/>
            <a:ext cx="158649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OUTCOMES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D99CC8-9E3B-4F41-BAD0-DB697235949C}"/>
              </a:ext>
            </a:extLst>
          </p:cNvPr>
          <p:cNvSpPr txBox="1"/>
          <p:nvPr/>
        </p:nvSpPr>
        <p:spPr>
          <a:xfrm>
            <a:off x="10281273" y="811714"/>
            <a:ext cx="119783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6B8C31-5FC9-4821-B887-12C6D7F65A86}"/>
              </a:ext>
            </a:extLst>
          </p:cNvPr>
          <p:cNvSpPr txBox="1"/>
          <p:nvPr/>
        </p:nvSpPr>
        <p:spPr>
          <a:xfrm>
            <a:off x="388780" y="811714"/>
            <a:ext cx="119783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PURPOSE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91E996-A5F1-41DC-AE1F-41D5862E36B4}"/>
              </a:ext>
            </a:extLst>
          </p:cNvPr>
          <p:cNvSpPr txBox="1"/>
          <p:nvPr/>
        </p:nvSpPr>
        <p:spPr>
          <a:xfrm>
            <a:off x="388780" y="4934894"/>
            <a:ext cx="212127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STRUCTURE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CE32255-5857-4600-83FA-AAD54E534A51}"/>
              </a:ext>
            </a:extLst>
          </p:cNvPr>
          <p:cNvSpPr txBox="1"/>
          <p:nvPr/>
        </p:nvSpPr>
        <p:spPr>
          <a:xfrm>
            <a:off x="10281273" y="1318518"/>
            <a:ext cx="1740627" cy="26161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Reduction in economic inequality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 panose="020F0502020204030204"/>
              </a:rPr>
              <a:t>Fairer distribution of wealth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 jobs and good employment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alibri" panose="020F0502020204030204"/>
              </a:rPr>
              <a:t>Resilient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vibrant communities</a:t>
            </a:r>
            <a:endParaRPr lang="en-GB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Wider health, community wellbeing, and environmental benefits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EC3EF2-7960-9162-7045-2BBB4D8EE8ED}"/>
              </a:ext>
            </a:extLst>
          </p:cNvPr>
          <p:cNvSpPr txBox="1"/>
          <p:nvPr/>
        </p:nvSpPr>
        <p:spPr>
          <a:xfrm>
            <a:off x="2804088" y="4950729"/>
            <a:ext cx="5108043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‘Alliance’ / ‘Community’ of Community Wealth Builders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(an informal network of individual and organisational ‘member owners’)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C4541C-2B4B-27EC-A33B-F3FD2C8B3833}"/>
              </a:ext>
            </a:extLst>
          </p:cNvPr>
          <p:cNvSpPr txBox="1"/>
          <p:nvPr/>
        </p:nvSpPr>
        <p:spPr>
          <a:xfrm>
            <a:off x="1539355" y="5463483"/>
            <a:ext cx="2563667" cy="1277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Online ‘Hub’:</a:t>
            </a:r>
          </a:p>
          <a:p>
            <a:pPr marL="18000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 panose="020F0502020204030204"/>
              </a:rPr>
              <a:t>Information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Resources, case studies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 panose="020F0502020204030204"/>
              </a:rPr>
              <a:t>Simple triage / phone line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‘Map’ and links to support, projects and other activity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DA2004-8BFA-CFD6-B320-AD671BDE9398}"/>
              </a:ext>
            </a:extLst>
          </p:cNvPr>
          <p:cNvSpPr txBox="1"/>
          <p:nvPr/>
        </p:nvSpPr>
        <p:spPr>
          <a:xfrm>
            <a:off x="4087599" y="5463482"/>
            <a:ext cx="2469268" cy="1277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‘Team’:</a:t>
            </a:r>
          </a:p>
          <a:p>
            <a:pPr marL="1800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 panose="020F0502020204030204"/>
              </a:rPr>
              <a:t>Drawn from partners (via secondments) to enable triage,  core functions, provide capacity for project development, also work experience and shadowing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E3B9B4-4A64-783D-B747-C84B37638645}"/>
              </a:ext>
            </a:extLst>
          </p:cNvPr>
          <p:cNvSpPr txBox="1"/>
          <p:nvPr/>
        </p:nvSpPr>
        <p:spPr>
          <a:xfrm>
            <a:off x="6499716" y="5463481"/>
            <a:ext cx="2368937" cy="1277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Satellites:</a:t>
            </a:r>
          </a:p>
          <a:p>
            <a:pPr marL="180000">
              <a:spcBef>
                <a:spcPts val="600"/>
              </a:spcBef>
            </a:pPr>
            <a:r>
              <a:rPr lang="en-GB" sz="1200" dirty="0"/>
              <a:t>Projects and interventions, mutually beneficial linkages with other ‘hubs’ and networks across GM and beyond</a:t>
            </a:r>
            <a:endParaRPr lang="en-GB" sz="1000" dirty="0"/>
          </a:p>
          <a:p>
            <a:pPr marL="180000"/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E1177F-6EB8-6A27-119D-7B051FCA6069}"/>
              </a:ext>
            </a:extLst>
          </p:cNvPr>
          <p:cNvSpPr txBox="1"/>
          <p:nvPr/>
        </p:nvSpPr>
        <p:spPr>
          <a:xfrm>
            <a:off x="9302106" y="5547062"/>
            <a:ext cx="729477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Sector</a:t>
            </a:r>
          </a:p>
          <a:p>
            <a:pPr algn="ctr"/>
            <a:endParaRPr lang="en-GB" sz="1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90BDD4-09ED-C7FF-5168-D7004C8FBD6A}"/>
              </a:ext>
            </a:extLst>
          </p:cNvPr>
          <p:cNvSpPr txBox="1"/>
          <p:nvPr/>
        </p:nvSpPr>
        <p:spPr>
          <a:xfrm>
            <a:off x="11265347" y="5539482"/>
            <a:ext cx="743370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Place</a:t>
            </a:r>
          </a:p>
          <a:p>
            <a:pPr algn="ctr"/>
            <a:endParaRPr lang="en-GB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B60DD8E-A822-0041-7A36-7200B33F791A}"/>
              </a:ext>
            </a:extLst>
          </p:cNvPr>
          <p:cNvSpPr txBox="1"/>
          <p:nvPr/>
        </p:nvSpPr>
        <p:spPr>
          <a:xfrm>
            <a:off x="10104977" y="5547062"/>
            <a:ext cx="108689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Community </a:t>
            </a:r>
          </a:p>
          <a:p>
            <a:pPr algn="ctr"/>
            <a:endParaRPr lang="en-GB" sz="1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6EC9812-8FC5-A038-B028-EF1B5AFADF42}"/>
              </a:ext>
            </a:extLst>
          </p:cNvPr>
          <p:cNvSpPr txBox="1"/>
          <p:nvPr/>
        </p:nvSpPr>
        <p:spPr>
          <a:xfrm>
            <a:off x="9296444" y="6079034"/>
            <a:ext cx="272545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Theme</a:t>
            </a:r>
            <a:r>
              <a:rPr lang="en-GB" sz="1200" dirty="0"/>
              <a:t> – </a:t>
            </a:r>
            <a:r>
              <a:rPr lang="en-GB" sz="1000" dirty="0" err="1"/>
              <a:t>eg</a:t>
            </a:r>
            <a:r>
              <a:rPr lang="en-GB" sz="1000" dirty="0"/>
              <a:t> low carbon, employee ownership, community ownership (buildings), intrapreneurship, impact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D7119F76-7FE8-A7AE-2951-0093B02F6FE4}"/>
              </a:ext>
            </a:extLst>
          </p:cNvPr>
          <p:cNvSpPr/>
          <p:nvPr/>
        </p:nvSpPr>
        <p:spPr>
          <a:xfrm rot="5400000">
            <a:off x="8610197" y="5803273"/>
            <a:ext cx="959204" cy="325519"/>
          </a:xfrm>
          <a:prstGeom prst="triangle">
            <a:avLst>
              <a:gd name="adj" fmla="val 5101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A2643D8-70B1-3C13-BD9A-943DC356CE05}"/>
              </a:ext>
            </a:extLst>
          </p:cNvPr>
          <p:cNvSpPr/>
          <p:nvPr/>
        </p:nvSpPr>
        <p:spPr>
          <a:xfrm rot="16200000">
            <a:off x="825152" y="5803272"/>
            <a:ext cx="959204" cy="325519"/>
          </a:xfrm>
          <a:prstGeom prst="triangle">
            <a:avLst>
              <a:gd name="adj" fmla="val 5101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7BA397-6D10-5688-C9B0-612EEA347466}"/>
              </a:ext>
            </a:extLst>
          </p:cNvPr>
          <p:cNvSpPr txBox="1"/>
          <p:nvPr/>
        </p:nvSpPr>
        <p:spPr>
          <a:xfrm>
            <a:off x="105300" y="5463481"/>
            <a:ext cx="964852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Other Networks </a:t>
            </a:r>
            <a:r>
              <a:rPr lang="en-GB" sz="1200" dirty="0"/>
              <a:t>– </a:t>
            </a:r>
            <a:r>
              <a:rPr lang="en-GB" sz="1000" dirty="0" err="1"/>
              <a:t>eg</a:t>
            </a:r>
            <a:r>
              <a:rPr lang="en-GB" sz="1000" dirty="0"/>
              <a:t> GMSVN, GMSEN, GMCLHH, GEC, CLES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2190AA7-C288-59CA-33CF-5880A96A2192}"/>
              </a:ext>
            </a:extLst>
          </p:cNvPr>
          <p:cNvSpPr txBox="1">
            <a:spLocks/>
          </p:cNvSpPr>
          <p:nvPr/>
        </p:nvSpPr>
        <p:spPr>
          <a:xfrm>
            <a:off x="0" y="2213"/>
            <a:ext cx="12192000" cy="650243"/>
          </a:xfrm>
          <a:prstGeom prst="rect">
            <a:avLst/>
          </a:prstGeom>
          <a:solidFill>
            <a:srgbClr val="990033"/>
          </a:solidFill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Greater Manchester Community Wealth Hub - concept model</a:t>
            </a:r>
          </a:p>
        </p:txBody>
      </p:sp>
    </p:spTree>
    <p:extLst>
      <p:ext uri="{BB962C8B-B14F-4D97-AF65-F5344CB8AC3E}">
        <p14:creationId xmlns:p14="http://schemas.microsoft.com/office/powerpoint/2010/main" val="139158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Collicutt, Jack</dc:creator>
  <cp:lastModifiedBy>Collicutt, Jack</cp:lastModifiedBy>
  <cp:revision>1</cp:revision>
  <dcterms:created xsi:type="dcterms:W3CDTF">2022-10-05T10:51:02Z</dcterms:created>
  <dcterms:modified xsi:type="dcterms:W3CDTF">2022-10-05T10:51:25Z</dcterms:modified>
</cp:coreProperties>
</file>