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Lst>
  <p:notesMasterIdLst>
    <p:notesMasterId r:id="rId44"/>
  </p:notesMasterIdLst>
  <p:handoutMasterIdLst>
    <p:handoutMasterId r:id="rId45"/>
  </p:handoutMasterIdLst>
  <p:sldIdLst>
    <p:sldId id="2147476162" r:id="rId6"/>
    <p:sldId id="2147476196" r:id="rId7"/>
    <p:sldId id="3994" r:id="rId8"/>
    <p:sldId id="2147476197" r:id="rId9"/>
    <p:sldId id="2147476198" r:id="rId10"/>
    <p:sldId id="2147476199" r:id="rId11"/>
    <p:sldId id="11923" r:id="rId12"/>
    <p:sldId id="11924" r:id="rId13"/>
    <p:sldId id="2147476200" r:id="rId14"/>
    <p:sldId id="3949" r:id="rId15"/>
    <p:sldId id="3950" r:id="rId16"/>
    <p:sldId id="3995" r:id="rId17"/>
    <p:sldId id="3951" r:id="rId18"/>
    <p:sldId id="533" r:id="rId19"/>
    <p:sldId id="2147476201" r:id="rId20"/>
    <p:sldId id="2147476193" r:id="rId21"/>
    <p:sldId id="3996" r:id="rId22"/>
    <p:sldId id="3960" r:id="rId23"/>
    <p:sldId id="2147476188" r:id="rId24"/>
    <p:sldId id="628" r:id="rId25"/>
    <p:sldId id="608" r:id="rId26"/>
    <p:sldId id="2147476189" r:id="rId27"/>
    <p:sldId id="545" r:id="rId28"/>
    <p:sldId id="667" r:id="rId29"/>
    <p:sldId id="647" r:id="rId30"/>
    <p:sldId id="668" r:id="rId31"/>
    <p:sldId id="2147476190" r:id="rId32"/>
    <p:sldId id="555" r:id="rId33"/>
    <p:sldId id="2147476191" r:id="rId34"/>
    <p:sldId id="1106" r:id="rId35"/>
    <p:sldId id="257" r:id="rId36"/>
    <p:sldId id="258" r:id="rId37"/>
    <p:sldId id="256" r:id="rId38"/>
    <p:sldId id="3997" r:id="rId39"/>
    <p:sldId id="11932" r:id="rId40"/>
    <p:sldId id="3956" r:id="rId41"/>
    <p:sldId id="3961" r:id="rId42"/>
    <p:sldId id="396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68" userDrawn="1">
          <p15:clr>
            <a:srgbClr val="A4A3A4"/>
          </p15:clr>
        </p15:guide>
        <p15:guide id="6" orient="horz" pos="3861" userDrawn="1">
          <p15:clr>
            <a:srgbClr val="A4A3A4"/>
          </p15:clr>
        </p15:guide>
        <p15:guide id="12" pos="6539" userDrawn="1">
          <p15:clr>
            <a:srgbClr val="A4A3A4"/>
          </p15:clr>
        </p15:guide>
        <p15:guide id="13" pos="7310" userDrawn="1">
          <p15:clr>
            <a:srgbClr val="A4A3A4"/>
          </p15:clr>
        </p15:guide>
        <p15:guide id="14" pos="5768" userDrawn="1">
          <p15:clr>
            <a:srgbClr val="A4A3A4"/>
          </p15:clr>
        </p15:guide>
        <p15:guide id="15" pos="4997" userDrawn="1">
          <p15:clr>
            <a:srgbClr val="A4A3A4"/>
          </p15:clr>
        </p15:guide>
        <p15:guide id="16" pos="4226" userDrawn="1">
          <p15:clr>
            <a:srgbClr val="A4A3A4"/>
          </p15:clr>
        </p15:guide>
        <p15:guide id="17" pos="3454" userDrawn="1">
          <p15:clr>
            <a:srgbClr val="A4A3A4"/>
          </p15:clr>
        </p15:guide>
        <p15:guide id="18" pos="2683" userDrawn="1">
          <p15:clr>
            <a:srgbClr val="A4A3A4"/>
          </p15:clr>
        </p15:guide>
        <p15:guide id="19" pos="1912" userDrawn="1">
          <p15:clr>
            <a:srgbClr val="A4A3A4"/>
          </p15:clr>
        </p15:guide>
        <p15:guide id="20" pos="1141" userDrawn="1">
          <p15:clr>
            <a:srgbClr val="A4A3A4"/>
          </p15:clr>
        </p15:guide>
        <p15:guide id="21" pos="370" userDrawn="1">
          <p15:clr>
            <a:srgbClr val="A4A3A4"/>
          </p15:clr>
        </p15:guide>
        <p15:guide id="22" orient="horz" pos="1139" userDrawn="1">
          <p15:clr>
            <a:srgbClr val="A4A3A4"/>
          </p15:clr>
        </p15:guide>
        <p15:guide id="23" orient="horz" pos="1911" userDrawn="1">
          <p15:clr>
            <a:srgbClr val="A4A3A4"/>
          </p15:clr>
        </p15:guide>
        <p15:guide id="24" orient="horz" pos="2682" userDrawn="1">
          <p15:clr>
            <a:srgbClr val="A4A3A4"/>
          </p15:clr>
        </p15:guide>
        <p15:guide id="25" orient="horz" pos="3453" userDrawn="1">
          <p15:clr>
            <a:srgbClr val="A4A3A4"/>
          </p15:clr>
        </p15:guide>
        <p15:guide id="26" orient="horz" pos="39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AE51E-E74B-25A3-EE6B-FAEB63F0F579}" name="Britton, Thomas" initials="BT" userId="S::thomas.britton@greatermanchester-ca.gov.uk::96070b7c-890f-4388-8f2b-9227e1c31c3f" providerId="AD"/>
  <p188:author id="{E17DFE26-2352-2060-AD14-7031A36FB6F5}" name="Bytheway, Jamie" initials="JB" userId="S::Jamie.Bytheway@greatermanchester-ca.gov.uk::93d21ae2-2b0c-4052-905a-e8c0e0c02903" providerId="AD"/>
  <p188:author id="{66D14A28-56A1-7AE8-F5CC-2236CFC2BA85}" name="Britton, Thomas" initials="TB" userId="S::Thomas.Britton@greatermanchester-ca.gov.uk::96070b7c-890f-4388-8f2b-9227e1c31c3f" providerId="AD"/>
  <p188:author id="{E3113D4B-A92E-6942-A033-00E7AA8CFD31}" name="Reynolds, Adele" initials="AR" userId="S::Adele.Reynolds@greatermanchester-ca.gov.uk::8b6f4a36-83f4-44b5-88e2-05b6214d8812" providerId="AD"/>
  <p188:author id="{B044FC5E-9D21-4E47-1D84-62A7D1555FE3}" name="Frost, Morgan" initials="MF" userId="S::Morgan.Frost@greatermanchester-ca.gov.uk::25cb18c3-2fd7-49a6-9930-9187a4fe3684" providerId="AD"/>
  <p188:author id="{72C77E6C-3714-BC60-3BA8-CCA3C4AB2C4E}" name="Witton-Dowd, Nic" initials="NW" userId="S::Nic.Witton-Dowd@greatermanchester-ca.gov.uk::724a2248-e0fa-454d-a2f3-c1036aa97d1a" providerId="AD"/>
  <p188:author id="{41521E6E-CCD6-4329-0F73-9501C475E254}" name="Crolla, Joseph" initials="JC" userId="S::Joseph.Crolla@greatermanchester-ca.gov.uk::7331215a-bbda-42f6-b60d-32b918989bb8" providerId="AD"/>
  <p188:author id="{CB71319D-0DD7-3078-5FE8-D341CAA3A922}" name="Phillips, William" initials="WP" userId="S::William.Phillips@greatermanchester-ca.gov.uk::4fe42334-4d72-4dbf-863d-8d51a440c8be" providerId="AD"/>
  <p188:author id="{EA49E8A9-75E4-F6F7-3C42-8E14A31D986D}" name="Marsh, Gemma" initials="MG" userId="S::gemma.marsh@greatermanchester-ca.gov.uk::da3ccbc2-98f6-4eb7-bb65-bec62b7c7da3" providerId="AD"/>
  <p188:author id="{804B68BA-FB95-787C-3C55-099AF2F2B011}" name="Phillips, William" initials="PW" userId="S::william.phillips@greatermanchester-ca.gov.uk::4fe42334-4d72-4dbf-863d-8d51a440c8be" providerId="AD"/>
  <p188:author id="{1FB40CBC-223C-7BC6-7F96-2E1055F97E5C}" name="Taylor, Rachel" initials="RT" userId="S::Rachel.Taylor2@greatermanchester-ca.gov.uk::2217a5e6-1988-45f5-bced-d1b73b060f5b" providerId="AD"/>
  <p188:author id="{36604AD8-347C-3D12-33EB-E3C4491203A7}" name="Marsh, Gemma" initials="GM" userId="S::Gemma.Marsh@greatermanchester-ca.gov.uk::da3ccbc2-98f6-4eb7-bb65-bec62b7c7da3" providerId="AD"/>
  <p188:author id="{ADDB49F7-9C47-B28E-78FC-A215DF977623}" name="Wiseman, Evie" initials="EW" userId="S::Evie.Wiseman@greatermanchester-ca.gov.uk::e77e60f7-c5d6-4da2-89f9-64b24d37e36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A718"/>
    <a:srgbClr val="ED641C"/>
    <a:srgbClr val="ED7D31"/>
    <a:srgbClr val="ED8551"/>
    <a:srgbClr val="4FA30D"/>
    <a:srgbClr val="EE833A"/>
    <a:srgbClr val="FDECDF"/>
    <a:srgbClr val="F4B183"/>
    <a:srgbClr val="FFFFFF"/>
    <a:srgbClr val="009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B186A-8A82-43EA-8C77-ADA793F30B26}" v="7" dt="2025-04-17T08:42:45.476"/>
    <p1510:client id="{9D698C5E-9322-474C-A038-F08B5D89E84A}" v="205" dt="2025-04-16T13:12:40.961"/>
    <p1510:client id="{C0B0C030-B4F1-F186-AC45-AA2E473166A6}" v="1" dt="2025-04-17T08:39:41.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368"/>
        <p:guide orient="horz" pos="3861"/>
        <p:guide pos="6539"/>
        <p:guide pos="7310"/>
        <p:guide pos="5768"/>
        <p:guide pos="4997"/>
        <p:guide pos="4226"/>
        <p:guide pos="3454"/>
        <p:guide pos="2683"/>
        <p:guide pos="1912"/>
        <p:guide pos="1141"/>
        <p:guide pos="370"/>
        <p:guide orient="horz" pos="1139"/>
        <p:guide orient="horz" pos="1911"/>
        <p:guide orient="horz" pos="2682"/>
        <p:guide orient="horz" pos="3453"/>
        <p:guide orient="horz" pos="39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theway, Jamie" userId="93d21ae2-2b0c-4052-905a-e8c0e0c02903" providerId="ADAL" clId="{8E5B186A-8A82-43EA-8C77-ADA793F30B26}"/>
    <pc:docChg chg="modSld">
      <pc:chgData name="Bytheway, Jamie" userId="93d21ae2-2b0c-4052-905a-e8c0e0c02903" providerId="ADAL" clId="{8E5B186A-8A82-43EA-8C77-ADA793F30B26}" dt="2025-04-17T08:42:45.476" v="6" actId="20577"/>
      <pc:docMkLst>
        <pc:docMk/>
      </pc:docMkLst>
      <pc:sldChg chg="modSp mod">
        <pc:chgData name="Bytheway, Jamie" userId="93d21ae2-2b0c-4052-905a-e8c0e0c02903" providerId="ADAL" clId="{8E5B186A-8A82-43EA-8C77-ADA793F30B26}" dt="2025-04-17T08:42:45.476" v="6" actId="20577"/>
        <pc:sldMkLst>
          <pc:docMk/>
          <pc:sldMk cId="1115148615" sldId="2147476162"/>
        </pc:sldMkLst>
        <pc:spChg chg="mod">
          <ac:chgData name="Bytheway, Jamie" userId="93d21ae2-2b0c-4052-905a-e8c0e0c02903" providerId="ADAL" clId="{8E5B186A-8A82-43EA-8C77-ADA793F30B26}" dt="2025-04-17T08:42:45.476" v="6" actId="20577"/>
          <ac:spMkLst>
            <pc:docMk/>
            <pc:sldMk cId="1115148615" sldId="2147476162"/>
            <ac:spMk id="2" creationId="{00000000-0000-0000-0000-000000000000}"/>
          </ac:spMkLst>
        </pc:spChg>
      </pc:sldChg>
    </pc:docChg>
  </pc:docChgLst>
  <pc:docChgLst>
    <pc:chgData name="Phillips, William" userId="S::william.phillips@greatermanchester-ca.gov.uk::4fe42334-4d72-4dbf-863d-8d51a440c8be" providerId="AD" clId="Web-{C0B0C030-B4F1-F186-AC45-AA2E473166A6}"/>
    <pc:docChg chg="modSld">
      <pc:chgData name="Phillips, William" userId="S::william.phillips@greatermanchester-ca.gov.uk::4fe42334-4d72-4dbf-863d-8d51a440c8be" providerId="AD" clId="Web-{C0B0C030-B4F1-F186-AC45-AA2E473166A6}" dt="2025-04-17T08:39:41.524" v="0" actId="20577"/>
      <pc:docMkLst>
        <pc:docMk/>
      </pc:docMkLst>
      <pc:sldChg chg="modSp">
        <pc:chgData name="Phillips, William" userId="S::william.phillips@greatermanchester-ca.gov.uk::4fe42334-4d72-4dbf-863d-8d51a440c8be" providerId="AD" clId="Web-{C0B0C030-B4F1-F186-AC45-AA2E473166A6}" dt="2025-04-17T08:39:41.524" v="0" actId="20577"/>
        <pc:sldMkLst>
          <pc:docMk/>
          <pc:sldMk cId="1115148615" sldId="2147476162"/>
        </pc:sldMkLst>
        <pc:spChg chg="mod">
          <ac:chgData name="Phillips, William" userId="S::william.phillips@greatermanchester-ca.gov.uk::4fe42334-4d72-4dbf-863d-8d51a440c8be" providerId="AD" clId="Web-{C0B0C030-B4F1-F186-AC45-AA2E473166A6}" dt="2025-04-17T08:39:41.524" v="0" actId="20577"/>
          <ac:spMkLst>
            <pc:docMk/>
            <pc:sldMk cId="1115148615" sldId="2147476162"/>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reatermanchesterca-my.sharepoint.com/personal/jonathan_welford_greatermanchester-ca_gov_uk/Documents/Documents/Analyst%20and%20Data%20Files/Health%20Data/Economic%20Inactivity%20for%20Health%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greatermanchesterca-my.sharepoint.com/personal/joseph_crolla_greatermanchester-ca_gov_uk/Documents/Downloads/Job_Posting_Analytics_Greater_Manchester_CA_9955.xls"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greatermanchesterca-my.sharepoint.com/personal/joseph_crolla_greatermanchester-ca_gov_uk/Documents/Data/CYBER.xls"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https://greatermanchesterca-my.sharepoint.com/personal/joseph_crolla_greatermanchester-ca_gov_uk/Documents/Downloads/Job_Posting_Analytics_Greater_Manchester_CA_9955.xls"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3" Type="http://schemas.openxmlformats.org/officeDocument/2006/relationships/oleObject" Target="https://greatermanchesterca-my.sharepoint.com/personal/jonathan_welford_greatermanchester-ca_gov_uk/Documents/Documents/Analyst%20and%20Data%20Files/Health%20Data/Economic%20Inactivity%20for%20Health%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reatermanchesterca-my.sharepoint.com/personal/jonathan_welford_greatermanchester-ca_gov_uk/Documents/Documents/Analyst%20and%20Data%20Files/Health%20Data/Economic%20Inactivity%20for%20Health%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oleObject" Target="file:///C:\Users\william.phillips\Downloads\nomis_2025_04_16_13225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illiam.phillips\Downloads\nomis_2025_04_16_13404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illiam.phillips\Downloads\nomis_2025_04_16_13404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mfs.local\gmca\gmca_data\Secure%20Folders\Research\Work\Projects\Skills%20&amp;%20Employment\FINAL%20Labour%20Market%20and%20Skills%20Review\Themes\Job%20Postings\Job_Posting_Analytics_Greater_Manchester_CA_6294.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400"/>
              <a:t>Economic inactivity for 16-64 population in Greater Manchester and England (2012 - 2024)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manualLayout>
          <c:layoutTarget val="inner"/>
          <c:xMode val="edge"/>
          <c:yMode val="edge"/>
          <c:x val="9.3512473651763989E-2"/>
          <c:y val="8.9738969111727462E-2"/>
          <c:w val="0.87659093048495518"/>
          <c:h val="0.61380663816222258"/>
        </c:manualLayout>
      </c:layout>
      <c:lineChart>
        <c:grouping val="standard"/>
        <c:varyColors val="0"/>
        <c:ser>
          <c:idx val="0"/>
          <c:order val="0"/>
          <c:tx>
            <c:strRef>
              <c:f>Age!$M$50</c:f>
              <c:strCache>
                <c:ptCount val="1"/>
                <c:pt idx="0">
                  <c:v>Greater Manchester</c:v>
                </c:pt>
              </c:strCache>
            </c:strRef>
          </c:tx>
          <c:spPr>
            <a:ln w="28575" cap="rnd">
              <a:solidFill>
                <a:schemeClr val="accent1"/>
              </a:solidFill>
              <a:round/>
            </a:ln>
            <a:effectLst/>
          </c:spPr>
          <c:marker>
            <c:symbol val="none"/>
          </c:marker>
          <c:dLbls>
            <c:dLbl>
              <c:idx val="29"/>
              <c:layout>
                <c:manualLayout>
                  <c:x val="-1.7720111594700452E-2"/>
                  <c:y val="4.6532036697002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F2-46A4-9FB8-9F5A63749E38}"/>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F2-46A4-9FB8-9F5A63749E38}"/>
                </c:ext>
              </c:extLst>
            </c:dLbl>
            <c:dLbl>
              <c:idx val="42"/>
              <c:layout>
                <c:manualLayout>
                  <c:x val="-1.8203585575009874E-2"/>
                  <c:y val="3.6565356407898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F2-46A4-9FB8-9F5A63749E38}"/>
                </c:ext>
              </c:extLst>
            </c:dLbl>
            <c:dLbl>
              <c:idx val="47"/>
              <c:layout>
                <c:manualLayout>
                  <c:x val="-1.2766435577409257E-2"/>
                  <c:y val="-6.8084786627697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F2-46A4-9FB8-9F5A63749E3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Age!$L$51:$L$98</c:f>
              <c:strCache>
                <c:ptCount val="48"/>
                <c:pt idx="0">
                  <c:v>Apr 2012-Mar 2013</c:v>
                </c:pt>
                <c:pt idx="1">
                  <c:v>Jul 2012-Jun 2013</c:v>
                </c:pt>
                <c:pt idx="2">
                  <c:v>Oct 2012-Sep 2013</c:v>
                </c:pt>
                <c:pt idx="3">
                  <c:v>Jan 2013-Dec 2013</c:v>
                </c:pt>
                <c:pt idx="4">
                  <c:v>Apr 2013-Mar 2014</c:v>
                </c:pt>
                <c:pt idx="5">
                  <c:v>Jul 2013-Jun 2014</c:v>
                </c:pt>
                <c:pt idx="6">
                  <c:v>Oct 2013-Sep 2014</c:v>
                </c:pt>
                <c:pt idx="7">
                  <c:v>Jan 2014-Dec 2014</c:v>
                </c:pt>
                <c:pt idx="8">
                  <c:v>Apr 2014-Mar 2015</c:v>
                </c:pt>
                <c:pt idx="9">
                  <c:v>Jul 2014-Jun 2015</c:v>
                </c:pt>
                <c:pt idx="10">
                  <c:v>Oct 2014-Sep 2015</c:v>
                </c:pt>
                <c:pt idx="11">
                  <c:v>Jan 2015-Dec 2015</c:v>
                </c:pt>
                <c:pt idx="12">
                  <c:v>Apr 2015-Mar 2016</c:v>
                </c:pt>
                <c:pt idx="13">
                  <c:v>Jul 2015-Jun 2016</c:v>
                </c:pt>
                <c:pt idx="14">
                  <c:v>Oct 2015-Sep 2016</c:v>
                </c:pt>
                <c:pt idx="15">
                  <c:v>Jan 2016-Dec 2016</c:v>
                </c:pt>
                <c:pt idx="16">
                  <c:v>Apr 2016-Mar 2017</c:v>
                </c:pt>
                <c:pt idx="17">
                  <c:v>Jul 2016-Jun 2017</c:v>
                </c:pt>
                <c:pt idx="18">
                  <c:v>Oct 2016-Sep 2017</c:v>
                </c:pt>
                <c:pt idx="19">
                  <c:v>Jan 2017-Dec 2017</c:v>
                </c:pt>
                <c:pt idx="20">
                  <c:v>Apr 2017-Mar 2018</c:v>
                </c:pt>
                <c:pt idx="21">
                  <c:v>Jul 2017-Jun 2018</c:v>
                </c:pt>
                <c:pt idx="22">
                  <c:v>Oct 2017-Sep 2018</c:v>
                </c:pt>
                <c:pt idx="23">
                  <c:v>Jan 2018-Dec 2018</c:v>
                </c:pt>
                <c:pt idx="24">
                  <c:v>Apr 2018-Mar 2019</c:v>
                </c:pt>
                <c:pt idx="25">
                  <c:v>Jul 2018-Jun 2019</c:v>
                </c:pt>
                <c:pt idx="26">
                  <c:v>Oct 2018-Sep 2019</c:v>
                </c:pt>
                <c:pt idx="27">
                  <c:v>Jan 2019-Dec 2019</c:v>
                </c:pt>
                <c:pt idx="28">
                  <c:v>Apr 2019-Mar 2020</c:v>
                </c:pt>
                <c:pt idx="29">
                  <c:v>Jul 2019-Jun 2020</c:v>
                </c:pt>
                <c:pt idx="30">
                  <c:v>Oct 2019-Sep 2020</c:v>
                </c:pt>
                <c:pt idx="31">
                  <c:v>Jan 2020-Dec 2020</c:v>
                </c:pt>
                <c:pt idx="32">
                  <c:v>Apr 2020-Mar 2021</c:v>
                </c:pt>
                <c:pt idx="33">
                  <c:v>Jul 2020-Jun 2021</c:v>
                </c:pt>
                <c:pt idx="34">
                  <c:v>Oct 2020-Sep 2021</c:v>
                </c:pt>
                <c:pt idx="35">
                  <c:v>Jan 2021-Dec 2021</c:v>
                </c:pt>
                <c:pt idx="36">
                  <c:v>Apr 2021-Mar 2022</c:v>
                </c:pt>
                <c:pt idx="37">
                  <c:v>Jul 2021-Jun 2022</c:v>
                </c:pt>
                <c:pt idx="38">
                  <c:v>Oct 2021-Sep 2022</c:v>
                </c:pt>
                <c:pt idx="39">
                  <c:v>Jan 2022-Dec 2022</c:v>
                </c:pt>
                <c:pt idx="40">
                  <c:v>Apr 2022-Mar 2023</c:v>
                </c:pt>
                <c:pt idx="41">
                  <c:v>Jul 2022-Jun 2023</c:v>
                </c:pt>
                <c:pt idx="42">
                  <c:v>Oct 2022-Sep 2023</c:v>
                </c:pt>
                <c:pt idx="43">
                  <c:v>Jan 2023-Dec 2023</c:v>
                </c:pt>
                <c:pt idx="44">
                  <c:v>Apr 2023-Mar 2024</c:v>
                </c:pt>
                <c:pt idx="45">
                  <c:v>Jul 2023-Jun 2024</c:v>
                </c:pt>
                <c:pt idx="46">
                  <c:v>Oct 2023-Sep 2024</c:v>
                </c:pt>
                <c:pt idx="47">
                  <c:v>Jan 2024-Dec 2024</c:v>
                </c:pt>
              </c:strCache>
            </c:strRef>
          </c:cat>
          <c:val>
            <c:numRef>
              <c:f>Age!$M$51:$M$98</c:f>
              <c:numCache>
                <c:formatCode>#,##0.0</c:formatCode>
                <c:ptCount val="48"/>
                <c:pt idx="0">
                  <c:v>25.4</c:v>
                </c:pt>
                <c:pt idx="1">
                  <c:v>25.6</c:v>
                </c:pt>
                <c:pt idx="2">
                  <c:v>25.7</c:v>
                </c:pt>
                <c:pt idx="3">
                  <c:v>25.8</c:v>
                </c:pt>
                <c:pt idx="4">
                  <c:v>25.7</c:v>
                </c:pt>
                <c:pt idx="5">
                  <c:v>25.4</c:v>
                </c:pt>
                <c:pt idx="6">
                  <c:v>25.3</c:v>
                </c:pt>
                <c:pt idx="7">
                  <c:v>25.2</c:v>
                </c:pt>
                <c:pt idx="8">
                  <c:v>25.2</c:v>
                </c:pt>
                <c:pt idx="9">
                  <c:v>25.4</c:v>
                </c:pt>
                <c:pt idx="10">
                  <c:v>25.1</c:v>
                </c:pt>
                <c:pt idx="11">
                  <c:v>24.8</c:v>
                </c:pt>
                <c:pt idx="12">
                  <c:v>24.7</c:v>
                </c:pt>
                <c:pt idx="13">
                  <c:v>24.5</c:v>
                </c:pt>
                <c:pt idx="14">
                  <c:v>24.7</c:v>
                </c:pt>
                <c:pt idx="15">
                  <c:v>24.8</c:v>
                </c:pt>
                <c:pt idx="16">
                  <c:v>24.8</c:v>
                </c:pt>
                <c:pt idx="17">
                  <c:v>24.8</c:v>
                </c:pt>
                <c:pt idx="18">
                  <c:v>24.3</c:v>
                </c:pt>
                <c:pt idx="19">
                  <c:v>24.2</c:v>
                </c:pt>
                <c:pt idx="20">
                  <c:v>23.6</c:v>
                </c:pt>
                <c:pt idx="21">
                  <c:v>23.7</c:v>
                </c:pt>
                <c:pt idx="22">
                  <c:v>23.6</c:v>
                </c:pt>
                <c:pt idx="23">
                  <c:v>23.6</c:v>
                </c:pt>
                <c:pt idx="24">
                  <c:v>24</c:v>
                </c:pt>
                <c:pt idx="25">
                  <c:v>24</c:v>
                </c:pt>
                <c:pt idx="26">
                  <c:v>23.7</c:v>
                </c:pt>
                <c:pt idx="27">
                  <c:v>23.4</c:v>
                </c:pt>
                <c:pt idx="28">
                  <c:v>23.3</c:v>
                </c:pt>
                <c:pt idx="29">
                  <c:v>23.3</c:v>
                </c:pt>
                <c:pt idx="30">
                  <c:v>23.8</c:v>
                </c:pt>
                <c:pt idx="31">
                  <c:v>23.5</c:v>
                </c:pt>
                <c:pt idx="32">
                  <c:v>23.7</c:v>
                </c:pt>
                <c:pt idx="33">
                  <c:v>23.8</c:v>
                </c:pt>
                <c:pt idx="34">
                  <c:v>23.8</c:v>
                </c:pt>
                <c:pt idx="35">
                  <c:v>24.5</c:v>
                </c:pt>
                <c:pt idx="36">
                  <c:v>24.6</c:v>
                </c:pt>
                <c:pt idx="37">
                  <c:v>24.3</c:v>
                </c:pt>
                <c:pt idx="38">
                  <c:v>24.5</c:v>
                </c:pt>
                <c:pt idx="39">
                  <c:v>23.8</c:v>
                </c:pt>
                <c:pt idx="40">
                  <c:v>24</c:v>
                </c:pt>
                <c:pt idx="41">
                  <c:v>23.4</c:v>
                </c:pt>
                <c:pt idx="42">
                  <c:v>23.4</c:v>
                </c:pt>
                <c:pt idx="43">
                  <c:v>24.7</c:v>
                </c:pt>
                <c:pt idx="44">
                  <c:v>24.6</c:v>
                </c:pt>
                <c:pt idx="45">
                  <c:v>25.2</c:v>
                </c:pt>
                <c:pt idx="46" formatCode="General">
                  <c:v>25.4</c:v>
                </c:pt>
                <c:pt idx="47" formatCode="General">
                  <c:v>25</c:v>
                </c:pt>
              </c:numCache>
            </c:numRef>
          </c:val>
          <c:smooth val="0"/>
          <c:extLst>
            <c:ext xmlns:c16="http://schemas.microsoft.com/office/drawing/2014/chart" uri="{C3380CC4-5D6E-409C-BE32-E72D297353CC}">
              <c16:uniqueId val="{00000000-7610-41C4-A003-6F5AACEA4240}"/>
            </c:ext>
          </c:extLst>
        </c:ser>
        <c:ser>
          <c:idx val="1"/>
          <c:order val="1"/>
          <c:tx>
            <c:strRef>
              <c:f>Age!$N$50</c:f>
              <c:strCache>
                <c:ptCount val="1"/>
                <c:pt idx="0">
                  <c:v>England</c:v>
                </c:pt>
              </c:strCache>
            </c:strRef>
          </c:tx>
          <c:spPr>
            <a:ln w="28575" cap="rnd">
              <a:solidFill>
                <a:schemeClr val="accent2"/>
              </a:solidFill>
              <a:round/>
            </a:ln>
            <a:effectLst/>
          </c:spPr>
          <c:marker>
            <c:symbol val="none"/>
          </c:marker>
          <c:dLbls>
            <c:dLbl>
              <c:idx val="31"/>
              <c:layout>
                <c:manualLayout>
                  <c:x val="1.1581341757385705E-2"/>
                  <c:y val="1.414032575741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F2-46A4-9FB8-9F5A63749E38}"/>
                </c:ext>
              </c:extLst>
            </c:dLbl>
            <c:dLbl>
              <c:idx val="47"/>
              <c:layout>
                <c:manualLayout>
                  <c:x val="-1.2766435577409257E-2"/>
                  <c:y val="-4.0676415832660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F2-46A4-9FB8-9F5A63749E3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Age!$L$51:$L$98</c:f>
              <c:strCache>
                <c:ptCount val="48"/>
                <c:pt idx="0">
                  <c:v>Apr 2012-Mar 2013</c:v>
                </c:pt>
                <c:pt idx="1">
                  <c:v>Jul 2012-Jun 2013</c:v>
                </c:pt>
                <c:pt idx="2">
                  <c:v>Oct 2012-Sep 2013</c:v>
                </c:pt>
                <c:pt idx="3">
                  <c:v>Jan 2013-Dec 2013</c:v>
                </c:pt>
                <c:pt idx="4">
                  <c:v>Apr 2013-Mar 2014</c:v>
                </c:pt>
                <c:pt idx="5">
                  <c:v>Jul 2013-Jun 2014</c:v>
                </c:pt>
                <c:pt idx="6">
                  <c:v>Oct 2013-Sep 2014</c:v>
                </c:pt>
                <c:pt idx="7">
                  <c:v>Jan 2014-Dec 2014</c:v>
                </c:pt>
                <c:pt idx="8">
                  <c:v>Apr 2014-Mar 2015</c:v>
                </c:pt>
                <c:pt idx="9">
                  <c:v>Jul 2014-Jun 2015</c:v>
                </c:pt>
                <c:pt idx="10">
                  <c:v>Oct 2014-Sep 2015</c:v>
                </c:pt>
                <c:pt idx="11">
                  <c:v>Jan 2015-Dec 2015</c:v>
                </c:pt>
                <c:pt idx="12">
                  <c:v>Apr 2015-Mar 2016</c:v>
                </c:pt>
                <c:pt idx="13">
                  <c:v>Jul 2015-Jun 2016</c:v>
                </c:pt>
                <c:pt idx="14">
                  <c:v>Oct 2015-Sep 2016</c:v>
                </c:pt>
                <c:pt idx="15">
                  <c:v>Jan 2016-Dec 2016</c:v>
                </c:pt>
                <c:pt idx="16">
                  <c:v>Apr 2016-Mar 2017</c:v>
                </c:pt>
                <c:pt idx="17">
                  <c:v>Jul 2016-Jun 2017</c:v>
                </c:pt>
                <c:pt idx="18">
                  <c:v>Oct 2016-Sep 2017</c:v>
                </c:pt>
                <c:pt idx="19">
                  <c:v>Jan 2017-Dec 2017</c:v>
                </c:pt>
                <c:pt idx="20">
                  <c:v>Apr 2017-Mar 2018</c:v>
                </c:pt>
                <c:pt idx="21">
                  <c:v>Jul 2017-Jun 2018</c:v>
                </c:pt>
                <c:pt idx="22">
                  <c:v>Oct 2017-Sep 2018</c:v>
                </c:pt>
                <c:pt idx="23">
                  <c:v>Jan 2018-Dec 2018</c:v>
                </c:pt>
                <c:pt idx="24">
                  <c:v>Apr 2018-Mar 2019</c:v>
                </c:pt>
                <c:pt idx="25">
                  <c:v>Jul 2018-Jun 2019</c:v>
                </c:pt>
                <c:pt idx="26">
                  <c:v>Oct 2018-Sep 2019</c:v>
                </c:pt>
                <c:pt idx="27">
                  <c:v>Jan 2019-Dec 2019</c:v>
                </c:pt>
                <c:pt idx="28">
                  <c:v>Apr 2019-Mar 2020</c:v>
                </c:pt>
                <c:pt idx="29">
                  <c:v>Jul 2019-Jun 2020</c:v>
                </c:pt>
                <c:pt idx="30">
                  <c:v>Oct 2019-Sep 2020</c:v>
                </c:pt>
                <c:pt idx="31">
                  <c:v>Jan 2020-Dec 2020</c:v>
                </c:pt>
                <c:pt idx="32">
                  <c:v>Apr 2020-Mar 2021</c:v>
                </c:pt>
                <c:pt idx="33">
                  <c:v>Jul 2020-Jun 2021</c:v>
                </c:pt>
                <c:pt idx="34">
                  <c:v>Oct 2020-Sep 2021</c:v>
                </c:pt>
                <c:pt idx="35">
                  <c:v>Jan 2021-Dec 2021</c:v>
                </c:pt>
                <c:pt idx="36">
                  <c:v>Apr 2021-Mar 2022</c:v>
                </c:pt>
                <c:pt idx="37">
                  <c:v>Jul 2021-Jun 2022</c:v>
                </c:pt>
                <c:pt idx="38">
                  <c:v>Oct 2021-Sep 2022</c:v>
                </c:pt>
                <c:pt idx="39">
                  <c:v>Jan 2022-Dec 2022</c:v>
                </c:pt>
                <c:pt idx="40">
                  <c:v>Apr 2022-Mar 2023</c:v>
                </c:pt>
                <c:pt idx="41">
                  <c:v>Jul 2022-Jun 2023</c:v>
                </c:pt>
                <c:pt idx="42">
                  <c:v>Oct 2022-Sep 2023</c:v>
                </c:pt>
                <c:pt idx="43">
                  <c:v>Jan 2023-Dec 2023</c:v>
                </c:pt>
                <c:pt idx="44">
                  <c:v>Apr 2023-Mar 2024</c:v>
                </c:pt>
                <c:pt idx="45">
                  <c:v>Jul 2023-Jun 2024</c:v>
                </c:pt>
                <c:pt idx="46">
                  <c:v>Oct 2023-Sep 2024</c:v>
                </c:pt>
                <c:pt idx="47">
                  <c:v>Jan 2024-Dec 2024</c:v>
                </c:pt>
              </c:strCache>
            </c:strRef>
          </c:cat>
          <c:val>
            <c:numRef>
              <c:f>Age!$N$51:$N$98</c:f>
              <c:numCache>
                <c:formatCode>#,##0.0</c:formatCode>
                <c:ptCount val="48"/>
                <c:pt idx="0">
                  <c:v>22.9</c:v>
                </c:pt>
                <c:pt idx="1">
                  <c:v>22.7</c:v>
                </c:pt>
                <c:pt idx="2">
                  <c:v>22.6</c:v>
                </c:pt>
                <c:pt idx="3">
                  <c:v>22.6</c:v>
                </c:pt>
                <c:pt idx="4">
                  <c:v>22.6</c:v>
                </c:pt>
                <c:pt idx="5">
                  <c:v>22.6</c:v>
                </c:pt>
                <c:pt idx="6">
                  <c:v>22.5</c:v>
                </c:pt>
                <c:pt idx="7">
                  <c:v>22.6</c:v>
                </c:pt>
                <c:pt idx="8">
                  <c:v>22.4</c:v>
                </c:pt>
                <c:pt idx="9">
                  <c:v>22.3</c:v>
                </c:pt>
                <c:pt idx="10">
                  <c:v>22.2</c:v>
                </c:pt>
                <c:pt idx="11">
                  <c:v>22.1</c:v>
                </c:pt>
                <c:pt idx="12">
                  <c:v>22</c:v>
                </c:pt>
                <c:pt idx="13">
                  <c:v>21.9</c:v>
                </c:pt>
                <c:pt idx="14">
                  <c:v>21.9</c:v>
                </c:pt>
                <c:pt idx="15">
                  <c:v>21.9</c:v>
                </c:pt>
                <c:pt idx="16">
                  <c:v>21.8</c:v>
                </c:pt>
                <c:pt idx="17">
                  <c:v>21.8</c:v>
                </c:pt>
                <c:pt idx="18">
                  <c:v>21.7</c:v>
                </c:pt>
                <c:pt idx="19">
                  <c:v>21.4</c:v>
                </c:pt>
                <c:pt idx="20">
                  <c:v>21.4</c:v>
                </c:pt>
                <c:pt idx="21">
                  <c:v>21.4</c:v>
                </c:pt>
                <c:pt idx="22">
                  <c:v>21.3</c:v>
                </c:pt>
                <c:pt idx="23">
                  <c:v>21.3</c:v>
                </c:pt>
                <c:pt idx="24">
                  <c:v>21.1</c:v>
                </c:pt>
                <c:pt idx="25">
                  <c:v>20.9</c:v>
                </c:pt>
                <c:pt idx="26">
                  <c:v>20.9</c:v>
                </c:pt>
                <c:pt idx="27">
                  <c:v>20.8</c:v>
                </c:pt>
                <c:pt idx="28">
                  <c:v>20.6</c:v>
                </c:pt>
                <c:pt idx="29">
                  <c:v>20.6</c:v>
                </c:pt>
                <c:pt idx="30">
                  <c:v>20.7</c:v>
                </c:pt>
                <c:pt idx="31">
                  <c:v>20.6</c:v>
                </c:pt>
                <c:pt idx="32">
                  <c:v>20.8</c:v>
                </c:pt>
                <c:pt idx="33">
                  <c:v>21.1</c:v>
                </c:pt>
                <c:pt idx="34">
                  <c:v>21.1</c:v>
                </c:pt>
                <c:pt idx="35">
                  <c:v>21.2</c:v>
                </c:pt>
                <c:pt idx="36">
                  <c:v>21.2</c:v>
                </c:pt>
                <c:pt idx="37">
                  <c:v>21.2</c:v>
                </c:pt>
                <c:pt idx="38">
                  <c:v>21.3</c:v>
                </c:pt>
                <c:pt idx="39">
                  <c:v>21.3</c:v>
                </c:pt>
                <c:pt idx="40">
                  <c:v>21.4</c:v>
                </c:pt>
                <c:pt idx="41">
                  <c:v>21.2</c:v>
                </c:pt>
                <c:pt idx="42">
                  <c:v>21.1</c:v>
                </c:pt>
                <c:pt idx="43">
                  <c:v>21</c:v>
                </c:pt>
                <c:pt idx="44">
                  <c:v>21.2</c:v>
                </c:pt>
                <c:pt idx="45">
                  <c:v>21.3</c:v>
                </c:pt>
                <c:pt idx="46" formatCode="General">
                  <c:v>21.2</c:v>
                </c:pt>
                <c:pt idx="47" formatCode="General">
                  <c:v>21.1</c:v>
                </c:pt>
              </c:numCache>
            </c:numRef>
          </c:val>
          <c:smooth val="0"/>
          <c:extLst>
            <c:ext xmlns:c16="http://schemas.microsoft.com/office/drawing/2014/chart" uri="{C3380CC4-5D6E-409C-BE32-E72D297353CC}">
              <c16:uniqueId val="{00000001-7610-41C4-A003-6F5AACEA4240}"/>
            </c:ext>
          </c:extLst>
        </c:ser>
        <c:dLbls>
          <c:showLegendKey val="0"/>
          <c:showVal val="0"/>
          <c:showCatName val="0"/>
          <c:showSerName val="0"/>
          <c:showPercent val="0"/>
          <c:showBubbleSize val="0"/>
        </c:dLbls>
        <c:smooth val="0"/>
        <c:axId val="2109262496"/>
        <c:axId val="562353104"/>
      </c:lineChart>
      <c:catAx>
        <c:axId val="210926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4200000" spcFirstLastPara="1" vertOverflow="ellipsis"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562353104"/>
        <c:crosses val="autoZero"/>
        <c:auto val="1"/>
        <c:lblAlgn val="ctr"/>
        <c:lblOffset val="100"/>
        <c:noMultiLvlLbl val="0"/>
      </c:catAx>
      <c:valAx>
        <c:axId val="562353104"/>
        <c:scaling>
          <c:orientation val="minMax"/>
          <c:max val="26"/>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a:t>% who are economically inactive - aged 16-64</a:t>
                </a:r>
              </a:p>
            </c:rich>
          </c:tx>
          <c:layout>
            <c:manualLayout>
              <c:xMode val="edge"/>
              <c:yMode val="edge"/>
              <c:x val="1.0407080951266356E-2"/>
              <c:y val="0.1806282265410734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09262496"/>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a:t>5 Year - Job Postings in GM</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'Executive Summary'!$E$3</c:f>
              <c:strCache>
                <c:ptCount val="1"/>
                <c:pt idx="0">
                  <c:v>Unique Job Postings</c:v>
                </c:pt>
              </c:strCache>
            </c:strRef>
          </c:tx>
          <c:spPr>
            <a:solidFill>
              <a:schemeClr val="accent1"/>
            </a:solidFill>
            <a:ln>
              <a:noFill/>
            </a:ln>
            <a:effectLst/>
          </c:spPr>
          <c:invertIfNegative val="0"/>
          <c:cat>
            <c:numRef>
              <c:f>'Executive Summary'!$D$4:$D$8</c:f>
              <c:numCache>
                <c:formatCode>General</c:formatCode>
                <c:ptCount val="5"/>
                <c:pt idx="0">
                  <c:v>2020</c:v>
                </c:pt>
                <c:pt idx="1">
                  <c:v>2021</c:v>
                </c:pt>
                <c:pt idx="2">
                  <c:v>2022</c:v>
                </c:pt>
                <c:pt idx="3">
                  <c:v>2023</c:v>
                </c:pt>
                <c:pt idx="4">
                  <c:v>2024</c:v>
                </c:pt>
              </c:numCache>
            </c:numRef>
          </c:cat>
          <c:val>
            <c:numRef>
              <c:f>'Executive Summary'!$E$4:$E$8</c:f>
              <c:numCache>
                <c:formatCode>#,##0</c:formatCode>
                <c:ptCount val="5"/>
                <c:pt idx="0">
                  <c:v>250282</c:v>
                </c:pt>
                <c:pt idx="1">
                  <c:v>382571</c:v>
                </c:pt>
                <c:pt idx="2">
                  <c:v>535998</c:v>
                </c:pt>
                <c:pt idx="3">
                  <c:v>537708</c:v>
                </c:pt>
                <c:pt idx="4">
                  <c:v>389289</c:v>
                </c:pt>
              </c:numCache>
            </c:numRef>
          </c:val>
          <c:extLst>
            <c:ext xmlns:c16="http://schemas.microsoft.com/office/drawing/2014/chart" uri="{C3380CC4-5D6E-409C-BE32-E72D297353CC}">
              <c16:uniqueId val="{00000000-1FFB-4A89-A008-7F8C4765147E}"/>
            </c:ext>
          </c:extLst>
        </c:ser>
        <c:dLbls>
          <c:showLegendKey val="0"/>
          <c:showVal val="0"/>
          <c:showCatName val="0"/>
          <c:showSerName val="0"/>
          <c:showPercent val="0"/>
          <c:showBubbleSize val="0"/>
        </c:dLbls>
        <c:gapWidth val="150"/>
        <c:axId val="550963759"/>
        <c:axId val="550964239"/>
      </c:barChart>
      <c:lineChart>
        <c:grouping val="standard"/>
        <c:varyColors val="0"/>
        <c:ser>
          <c:idx val="1"/>
          <c:order val="1"/>
          <c:tx>
            <c:strRef>
              <c:f>'Executive Summary'!$F$3</c:f>
              <c:strCache>
                <c:ptCount val="1"/>
                <c:pt idx="0">
                  <c:v>Unique Employers</c:v>
                </c:pt>
              </c:strCache>
            </c:strRef>
          </c:tx>
          <c:spPr>
            <a:ln w="28575" cap="rnd">
              <a:solidFill>
                <a:schemeClr val="accent2"/>
              </a:solidFill>
              <a:round/>
            </a:ln>
            <a:effectLst/>
          </c:spPr>
          <c:marker>
            <c:symbol val="none"/>
          </c:marker>
          <c:dLbls>
            <c:dLbl>
              <c:idx val="0"/>
              <c:layout>
                <c:manualLayout>
                  <c:x val="-5.7915440680788965E-2"/>
                  <c:y val="-8.0604163109823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FB-4A89-A008-7F8C4765147E}"/>
                </c:ext>
              </c:extLst>
            </c:dLbl>
            <c:dLbl>
              <c:idx val="1"/>
              <c:layout>
                <c:manualLayout>
                  <c:x val="-5.0361252765903447E-2"/>
                  <c:y val="-3.694314798827076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FB-4A89-A008-7F8C4765147E}"/>
                </c:ext>
              </c:extLst>
            </c:dLbl>
            <c:dLbl>
              <c:idx val="2"/>
              <c:layout>
                <c:manualLayout>
                  <c:x val="-5.28793154041986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FB-4A89-A008-7F8C4765147E}"/>
                </c:ext>
              </c:extLst>
            </c:dLbl>
            <c:dLbl>
              <c:idx val="3"/>
              <c:layout>
                <c:manualLayout>
                  <c:x val="-5.2879315404198712E-2"/>
                  <c:y val="4.01562235190258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FFB-4A89-A008-7F8C4765147E}"/>
                </c:ext>
              </c:extLst>
            </c:dLbl>
            <c:dLbl>
              <c:idx val="4"/>
              <c:layout>
                <c:manualLayout>
                  <c:x val="-5.2879315404198622E-2"/>
                  <c:y val="4.0302081554911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FB-4A89-A008-7F8C4765147E}"/>
                </c:ext>
              </c:extLst>
            </c:dLbl>
            <c:spPr>
              <a:solidFill>
                <a:schemeClr val="bg2"/>
              </a:solidFill>
              <a:ln>
                <a:solidFill>
                  <a:schemeClr val="accent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'Executive Summary'!$D$4:$D$8</c:f>
              <c:numCache>
                <c:formatCode>General</c:formatCode>
                <c:ptCount val="5"/>
                <c:pt idx="0">
                  <c:v>2020</c:v>
                </c:pt>
                <c:pt idx="1">
                  <c:v>2021</c:v>
                </c:pt>
                <c:pt idx="2">
                  <c:v>2022</c:v>
                </c:pt>
                <c:pt idx="3">
                  <c:v>2023</c:v>
                </c:pt>
                <c:pt idx="4">
                  <c:v>2024</c:v>
                </c:pt>
              </c:numCache>
            </c:numRef>
          </c:cat>
          <c:val>
            <c:numRef>
              <c:f>'Executive Summary'!$F$4:$F$8</c:f>
              <c:numCache>
                <c:formatCode>#,##0</c:formatCode>
                <c:ptCount val="5"/>
                <c:pt idx="0">
                  <c:v>11444</c:v>
                </c:pt>
                <c:pt idx="1">
                  <c:v>19678</c:v>
                </c:pt>
                <c:pt idx="2">
                  <c:v>18066</c:v>
                </c:pt>
                <c:pt idx="3">
                  <c:v>20520</c:v>
                </c:pt>
                <c:pt idx="4">
                  <c:v>20432</c:v>
                </c:pt>
              </c:numCache>
            </c:numRef>
          </c:val>
          <c:smooth val="0"/>
          <c:extLst>
            <c:ext xmlns:c16="http://schemas.microsoft.com/office/drawing/2014/chart" uri="{C3380CC4-5D6E-409C-BE32-E72D297353CC}">
              <c16:uniqueId val="{00000006-1FFB-4A89-A008-7F8C4765147E}"/>
            </c:ext>
          </c:extLst>
        </c:ser>
        <c:dLbls>
          <c:showLegendKey val="0"/>
          <c:showVal val="0"/>
          <c:showCatName val="0"/>
          <c:showSerName val="0"/>
          <c:showPercent val="0"/>
          <c:showBubbleSize val="0"/>
        </c:dLbls>
        <c:marker val="1"/>
        <c:smooth val="0"/>
        <c:axId val="550967599"/>
        <c:axId val="550961359"/>
      </c:lineChart>
      <c:catAx>
        <c:axId val="55096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964239"/>
        <c:crosses val="autoZero"/>
        <c:auto val="1"/>
        <c:lblAlgn val="ctr"/>
        <c:lblOffset val="100"/>
        <c:noMultiLvlLbl val="0"/>
      </c:catAx>
      <c:valAx>
        <c:axId val="550964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963759"/>
        <c:crosses val="autoZero"/>
        <c:crossBetween val="between"/>
      </c:valAx>
      <c:valAx>
        <c:axId val="550961359"/>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967599"/>
        <c:crosses val="max"/>
        <c:crossBetween val="between"/>
      </c:valAx>
      <c:catAx>
        <c:axId val="550967599"/>
        <c:scaling>
          <c:orientation val="minMax"/>
        </c:scaling>
        <c:delete val="1"/>
        <c:axPos val="b"/>
        <c:numFmt formatCode="General" sourceLinked="1"/>
        <c:majorTickMark val="out"/>
        <c:minorTickMark val="none"/>
        <c:tickLblPos val="nextTo"/>
        <c:crossAx val="5509613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b="1">
                <a:solidFill>
                  <a:schemeClr val="tx1"/>
                </a:solidFill>
              </a:rPr>
              <a:t>GM</a:t>
            </a:r>
            <a:r>
              <a:rPr lang="en-GB" b="1" baseline="0">
                <a:solidFill>
                  <a:schemeClr val="tx1"/>
                </a:solidFill>
              </a:rPr>
              <a:t> Job Vacancies - </a:t>
            </a:r>
            <a:r>
              <a:rPr lang="en-GB" b="1">
                <a:solidFill>
                  <a:schemeClr val="tx1"/>
                </a:solidFill>
              </a:rPr>
              <a:t>Sector Index</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'Job Postings Timeseries'!$B$3</c:f>
              <c:strCache>
                <c:ptCount val="1"/>
                <c:pt idx="0">
                  <c:v>Manufacturing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Timeseries'!$B$4:$B$63</c:f>
            </c:numRef>
          </c:val>
          <c:smooth val="0"/>
          <c:extLst>
            <c:ext xmlns:c16="http://schemas.microsoft.com/office/drawing/2014/chart" uri="{C3380CC4-5D6E-409C-BE32-E72D297353CC}">
              <c16:uniqueId val="{00000000-7BCF-4FF2-9B10-67BC97192077}"/>
            </c:ext>
          </c:extLst>
        </c:ser>
        <c:ser>
          <c:idx val="1"/>
          <c:order val="1"/>
          <c:tx>
            <c:strRef>
              <c:f>'Job Postings Timeseries'!$C$3</c:f>
              <c:strCache>
                <c:ptCount val="1"/>
                <c:pt idx="0">
                  <c:v>Manufacturing Index</c:v>
                </c:pt>
              </c:strCache>
            </c:strRef>
          </c:tx>
          <c:spPr>
            <a:ln w="28575" cap="rnd">
              <a:noFill/>
              <a:round/>
            </a:ln>
            <a:effectLst/>
          </c:spPr>
          <c:marker>
            <c:symbol val="none"/>
          </c:marker>
          <c:trendline>
            <c:spPr>
              <a:ln w="25400" cap="rnd">
                <a:solidFill>
                  <a:schemeClr val="accent2"/>
                </a:solidFill>
                <a:prstDash val="sysDot"/>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Timeseries'!$C$4:$C$63</c:f>
              <c:numCache>
                <c:formatCode>#,##0.00;[Red]\ \(#,##0.00\)</c:formatCode>
                <c:ptCount val="60"/>
                <c:pt idx="0">
                  <c:v>0.88443271767810028</c:v>
                </c:pt>
                <c:pt idx="1">
                  <c:v>0.90290237467018475</c:v>
                </c:pt>
                <c:pt idx="2">
                  <c:v>1.0158311345646438</c:v>
                </c:pt>
                <c:pt idx="3">
                  <c:v>0.95620052770448549</c:v>
                </c:pt>
                <c:pt idx="4">
                  <c:v>1.0981530343007915</c:v>
                </c:pt>
                <c:pt idx="5">
                  <c:v>1.1218997361477572</c:v>
                </c:pt>
                <c:pt idx="6">
                  <c:v>1.0654353562005277</c:v>
                </c:pt>
                <c:pt idx="7">
                  <c:v>1.1467018469656991</c:v>
                </c:pt>
                <c:pt idx="8">
                  <c:v>1.1820580474934037</c:v>
                </c:pt>
                <c:pt idx="9">
                  <c:v>1.3340369393139841</c:v>
                </c:pt>
                <c:pt idx="10">
                  <c:v>1.1730870712401056</c:v>
                </c:pt>
                <c:pt idx="11">
                  <c:v>1.5509234828496041</c:v>
                </c:pt>
                <c:pt idx="12">
                  <c:v>1.1303430079155672</c:v>
                </c:pt>
                <c:pt idx="13">
                  <c:v>1.4559366754617413</c:v>
                </c:pt>
                <c:pt idx="14">
                  <c:v>1.5366754617414249</c:v>
                </c:pt>
                <c:pt idx="15">
                  <c:v>1.6686015831134564</c:v>
                </c:pt>
                <c:pt idx="16">
                  <c:v>1.5609498680738787</c:v>
                </c:pt>
                <c:pt idx="17">
                  <c:v>1.6358839050131926</c:v>
                </c:pt>
                <c:pt idx="18">
                  <c:v>1.7361477572559367</c:v>
                </c:pt>
                <c:pt idx="19">
                  <c:v>1.6517150395778364</c:v>
                </c:pt>
                <c:pt idx="20">
                  <c:v>1.5440633245382587</c:v>
                </c:pt>
                <c:pt idx="21">
                  <c:v>1.8406332453825858</c:v>
                </c:pt>
                <c:pt idx="22">
                  <c:v>1.9361477572559367</c:v>
                </c:pt>
                <c:pt idx="23">
                  <c:v>1.8511873350923482</c:v>
                </c:pt>
                <c:pt idx="24">
                  <c:v>1.1815303430079156</c:v>
                </c:pt>
                <c:pt idx="25">
                  <c:v>1.454353562005277</c:v>
                </c:pt>
                <c:pt idx="26">
                  <c:v>1.3498680738786279</c:v>
                </c:pt>
                <c:pt idx="27">
                  <c:v>1.2596306068601584</c:v>
                </c:pt>
                <c:pt idx="28">
                  <c:v>1.3007915567282322</c:v>
                </c:pt>
                <c:pt idx="29">
                  <c:v>1.2496042216358838</c:v>
                </c:pt>
                <c:pt idx="30">
                  <c:v>1.2137203166226913</c:v>
                </c:pt>
                <c:pt idx="31">
                  <c:v>1.3324538258575198</c:v>
                </c:pt>
                <c:pt idx="32">
                  <c:v>1.0870712401055409</c:v>
                </c:pt>
                <c:pt idx="33">
                  <c:v>1.5799472295514512</c:v>
                </c:pt>
                <c:pt idx="34">
                  <c:v>1.5176781002638522</c:v>
                </c:pt>
                <c:pt idx="35">
                  <c:v>1.4786279683377308</c:v>
                </c:pt>
                <c:pt idx="36">
                  <c:v>1.0490765171503957</c:v>
                </c:pt>
                <c:pt idx="37">
                  <c:v>1.3060686015831136</c:v>
                </c:pt>
                <c:pt idx="38">
                  <c:v>1.0633245382585752</c:v>
                </c:pt>
                <c:pt idx="39">
                  <c:v>1.0131926121372032</c:v>
                </c:pt>
                <c:pt idx="40">
                  <c:v>1.0269129287598944</c:v>
                </c:pt>
                <c:pt idx="41">
                  <c:v>0.85224274406332456</c:v>
                </c:pt>
                <c:pt idx="42">
                  <c:v>0.87440633245382582</c:v>
                </c:pt>
                <c:pt idx="43">
                  <c:v>0.87493403693931393</c:v>
                </c:pt>
                <c:pt idx="44">
                  <c:v>0.82110817941952507</c:v>
                </c:pt>
                <c:pt idx="45">
                  <c:v>0.82691292875989442</c:v>
                </c:pt>
                <c:pt idx="46">
                  <c:v>0.71134564643799469</c:v>
                </c:pt>
                <c:pt idx="47">
                  <c:v>0.73667546174142484</c:v>
                </c:pt>
                <c:pt idx="48">
                  <c:v>0.61899736147757256</c:v>
                </c:pt>
                <c:pt idx="49">
                  <c:v>0.62216358839050134</c:v>
                </c:pt>
                <c:pt idx="50">
                  <c:v>0.68548812664907655</c:v>
                </c:pt>
                <c:pt idx="51">
                  <c:v>0.59525065963060686</c:v>
                </c:pt>
                <c:pt idx="52">
                  <c:v>0.57467018469656994</c:v>
                </c:pt>
                <c:pt idx="53">
                  <c:v>0.56253298153034303</c:v>
                </c:pt>
                <c:pt idx="54">
                  <c:v>0.52084432717678097</c:v>
                </c:pt>
                <c:pt idx="55">
                  <c:v>0.39472295514511874</c:v>
                </c:pt>
                <c:pt idx="56">
                  <c:v>0.38258575197889183</c:v>
                </c:pt>
                <c:pt idx="57">
                  <c:v>0.920844327176781</c:v>
                </c:pt>
                <c:pt idx="58">
                  <c:v>0.90870712401055409</c:v>
                </c:pt>
                <c:pt idx="59">
                  <c:v>1</c:v>
                </c:pt>
              </c:numCache>
            </c:numRef>
          </c:val>
          <c:smooth val="0"/>
          <c:extLst>
            <c:ext xmlns:c16="http://schemas.microsoft.com/office/drawing/2014/chart" uri="{C3380CC4-5D6E-409C-BE32-E72D297353CC}">
              <c16:uniqueId val="{00000002-7BCF-4FF2-9B10-67BC97192077}"/>
            </c:ext>
          </c:extLst>
        </c:ser>
        <c:ser>
          <c:idx val="2"/>
          <c:order val="2"/>
          <c:tx>
            <c:strRef>
              <c:f>'Job Postings Timeseries'!$D$3</c:f>
              <c:strCache>
                <c:ptCount val="1"/>
                <c:pt idx="0">
                  <c:v>Digital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Timeseries'!$D$4:$D$63</c:f>
            </c:numRef>
          </c:val>
          <c:smooth val="0"/>
          <c:extLst>
            <c:ext xmlns:c16="http://schemas.microsoft.com/office/drawing/2014/chart" uri="{C3380CC4-5D6E-409C-BE32-E72D297353CC}">
              <c16:uniqueId val="{00000003-7BCF-4FF2-9B10-67BC97192077}"/>
            </c:ext>
          </c:extLst>
        </c:ser>
        <c:ser>
          <c:idx val="3"/>
          <c:order val="3"/>
          <c:tx>
            <c:strRef>
              <c:f>'Job Postings Timeseries'!$E$3</c:f>
              <c:strCache>
                <c:ptCount val="1"/>
                <c:pt idx="0">
                  <c:v>Digital Index</c:v>
                </c:pt>
              </c:strCache>
            </c:strRef>
          </c:tx>
          <c:spPr>
            <a:ln w="28575" cap="rnd">
              <a:noFill/>
              <a:round/>
            </a:ln>
            <a:effectLst/>
          </c:spPr>
          <c:marker>
            <c:symbol val="none"/>
          </c:marker>
          <c:trendline>
            <c:spPr>
              <a:ln w="25400" cap="rnd">
                <a:solidFill>
                  <a:schemeClr val="accent5"/>
                </a:solidFill>
                <a:prstDash val="sysDot"/>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Timeseries'!$E$4:$E$63</c:f>
              <c:numCache>
                <c:formatCode>#,##0.00;[Red]\ \(#,##0.00\)</c:formatCode>
                <c:ptCount val="60"/>
                <c:pt idx="0">
                  <c:v>0.48154315847904522</c:v>
                </c:pt>
                <c:pt idx="1">
                  <c:v>0.50902026089369967</c:v>
                </c:pt>
                <c:pt idx="2">
                  <c:v>0.56869275603663616</c:v>
                </c:pt>
                <c:pt idx="3">
                  <c:v>0.55897862892034411</c:v>
                </c:pt>
                <c:pt idx="4">
                  <c:v>0.56314182625589781</c:v>
                </c:pt>
                <c:pt idx="5">
                  <c:v>0.53733000277546494</c:v>
                </c:pt>
                <c:pt idx="6">
                  <c:v>0.68665001387732449</c:v>
                </c:pt>
                <c:pt idx="7">
                  <c:v>0.63835692478490147</c:v>
                </c:pt>
                <c:pt idx="8">
                  <c:v>0.6441854010546767</c:v>
                </c:pt>
                <c:pt idx="9">
                  <c:v>0.76186511240632804</c:v>
                </c:pt>
                <c:pt idx="10">
                  <c:v>0.72051068553982789</c:v>
                </c:pt>
                <c:pt idx="11">
                  <c:v>0.73383291701359976</c:v>
                </c:pt>
                <c:pt idx="12">
                  <c:v>0.65001387732445182</c:v>
                </c:pt>
                <c:pt idx="13">
                  <c:v>0.82431307243963359</c:v>
                </c:pt>
                <c:pt idx="14">
                  <c:v>0.94116014432417427</c:v>
                </c:pt>
                <c:pt idx="15">
                  <c:v>0.9894532334165973</c:v>
                </c:pt>
                <c:pt idx="16">
                  <c:v>0.98751040799333889</c:v>
                </c:pt>
                <c:pt idx="17">
                  <c:v>1.0663336108798225</c:v>
                </c:pt>
                <c:pt idx="18">
                  <c:v>1.2692200943658063</c:v>
                </c:pt>
                <c:pt idx="19">
                  <c:v>1.3824590618928672</c:v>
                </c:pt>
                <c:pt idx="20">
                  <c:v>1.1731890091590342</c:v>
                </c:pt>
                <c:pt idx="21">
                  <c:v>1.4707188454066056</c:v>
                </c:pt>
                <c:pt idx="22">
                  <c:v>1.7757424368581738</c:v>
                </c:pt>
                <c:pt idx="23">
                  <c:v>1.6877601998334721</c:v>
                </c:pt>
                <c:pt idx="24">
                  <c:v>1.5609214543436025</c:v>
                </c:pt>
                <c:pt idx="25">
                  <c:v>1.4418540105467665</c:v>
                </c:pt>
                <c:pt idx="26">
                  <c:v>1.8348598390230364</c:v>
                </c:pt>
                <c:pt idx="27">
                  <c:v>1.7474326949764085</c:v>
                </c:pt>
                <c:pt idx="28">
                  <c:v>1.4548986955315015</c:v>
                </c:pt>
                <c:pt idx="29">
                  <c:v>1.4801554260338607</c:v>
                </c:pt>
                <c:pt idx="30">
                  <c:v>1.5972800444074382</c:v>
                </c:pt>
                <c:pt idx="31">
                  <c:v>2.0954759922286983</c:v>
                </c:pt>
                <c:pt idx="32">
                  <c:v>1.8667776852622815</c:v>
                </c:pt>
                <c:pt idx="33">
                  <c:v>2.1018595614765472</c:v>
                </c:pt>
                <c:pt idx="34">
                  <c:v>2.0999167360532889</c:v>
                </c:pt>
                <c:pt idx="35">
                  <c:v>1.8706633361087983</c:v>
                </c:pt>
                <c:pt idx="36">
                  <c:v>1.093255620316403</c:v>
                </c:pt>
                <c:pt idx="37">
                  <c:v>1.6852622814321399</c:v>
                </c:pt>
                <c:pt idx="38">
                  <c:v>1.6305856230918678</c:v>
                </c:pt>
                <c:pt idx="39">
                  <c:v>1.6094920899250624</c:v>
                </c:pt>
                <c:pt idx="40">
                  <c:v>1.1709686372467387</c:v>
                </c:pt>
                <c:pt idx="41">
                  <c:v>0.97252289758534549</c:v>
                </c:pt>
                <c:pt idx="42">
                  <c:v>1.0319178462392451</c:v>
                </c:pt>
                <c:pt idx="43">
                  <c:v>1.0088814876491812</c:v>
                </c:pt>
                <c:pt idx="44">
                  <c:v>1.0319178462392451</c:v>
                </c:pt>
                <c:pt idx="45">
                  <c:v>1.1334998612267555</c:v>
                </c:pt>
                <c:pt idx="46">
                  <c:v>0.97141271162919784</c:v>
                </c:pt>
                <c:pt idx="47">
                  <c:v>0.97696364140993619</c:v>
                </c:pt>
                <c:pt idx="48">
                  <c:v>0.90813211212878153</c:v>
                </c:pt>
                <c:pt idx="49">
                  <c:v>0.81876214265889535</c:v>
                </c:pt>
                <c:pt idx="50">
                  <c:v>0.98917568692756042</c:v>
                </c:pt>
                <c:pt idx="51">
                  <c:v>0.7923952262003886</c:v>
                </c:pt>
                <c:pt idx="52">
                  <c:v>0.77518734388009991</c:v>
                </c:pt>
                <c:pt idx="53">
                  <c:v>0.73272273105745211</c:v>
                </c:pt>
                <c:pt idx="54">
                  <c:v>0.60088814876491814</c:v>
                </c:pt>
                <c:pt idx="55">
                  <c:v>0.51040799333888431</c:v>
                </c:pt>
                <c:pt idx="56">
                  <c:v>0.48653899528170969</c:v>
                </c:pt>
                <c:pt idx="57">
                  <c:v>0.81154593394393559</c:v>
                </c:pt>
                <c:pt idx="58">
                  <c:v>0.75686927560366357</c:v>
                </c:pt>
                <c:pt idx="59">
                  <c:v>1</c:v>
                </c:pt>
              </c:numCache>
            </c:numRef>
          </c:val>
          <c:smooth val="0"/>
          <c:extLst>
            <c:ext xmlns:c16="http://schemas.microsoft.com/office/drawing/2014/chart" uri="{C3380CC4-5D6E-409C-BE32-E72D297353CC}">
              <c16:uniqueId val="{00000005-7BCF-4FF2-9B10-67BC97192077}"/>
            </c:ext>
          </c:extLst>
        </c:ser>
        <c:ser>
          <c:idx val="4"/>
          <c:order val="4"/>
          <c:tx>
            <c:strRef>
              <c:f>'Job Postings Timeseries'!$F$3</c:f>
              <c:strCache>
                <c:ptCount val="1"/>
                <c:pt idx="0">
                  <c:v>FBPS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Timeseries'!$F$4:$F$63</c:f>
            </c:numRef>
          </c:val>
          <c:smooth val="0"/>
          <c:extLst>
            <c:ext xmlns:c16="http://schemas.microsoft.com/office/drawing/2014/chart" uri="{C3380CC4-5D6E-409C-BE32-E72D297353CC}">
              <c16:uniqueId val="{00000006-7BCF-4FF2-9B10-67BC97192077}"/>
            </c:ext>
          </c:extLst>
        </c:ser>
        <c:ser>
          <c:idx val="5"/>
          <c:order val="5"/>
          <c:tx>
            <c:strRef>
              <c:f>'Job Postings Timeseries'!$G$3</c:f>
              <c:strCache>
                <c:ptCount val="1"/>
                <c:pt idx="0">
                  <c:v>FBPS Index</c:v>
                </c:pt>
              </c:strCache>
            </c:strRef>
          </c:tx>
          <c:spPr>
            <a:ln w="28575" cap="rnd">
              <a:noFill/>
              <a:round/>
            </a:ln>
            <a:effectLst/>
          </c:spPr>
          <c:marker>
            <c:symbol val="none"/>
          </c:marker>
          <c:trendline>
            <c:spPr>
              <a:ln w="25400" cap="rnd">
                <a:solidFill>
                  <a:schemeClr val="accent6"/>
                </a:solidFill>
                <a:prstDash val="sysDot"/>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Timeseries'!$G$4:$G$63</c:f>
              <c:numCache>
                <c:formatCode>#,##0.00;[Red]\ \(#,##0.00\)</c:formatCode>
                <c:ptCount val="60"/>
                <c:pt idx="0">
                  <c:v>0.6527805864509606</c:v>
                </c:pt>
                <c:pt idx="1">
                  <c:v>0.74115267947421637</c:v>
                </c:pt>
                <c:pt idx="2">
                  <c:v>0.78382204246713849</c:v>
                </c:pt>
                <c:pt idx="3">
                  <c:v>0.76804853387259864</c:v>
                </c:pt>
                <c:pt idx="4">
                  <c:v>0.82750252780586453</c:v>
                </c:pt>
                <c:pt idx="5">
                  <c:v>0.83842264914054598</c:v>
                </c:pt>
                <c:pt idx="6">
                  <c:v>0.90758341759352879</c:v>
                </c:pt>
                <c:pt idx="7">
                  <c:v>0.89666329625884733</c:v>
                </c:pt>
                <c:pt idx="8">
                  <c:v>0.8849342770475227</c:v>
                </c:pt>
                <c:pt idx="9">
                  <c:v>1.1282103134479271</c:v>
                </c:pt>
                <c:pt idx="10">
                  <c:v>0.97674418604651159</c:v>
                </c:pt>
                <c:pt idx="11">
                  <c:v>1.1189079878665318</c:v>
                </c:pt>
                <c:pt idx="12">
                  <c:v>0.86450960566228519</c:v>
                </c:pt>
                <c:pt idx="13">
                  <c:v>1.0746208291203236</c:v>
                </c:pt>
                <c:pt idx="14">
                  <c:v>1.188675429726997</c:v>
                </c:pt>
                <c:pt idx="15">
                  <c:v>1.106572295247725</c:v>
                </c:pt>
                <c:pt idx="16">
                  <c:v>1.1726996966632963</c:v>
                </c:pt>
                <c:pt idx="17">
                  <c:v>1.2412537917087967</c:v>
                </c:pt>
                <c:pt idx="18">
                  <c:v>1.2895854398382205</c:v>
                </c:pt>
                <c:pt idx="19">
                  <c:v>1.231344792719919</c:v>
                </c:pt>
                <c:pt idx="20">
                  <c:v>1.2914054600606673</c:v>
                </c:pt>
                <c:pt idx="21">
                  <c:v>1.4578361981799797</c:v>
                </c:pt>
                <c:pt idx="22">
                  <c:v>1.4877654196157735</c:v>
                </c:pt>
                <c:pt idx="23">
                  <c:v>1.5069767441860464</c:v>
                </c:pt>
                <c:pt idx="24">
                  <c:v>1.222649140546006</c:v>
                </c:pt>
                <c:pt idx="25">
                  <c:v>1.2863498483316482</c:v>
                </c:pt>
                <c:pt idx="26">
                  <c:v>1.2459049544994945</c:v>
                </c:pt>
                <c:pt idx="27">
                  <c:v>1.2058645096056624</c:v>
                </c:pt>
                <c:pt idx="28">
                  <c:v>1.1935288169868554</c:v>
                </c:pt>
                <c:pt idx="29">
                  <c:v>1.2570273003033368</c:v>
                </c:pt>
                <c:pt idx="30">
                  <c:v>1.2428715874620828</c:v>
                </c:pt>
                <c:pt idx="31">
                  <c:v>1.4944388270980788</c:v>
                </c:pt>
                <c:pt idx="32">
                  <c:v>1.2695652173913043</c:v>
                </c:pt>
                <c:pt idx="33">
                  <c:v>1.5528816986855409</c:v>
                </c:pt>
                <c:pt idx="34">
                  <c:v>1.3496461071789687</c:v>
                </c:pt>
                <c:pt idx="35">
                  <c:v>1.2738119312436804</c:v>
                </c:pt>
                <c:pt idx="36">
                  <c:v>0.85520728008088975</c:v>
                </c:pt>
                <c:pt idx="37">
                  <c:v>1.1660262891809909</c:v>
                </c:pt>
                <c:pt idx="38">
                  <c:v>1.0054600606673407</c:v>
                </c:pt>
                <c:pt idx="39">
                  <c:v>0.96461071789686548</c:v>
                </c:pt>
                <c:pt idx="40">
                  <c:v>1.1033367037411528</c:v>
                </c:pt>
                <c:pt idx="41">
                  <c:v>0.83377148634984832</c:v>
                </c:pt>
                <c:pt idx="42">
                  <c:v>0.94701718907987864</c:v>
                </c:pt>
                <c:pt idx="43">
                  <c:v>0.99231547017189081</c:v>
                </c:pt>
                <c:pt idx="44">
                  <c:v>0.88897876643073814</c:v>
                </c:pt>
                <c:pt idx="45">
                  <c:v>0.91365015166835184</c:v>
                </c:pt>
                <c:pt idx="46">
                  <c:v>0.85075834175935283</c:v>
                </c:pt>
                <c:pt idx="47">
                  <c:v>0.76541961577350859</c:v>
                </c:pt>
                <c:pt idx="48">
                  <c:v>0.64671385237613754</c:v>
                </c:pt>
                <c:pt idx="49">
                  <c:v>0.60849342770475223</c:v>
                </c:pt>
                <c:pt idx="50">
                  <c:v>0.70717896865520724</c:v>
                </c:pt>
                <c:pt idx="51">
                  <c:v>0.69019211324570273</c:v>
                </c:pt>
                <c:pt idx="52">
                  <c:v>0.55348837209302326</c:v>
                </c:pt>
                <c:pt idx="53">
                  <c:v>0.5043478260869565</c:v>
                </c:pt>
                <c:pt idx="54">
                  <c:v>0.44893832153690599</c:v>
                </c:pt>
                <c:pt idx="55">
                  <c:v>0.32719919110212337</c:v>
                </c:pt>
                <c:pt idx="56">
                  <c:v>0.31708796764408492</c:v>
                </c:pt>
                <c:pt idx="57">
                  <c:v>0.80040444893832152</c:v>
                </c:pt>
                <c:pt idx="58">
                  <c:v>0.80525783619818003</c:v>
                </c:pt>
                <c:pt idx="59">
                  <c:v>1</c:v>
                </c:pt>
              </c:numCache>
            </c:numRef>
          </c:val>
          <c:smooth val="0"/>
          <c:extLst>
            <c:ext xmlns:c16="http://schemas.microsoft.com/office/drawing/2014/chart" uri="{C3380CC4-5D6E-409C-BE32-E72D297353CC}">
              <c16:uniqueId val="{00000008-7BCF-4FF2-9B10-67BC97192077}"/>
            </c:ext>
          </c:extLst>
        </c:ser>
        <c:ser>
          <c:idx val="6"/>
          <c:order val="6"/>
          <c:tx>
            <c:strRef>
              <c:f>'Job Postings Timeseries'!$H$3</c:f>
              <c:strCache>
                <c:ptCount val="1"/>
                <c:pt idx="0">
                  <c:v>Hospitality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Timeseries'!$H$4:$H$63</c:f>
            </c:numRef>
          </c:val>
          <c:smooth val="0"/>
          <c:extLst>
            <c:ext xmlns:c16="http://schemas.microsoft.com/office/drawing/2014/chart" uri="{C3380CC4-5D6E-409C-BE32-E72D297353CC}">
              <c16:uniqueId val="{00000009-7BCF-4FF2-9B10-67BC97192077}"/>
            </c:ext>
          </c:extLst>
        </c:ser>
        <c:ser>
          <c:idx val="7"/>
          <c:order val="7"/>
          <c:tx>
            <c:strRef>
              <c:f>'Job Postings Timeseries'!$I$3</c:f>
              <c:strCache>
                <c:ptCount val="1"/>
                <c:pt idx="0">
                  <c:v>Hospitality Index</c:v>
                </c:pt>
              </c:strCache>
            </c:strRef>
          </c:tx>
          <c:spPr>
            <a:ln w="28575" cap="rnd">
              <a:noFill/>
              <a:round/>
            </a:ln>
            <a:effectLst/>
          </c:spPr>
          <c:marker>
            <c:symbol val="none"/>
          </c:marker>
          <c:trendline>
            <c:spPr>
              <a:ln w="25400" cap="rnd">
                <a:solidFill>
                  <a:schemeClr val="accent2">
                    <a:lumMod val="60000"/>
                  </a:schemeClr>
                </a:solidFill>
                <a:prstDash val="sysDot"/>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Timeseries'!$I$4:$I$63</c:f>
              <c:numCache>
                <c:formatCode>#,##0.00;[Red]\ \(#,##0.00\)</c:formatCode>
                <c:ptCount val="60"/>
                <c:pt idx="0">
                  <c:v>1.0638606676342526</c:v>
                </c:pt>
                <c:pt idx="1">
                  <c:v>1.604499274310595</c:v>
                </c:pt>
                <c:pt idx="2">
                  <c:v>1.7714078374455733</c:v>
                </c:pt>
                <c:pt idx="3">
                  <c:v>1.6603773584905661</c:v>
                </c:pt>
                <c:pt idx="4">
                  <c:v>1.7539912917271407</c:v>
                </c:pt>
                <c:pt idx="5">
                  <c:v>1.7402031930333817</c:v>
                </c:pt>
                <c:pt idx="6">
                  <c:v>1.7235123367198839</c:v>
                </c:pt>
                <c:pt idx="7">
                  <c:v>1.716255442670537</c:v>
                </c:pt>
                <c:pt idx="8">
                  <c:v>1.704644412191582</c:v>
                </c:pt>
                <c:pt idx="9">
                  <c:v>1.7706821480406385</c:v>
                </c:pt>
                <c:pt idx="10">
                  <c:v>1.679245283018868</c:v>
                </c:pt>
                <c:pt idx="11">
                  <c:v>1.8149492017416546</c:v>
                </c:pt>
                <c:pt idx="12">
                  <c:v>1.3105950653120464</c:v>
                </c:pt>
                <c:pt idx="13">
                  <c:v>1.7779390420899854</c:v>
                </c:pt>
                <c:pt idx="14">
                  <c:v>1.9687953555878084</c:v>
                </c:pt>
                <c:pt idx="15">
                  <c:v>1.9506531204644413</c:v>
                </c:pt>
                <c:pt idx="16">
                  <c:v>2.0348330914368651</c:v>
                </c:pt>
                <c:pt idx="17">
                  <c:v>1.8222060957910013</c:v>
                </c:pt>
                <c:pt idx="18">
                  <c:v>2.0362844702467342</c:v>
                </c:pt>
                <c:pt idx="19">
                  <c:v>2.1066763425253989</c:v>
                </c:pt>
                <c:pt idx="20">
                  <c:v>1.8323657474600872</c:v>
                </c:pt>
                <c:pt idx="21">
                  <c:v>1.8461538461538463</c:v>
                </c:pt>
                <c:pt idx="22">
                  <c:v>1.957910014513788</c:v>
                </c:pt>
                <c:pt idx="23">
                  <c:v>2.1872278664731497</c:v>
                </c:pt>
                <c:pt idx="24">
                  <c:v>1.7474600870827286</c:v>
                </c:pt>
                <c:pt idx="25">
                  <c:v>1.8497822931785195</c:v>
                </c:pt>
                <c:pt idx="26">
                  <c:v>1.6632801161103048</c:v>
                </c:pt>
                <c:pt idx="27">
                  <c:v>1.2148040638606676</c:v>
                </c:pt>
                <c:pt idx="28">
                  <c:v>1.3294629898403483</c:v>
                </c:pt>
                <c:pt idx="29">
                  <c:v>2.2177068214804065</c:v>
                </c:pt>
                <c:pt idx="30">
                  <c:v>1.6734397677793904</c:v>
                </c:pt>
                <c:pt idx="31">
                  <c:v>2.0377358490566038</c:v>
                </c:pt>
                <c:pt idx="32">
                  <c:v>1.5304789550072568</c:v>
                </c:pt>
                <c:pt idx="33">
                  <c:v>1.8352685050798259</c:v>
                </c:pt>
                <c:pt idx="34">
                  <c:v>1.683599419448476</c:v>
                </c:pt>
                <c:pt idx="35">
                  <c:v>1.5950653120464442</c:v>
                </c:pt>
                <c:pt idx="36">
                  <c:v>1.0152394775036284</c:v>
                </c:pt>
                <c:pt idx="37">
                  <c:v>2.0500725689404935</c:v>
                </c:pt>
                <c:pt idx="38">
                  <c:v>1.600145137880987</c:v>
                </c:pt>
                <c:pt idx="39">
                  <c:v>1.3860667634252539</c:v>
                </c:pt>
                <c:pt idx="40">
                  <c:v>1.2779390420899854</c:v>
                </c:pt>
                <c:pt idx="41">
                  <c:v>0.81494920174165453</c:v>
                </c:pt>
                <c:pt idx="42">
                  <c:v>0.83817126269956455</c:v>
                </c:pt>
                <c:pt idx="43">
                  <c:v>0.79100145137880984</c:v>
                </c:pt>
                <c:pt idx="44">
                  <c:v>0.61103047895500728</c:v>
                </c:pt>
                <c:pt idx="45">
                  <c:v>0.49709724238026126</c:v>
                </c:pt>
                <c:pt idx="46">
                  <c:v>0.33889695210449927</c:v>
                </c:pt>
                <c:pt idx="47">
                  <c:v>0.40058055152394773</c:v>
                </c:pt>
                <c:pt idx="48">
                  <c:v>0.44557329462989842</c:v>
                </c:pt>
                <c:pt idx="49">
                  <c:v>0.39477503628447025</c:v>
                </c:pt>
                <c:pt idx="50">
                  <c:v>0.63570391872278664</c:v>
                </c:pt>
                <c:pt idx="51">
                  <c:v>0.6683599419448476</c:v>
                </c:pt>
                <c:pt idx="52">
                  <c:v>0.52394775036284469</c:v>
                </c:pt>
                <c:pt idx="53">
                  <c:v>0.36211901306240929</c:v>
                </c:pt>
                <c:pt idx="54">
                  <c:v>0.2946298984034833</c:v>
                </c:pt>
                <c:pt idx="55">
                  <c:v>0.28229317851959362</c:v>
                </c:pt>
                <c:pt idx="56">
                  <c:v>0.26777939042089988</c:v>
                </c:pt>
                <c:pt idx="57">
                  <c:v>0.66545718432510881</c:v>
                </c:pt>
                <c:pt idx="58">
                  <c:v>0.83817126269956455</c:v>
                </c:pt>
                <c:pt idx="59">
                  <c:v>1</c:v>
                </c:pt>
              </c:numCache>
            </c:numRef>
          </c:val>
          <c:smooth val="0"/>
          <c:extLst>
            <c:ext xmlns:c16="http://schemas.microsoft.com/office/drawing/2014/chart" uri="{C3380CC4-5D6E-409C-BE32-E72D297353CC}">
              <c16:uniqueId val="{0000000B-7BCF-4FF2-9B10-67BC97192077}"/>
            </c:ext>
          </c:extLst>
        </c:ser>
        <c:ser>
          <c:idx val="8"/>
          <c:order val="8"/>
          <c:tx>
            <c:strRef>
              <c:f>'Job Postings Timeseries'!$J$3</c:f>
              <c:strCache>
                <c:ptCount val="1"/>
                <c:pt idx="0">
                  <c:v>H&amp;SC </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Timeseries'!$J$4:$J$63</c:f>
            </c:numRef>
          </c:val>
          <c:smooth val="0"/>
          <c:extLst>
            <c:ext xmlns:c16="http://schemas.microsoft.com/office/drawing/2014/chart" uri="{C3380CC4-5D6E-409C-BE32-E72D297353CC}">
              <c16:uniqueId val="{0000000C-7BCF-4FF2-9B10-67BC97192077}"/>
            </c:ext>
          </c:extLst>
        </c:ser>
        <c:ser>
          <c:idx val="9"/>
          <c:order val="9"/>
          <c:tx>
            <c:strRef>
              <c:f>'Job Postings Timeseries'!$K$3</c:f>
              <c:strCache>
                <c:ptCount val="1"/>
                <c:pt idx="0">
                  <c:v>H&amp;SC Index</c:v>
                </c:pt>
              </c:strCache>
            </c:strRef>
          </c:tx>
          <c:spPr>
            <a:ln w="28575" cap="rnd">
              <a:noFill/>
              <a:round/>
            </a:ln>
            <a:effectLst/>
          </c:spPr>
          <c:marker>
            <c:symbol val="none"/>
          </c:marker>
          <c:trendline>
            <c:spPr>
              <a:ln w="25400" cap="rnd">
                <a:solidFill>
                  <a:schemeClr val="accent1"/>
                </a:solidFill>
                <a:prstDash val="sysDot"/>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Timeseries'!$K$4:$K$63</c:f>
              <c:numCache>
                <c:formatCode>#,##0.00;[Red]\ \(#,##0.00\)</c:formatCode>
                <c:ptCount val="60"/>
                <c:pt idx="0">
                  <c:v>0.95239420935412022</c:v>
                </c:pt>
                <c:pt idx="1">
                  <c:v>1.1656458797327394</c:v>
                </c:pt>
                <c:pt idx="2">
                  <c:v>1.1355790645879733</c:v>
                </c:pt>
                <c:pt idx="3">
                  <c:v>1.0957683741648108</c:v>
                </c:pt>
                <c:pt idx="4">
                  <c:v>1.1500556792873051</c:v>
                </c:pt>
                <c:pt idx="5">
                  <c:v>1.3538418708240534</c:v>
                </c:pt>
                <c:pt idx="6">
                  <c:v>1.3513363028953229</c:v>
                </c:pt>
                <c:pt idx="7">
                  <c:v>1.2452672605790647</c:v>
                </c:pt>
                <c:pt idx="8">
                  <c:v>1.1912583518930957</c:v>
                </c:pt>
                <c:pt idx="9">
                  <c:v>1.319042316258352</c:v>
                </c:pt>
                <c:pt idx="10">
                  <c:v>1.3129175946547884</c:v>
                </c:pt>
                <c:pt idx="11">
                  <c:v>1.3800111358574609</c:v>
                </c:pt>
                <c:pt idx="12">
                  <c:v>1.2282850779510022</c:v>
                </c:pt>
                <c:pt idx="13">
                  <c:v>1.3129175946547884</c:v>
                </c:pt>
                <c:pt idx="14">
                  <c:v>1.4234409799554566</c:v>
                </c:pt>
                <c:pt idx="15">
                  <c:v>1.3012249443207127</c:v>
                </c:pt>
                <c:pt idx="16">
                  <c:v>1.4827394209354121</c:v>
                </c:pt>
                <c:pt idx="17">
                  <c:v>1.5022271714922049</c:v>
                </c:pt>
                <c:pt idx="18">
                  <c:v>1.6358574610244989</c:v>
                </c:pt>
                <c:pt idx="19">
                  <c:v>1.6600779510022272</c:v>
                </c:pt>
                <c:pt idx="20">
                  <c:v>1.548162583518931</c:v>
                </c:pt>
                <c:pt idx="21">
                  <c:v>1.7750556792873051</c:v>
                </c:pt>
                <c:pt idx="22">
                  <c:v>1.7853563474387528</c:v>
                </c:pt>
                <c:pt idx="23">
                  <c:v>1.8775055679287305</c:v>
                </c:pt>
                <c:pt idx="24">
                  <c:v>1.5036191536748329</c:v>
                </c:pt>
                <c:pt idx="25">
                  <c:v>1.5712694877505569</c:v>
                </c:pt>
                <c:pt idx="26">
                  <c:v>1.4323496659242763</c:v>
                </c:pt>
                <c:pt idx="27">
                  <c:v>1.3374164810690423</c:v>
                </c:pt>
                <c:pt idx="28">
                  <c:v>1.3708240534521159</c:v>
                </c:pt>
                <c:pt idx="29">
                  <c:v>1.5061247216035634</c:v>
                </c:pt>
                <c:pt idx="30">
                  <c:v>1.6102449888641426</c:v>
                </c:pt>
                <c:pt idx="31">
                  <c:v>1.9896993318485523</c:v>
                </c:pt>
                <c:pt idx="32">
                  <c:v>1.4707683741648108</c:v>
                </c:pt>
                <c:pt idx="33">
                  <c:v>2.0726614699331849</c:v>
                </c:pt>
                <c:pt idx="34">
                  <c:v>1.7344097995545658</c:v>
                </c:pt>
                <c:pt idx="35">
                  <c:v>1.8026169265033407</c:v>
                </c:pt>
                <c:pt idx="36">
                  <c:v>1.6570155902004455</c:v>
                </c:pt>
                <c:pt idx="37">
                  <c:v>1.897271714922049</c:v>
                </c:pt>
                <c:pt idx="38">
                  <c:v>1.5790645879732739</c:v>
                </c:pt>
                <c:pt idx="39">
                  <c:v>1.3332405345211582</c:v>
                </c:pt>
                <c:pt idx="40">
                  <c:v>1.3836302895322941</c:v>
                </c:pt>
                <c:pt idx="41">
                  <c:v>1.2157572383073496</c:v>
                </c:pt>
                <c:pt idx="42">
                  <c:v>1.1241648106904232</c:v>
                </c:pt>
                <c:pt idx="43">
                  <c:v>1.0598552338530067</c:v>
                </c:pt>
                <c:pt idx="44">
                  <c:v>0.9688195991091314</c:v>
                </c:pt>
                <c:pt idx="45">
                  <c:v>1.1007795100222717</c:v>
                </c:pt>
                <c:pt idx="46">
                  <c:v>0.89393095768374164</c:v>
                </c:pt>
                <c:pt idx="47">
                  <c:v>1.07043429844098</c:v>
                </c:pt>
                <c:pt idx="48">
                  <c:v>1.1197104677060135</c:v>
                </c:pt>
                <c:pt idx="49">
                  <c:v>1.1188752783964366</c:v>
                </c:pt>
                <c:pt idx="50">
                  <c:v>1.2346881959910914</c:v>
                </c:pt>
                <c:pt idx="51">
                  <c:v>0.99972160356347439</c:v>
                </c:pt>
                <c:pt idx="52">
                  <c:v>1.0417594654788418</c:v>
                </c:pt>
                <c:pt idx="53">
                  <c:v>0.90423162583518935</c:v>
                </c:pt>
                <c:pt idx="54">
                  <c:v>0.76893095768374164</c:v>
                </c:pt>
                <c:pt idx="55">
                  <c:v>0.76280623608017817</c:v>
                </c:pt>
                <c:pt idx="56">
                  <c:v>0.73524498886414258</c:v>
                </c:pt>
                <c:pt idx="57">
                  <c:v>0.95991091314031185</c:v>
                </c:pt>
                <c:pt idx="58">
                  <c:v>0.88223830734966591</c:v>
                </c:pt>
                <c:pt idx="59">
                  <c:v>1</c:v>
                </c:pt>
              </c:numCache>
            </c:numRef>
          </c:val>
          <c:smooth val="0"/>
          <c:extLst>
            <c:ext xmlns:c16="http://schemas.microsoft.com/office/drawing/2014/chart" uri="{C3380CC4-5D6E-409C-BE32-E72D297353CC}">
              <c16:uniqueId val="{0000000E-7BCF-4FF2-9B10-67BC97192077}"/>
            </c:ext>
          </c:extLst>
        </c:ser>
        <c:ser>
          <c:idx val="10"/>
          <c:order val="10"/>
          <c:tx>
            <c:strRef>
              <c:f>'Job Postings Timeseries'!$L$3</c:f>
              <c:strCache>
                <c:ptCount val="1"/>
                <c:pt idx="0">
                  <c:v>Culture, Creative and Sport</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Timeseries'!$L$4:$L$63</c:f>
            </c:numRef>
          </c:val>
          <c:smooth val="0"/>
          <c:extLst>
            <c:ext xmlns:c16="http://schemas.microsoft.com/office/drawing/2014/chart" uri="{C3380CC4-5D6E-409C-BE32-E72D297353CC}">
              <c16:uniqueId val="{0000000F-7BCF-4FF2-9B10-67BC97192077}"/>
            </c:ext>
          </c:extLst>
        </c:ser>
        <c:ser>
          <c:idx val="11"/>
          <c:order val="11"/>
          <c:tx>
            <c:strRef>
              <c:f>'Job Postings Timeseries'!$M$3</c:f>
              <c:strCache>
                <c:ptCount val="1"/>
                <c:pt idx="0">
                  <c:v>CCS Index</c:v>
                </c:pt>
              </c:strCache>
            </c:strRef>
          </c:tx>
          <c:spPr>
            <a:ln w="28575" cap="rnd">
              <a:noFill/>
              <a:round/>
            </a:ln>
            <a:effectLst/>
          </c:spPr>
          <c:marker>
            <c:symbol val="none"/>
          </c:marker>
          <c:trendline>
            <c:spPr>
              <a:ln w="25400" cap="rnd">
                <a:noFill/>
                <a:prstDash val="sysDot"/>
              </a:ln>
              <a:effectLst/>
            </c:spPr>
            <c:trendlineType val="movingAvg"/>
            <c:period val="3"/>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Timeseries'!$M$4:$M$63</c:f>
              <c:numCache>
                <c:formatCode>#,##0.00;[Red]\ \(#,##0.00\)</c:formatCode>
                <c:ptCount val="60"/>
                <c:pt idx="0">
                  <c:v>0.61562499999999998</c:v>
                </c:pt>
                <c:pt idx="1">
                  <c:v>0.80312499999999998</c:v>
                </c:pt>
                <c:pt idx="2">
                  <c:v>0.859375</c:v>
                </c:pt>
                <c:pt idx="3">
                  <c:v>0.92031249999999998</c:v>
                </c:pt>
                <c:pt idx="4">
                  <c:v>0.890625</c:v>
                </c:pt>
                <c:pt idx="5">
                  <c:v>1.0093749999999999</c:v>
                </c:pt>
                <c:pt idx="6">
                  <c:v>1.121875</c:v>
                </c:pt>
                <c:pt idx="7">
                  <c:v>1.0671875</c:v>
                </c:pt>
                <c:pt idx="8">
                  <c:v>1.78125</c:v>
                </c:pt>
                <c:pt idx="9">
                  <c:v>1.159375</c:v>
                </c:pt>
                <c:pt idx="10">
                  <c:v>1.1890624999999999</c:v>
                </c:pt>
                <c:pt idx="11">
                  <c:v>1.04375</c:v>
                </c:pt>
                <c:pt idx="12">
                  <c:v>0.859375</c:v>
                </c:pt>
                <c:pt idx="13">
                  <c:v>1.1921875</c:v>
                </c:pt>
                <c:pt idx="14">
                  <c:v>1.034375</c:v>
                </c:pt>
                <c:pt idx="15">
                  <c:v>1.1156250000000001</c:v>
                </c:pt>
                <c:pt idx="16">
                  <c:v>1.05</c:v>
                </c:pt>
                <c:pt idx="17">
                  <c:v>1.0531250000000001</c:v>
                </c:pt>
                <c:pt idx="18">
                  <c:v>1.3640625</c:v>
                </c:pt>
                <c:pt idx="19">
                  <c:v>1.4171875</c:v>
                </c:pt>
                <c:pt idx="20">
                  <c:v>1.2140625</c:v>
                </c:pt>
                <c:pt idx="21">
                  <c:v>1.4937499999999999</c:v>
                </c:pt>
                <c:pt idx="22">
                  <c:v>1.5609375000000001</c:v>
                </c:pt>
                <c:pt idx="23">
                  <c:v>1.5218750000000001</c:v>
                </c:pt>
                <c:pt idx="24">
                  <c:v>1.2390625</c:v>
                </c:pt>
                <c:pt idx="25">
                  <c:v>1.496875</c:v>
                </c:pt>
                <c:pt idx="26">
                  <c:v>1.0828125</c:v>
                </c:pt>
                <c:pt idx="27">
                  <c:v>0.92500000000000004</c:v>
                </c:pt>
                <c:pt idx="28">
                  <c:v>1.0406249999999999</c:v>
                </c:pt>
                <c:pt idx="29">
                  <c:v>1.3828125</c:v>
                </c:pt>
                <c:pt idx="30">
                  <c:v>1.0843750000000001</c:v>
                </c:pt>
                <c:pt idx="31">
                  <c:v>1.296875</c:v>
                </c:pt>
                <c:pt idx="32">
                  <c:v>1.35625</c:v>
                </c:pt>
                <c:pt idx="33">
                  <c:v>1.59375</c:v>
                </c:pt>
                <c:pt idx="34">
                  <c:v>1.5640624999999999</c:v>
                </c:pt>
                <c:pt idx="35">
                  <c:v>1.2953125000000001</c:v>
                </c:pt>
                <c:pt idx="36">
                  <c:v>0.76249999999999996</c:v>
                </c:pt>
                <c:pt idx="37">
                  <c:v>1.2890625</c:v>
                </c:pt>
                <c:pt idx="38">
                  <c:v>1.0921875000000001</c:v>
                </c:pt>
                <c:pt idx="39">
                  <c:v>1</c:v>
                </c:pt>
                <c:pt idx="40">
                  <c:v>1.1125</c:v>
                </c:pt>
                <c:pt idx="41">
                  <c:v>0.76406249999999998</c:v>
                </c:pt>
                <c:pt idx="42">
                  <c:v>0.86250000000000004</c:v>
                </c:pt>
                <c:pt idx="43">
                  <c:v>0.95625000000000004</c:v>
                </c:pt>
                <c:pt idx="44">
                  <c:v>0.82499999999999996</c:v>
                </c:pt>
                <c:pt idx="45">
                  <c:v>0.87812500000000004</c:v>
                </c:pt>
                <c:pt idx="46">
                  <c:v>0.65781250000000002</c:v>
                </c:pt>
                <c:pt idx="47">
                  <c:v>0.72343749999999996</c:v>
                </c:pt>
                <c:pt idx="48">
                  <c:v>0.70781249999999996</c:v>
                </c:pt>
                <c:pt idx="49">
                  <c:v>0.5703125</c:v>
                </c:pt>
                <c:pt idx="50">
                  <c:v>0.63437500000000002</c:v>
                </c:pt>
                <c:pt idx="51">
                  <c:v>0.640625</c:v>
                </c:pt>
                <c:pt idx="52">
                  <c:v>0.49531249999999999</c:v>
                </c:pt>
                <c:pt idx="53">
                  <c:v>0.421875</c:v>
                </c:pt>
                <c:pt idx="54">
                  <c:v>0.39687499999999998</c:v>
                </c:pt>
                <c:pt idx="55">
                  <c:v>0.3125</c:v>
                </c:pt>
                <c:pt idx="56">
                  <c:v>0.23593749999999999</c:v>
                </c:pt>
                <c:pt idx="57">
                  <c:v>0.80937499999999996</c:v>
                </c:pt>
                <c:pt idx="58">
                  <c:v>0.84531250000000002</c:v>
                </c:pt>
                <c:pt idx="59">
                  <c:v>1</c:v>
                </c:pt>
              </c:numCache>
            </c:numRef>
          </c:val>
          <c:smooth val="0"/>
          <c:extLst>
            <c:ext xmlns:c16="http://schemas.microsoft.com/office/drawing/2014/chart" uri="{C3380CC4-5D6E-409C-BE32-E72D297353CC}">
              <c16:uniqueId val="{00000011-7BCF-4FF2-9B10-67BC97192077}"/>
            </c:ext>
          </c:extLst>
        </c:ser>
        <c:ser>
          <c:idx val="12"/>
          <c:order val="12"/>
          <c:tx>
            <c:strRef>
              <c:f>'Job Postings Timeseries'!$N$3</c:f>
              <c:strCache>
                <c:ptCount val="1"/>
                <c:pt idx="0">
                  <c:v>Education and Early Years</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Timeseries'!$N$4:$N$63</c:f>
            </c:numRef>
          </c:val>
          <c:smooth val="0"/>
          <c:extLst>
            <c:ext xmlns:c16="http://schemas.microsoft.com/office/drawing/2014/chart" uri="{C3380CC4-5D6E-409C-BE32-E72D297353CC}">
              <c16:uniqueId val="{00000012-7BCF-4FF2-9B10-67BC97192077}"/>
            </c:ext>
          </c:extLst>
        </c:ser>
        <c:ser>
          <c:idx val="13"/>
          <c:order val="13"/>
          <c:tx>
            <c:strRef>
              <c:f>'Job Postings Timeseries'!$O$3</c:f>
              <c:strCache>
                <c:ptCount val="1"/>
                <c:pt idx="0">
                  <c:v>EEY Index</c:v>
                </c:pt>
              </c:strCache>
            </c:strRef>
          </c:tx>
          <c:spPr>
            <a:ln w="28575" cap="rnd">
              <a:noFill/>
              <a:round/>
            </a:ln>
            <a:effectLst/>
          </c:spPr>
          <c:marker>
            <c:symbol val="none"/>
          </c:marker>
          <c:trendline>
            <c:spPr>
              <a:ln w="25400" cap="rnd">
                <a:solidFill>
                  <a:srgbClr val="FF0000"/>
                </a:solidFill>
                <a:prstDash val="sysDot"/>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Timeseries'!$O$4:$O$63</c:f>
              <c:numCache>
                <c:formatCode>#,##0.00;[Red]\ \(#,##0.00\)</c:formatCode>
                <c:ptCount val="60"/>
                <c:pt idx="0">
                  <c:v>1.0954907161803713</c:v>
                </c:pt>
                <c:pt idx="1">
                  <c:v>1.3501326259946949</c:v>
                </c:pt>
                <c:pt idx="2">
                  <c:v>1.2565365668813944</c:v>
                </c:pt>
                <c:pt idx="3">
                  <c:v>1.1765820386510042</c:v>
                </c:pt>
                <c:pt idx="4">
                  <c:v>0.89276241000378931</c:v>
                </c:pt>
                <c:pt idx="5">
                  <c:v>1.4865479348237969</c:v>
                </c:pt>
                <c:pt idx="6">
                  <c:v>1.4024251610458507</c:v>
                </c:pt>
                <c:pt idx="7">
                  <c:v>1.4297082228116711</c:v>
                </c:pt>
                <c:pt idx="8">
                  <c:v>1.2569154982948085</c:v>
                </c:pt>
                <c:pt idx="9">
                  <c:v>1.5824175824175823</c:v>
                </c:pt>
                <c:pt idx="10">
                  <c:v>1.4460022735884805</c:v>
                </c:pt>
                <c:pt idx="11">
                  <c:v>1.6172792724516862</c:v>
                </c:pt>
                <c:pt idx="12">
                  <c:v>1.3175445244410762</c:v>
                </c:pt>
                <c:pt idx="13">
                  <c:v>1.4812428950359984</c:v>
                </c:pt>
                <c:pt idx="14">
                  <c:v>1.5361879499810533</c:v>
                </c:pt>
                <c:pt idx="15">
                  <c:v>1.4497915877226222</c:v>
                </c:pt>
                <c:pt idx="16">
                  <c:v>1.1140583554376657</c:v>
                </c:pt>
                <c:pt idx="17">
                  <c:v>1.6146267525577871</c:v>
                </c:pt>
                <c:pt idx="18">
                  <c:v>2.0253884046987496</c:v>
                </c:pt>
                <c:pt idx="19">
                  <c:v>1.8821523304281924</c:v>
                </c:pt>
                <c:pt idx="20">
                  <c:v>1.7408109132247063</c:v>
                </c:pt>
                <c:pt idx="21">
                  <c:v>1.8897309586964759</c:v>
                </c:pt>
                <c:pt idx="22">
                  <c:v>2.0253884046987496</c:v>
                </c:pt>
                <c:pt idx="23">
                  <c:v>1.9632436528988253</c:v>
                </c:pt>
                <c:pt idx="24">
                  <c:v>1.4687381583933308</c:v>
                </c:pt>
                <c:pt idx="25">
                  <c:v>1.5888594164456233</c:v>
                </c:pt>
                <c:pt idx="26">
                  <c:v>1.5676392572944298</c:v>
                </c:pt>
                <c:pt idx="27">
                  <c:v>1.2186434255399772</c:v>
                </c:pt>
                <c:pt idx="28">
                  <c:v>1.0413035240621447</c:v>
                </c:pt>
                <c:pt idx="29">
                  <c:v>1.3179234558544903</c:v>
                </c:pt>
                <c:pt idx="30">
                  <c:v>1.4312239484653277</c:v>
                </c:pt>
                <c:pt idx="31">
                  <c:v>1.9530125047366427</c:v>
                </c:pt>
                <c:pt idx="32">
                  <c:v>1.2220538082607049</c:v>
                </c:pt>
                <c:pt idx="33">
                  <c:v>1.6699507389162562</c:v>
                </c:pt>
                <c:pt idx="34">
                  <c:v>1.3618794998105344</c:v>
                </c:pt>
                <c:pt idx="35">
                  <c:v>1.5119363395225465</c:v>
                </c:pt>
                <c:pt idx="36">
                  <c:v>1.0049261083743843</c:v>
                </c:pt>
                <c:pt idx="37">
                  <c:v>1.4835164835164836</c:v>
                </c:pt>
                <c:pt idx="38">
                  <c:v>1.054945054945055</c:v>
                </c:pt>
                <c:pt idx="39">
                  <c:v>0.99658961727927242</c:v>
                </c:pt>
                <c:pt idx="40">
                  <c:v>0.65176203107237585</c:v>
                </c:pt>
                <c:pt idx="41">
                  <c:v>0.67374005305039786</c:v>
                </c:pt>
                <c:pt idx="42">
                  <c:v>0.85790071996968553</c:v>
                </c:pt>
                <c:pt idx="43">
                  <c:v>0.81015536187949977</c:v>
                </c:pt>
                <c:pt idx="44">
                  <c:v>0.66881394467601363</c:v>
                </c:pt>
                <c:pt idx="45">
                  <c:v>0.89465706707086012</c:v>
                </c:pt>
                <c:pt idx="46">
                  <c:v>0.71542250852595679</c:v>
                </c:pt>
                <c:pt idx="47">
                  <c:v>0.78931413414172036</c:v>
                </c:pt>
                <c:pt idx="48">
                  <c:v>0.7824933687002652</c:v>
                </c:pt>
                <c:pt idx="49">
                  <c:v>0.7836301629405078</c:v>
                </c:pt>
                <c:pt idx="50">
                  <c:v>0.84198560060629024</c:v>
                </c:pt>
                <c:pt idx="51">
                  <c:v>0.72072754831375518</c:v>
                </c:pt>
                <c:pt idx="52">
                  <c:v>0.53543008715422513</c:v>
                </c:pt>
                <c:pt idx="53">
                  <c:v>0.67790829859795376</c:v>
                </c:pt>
                <c:pt idx="54">
                  <c:v>0.74876847290640391</c:v>
                </c:pt>
                <c:pt idx="55">
                  <c:v>0.72413793103448276</c:v>
                </c:pt>
                <c:pt idx="56">
                  <c:v>0.58772262220538085</c:v>
                </c:pt>
                <c:pt idx="57">
                  <c:v>1.0026525198938991</c:v>
                </c:pt>
                <c:pt idx="58">
                  <c:v>0.90185676392572944</c:v>
                </c:pt>
                <c:pt idx="59">
                  <c:v>1</c:v>
                </c:pt>
              </c:numCache>
            </c:numRef>
          </c:val>
          <c:smooth val="0"/>
          <c:extLst>
            <c:ext xmlns:c16="http://schemas.microsoft.com/office/drawing/2014/chart" uri="{C3380CC4-5D6E-409C-BE32-E72D297353CC}">
              <c16:uniqueId val="{00000014-7BCF-4FF2-9B10-67BC97192077}"/>
            </c:ext>
          </c:extLst>
        </c:ser>
        <c:ser>
          <c:idx val="14"/>
          <c:order val="14"/>
          <c:tx>
            <c:strRef>
              <c:f>'Job Postings Timeseries'!$P$3</c:f>
              <c:strCache>
                <c:ptCount val="1"/>
                <c:pt idx="0">
                  <c:v>Total</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Timeseries'!$P$4:$P$63</c:f>
            </c:numRef>
          </c:val>
          <c:smooth val="0"/>
          <c:extLst>
            <c:ext xmlns:c16="http://schemas.microsoft.com/office/drawing/2014/chart" uri="{C3380CC4-5D6E-409C-BE32-E72D297353CC}">
              <c16:uniqueId val="{00000015-7BCF-4FF2-9B10-67BC97192077}"/>
            </c:ext>
          </c:extLst>
        </c:ser>
        <c:ser>
          <c:idx val="15"/>
          <c:order val="15"/>
          <c:tx>
            <c:strRef>
              <c:f>'Job Postings Timeseries'!$Q$3</c:f>
              <c:strCache>
                <c:ptCount val="1"/>
                <c:pt idx="0">
                  <c:v>Total Index</c:v>
                </c:pt>
              </c:strCache>
            </c:strRef>
          </c:tx>
          <c:spPr>
            <a:ln w="28575" cap="rnd">
              <a:noFill/>
              <a:round/>
            </a:ln>
            <a:effectLst/>
          </c:spPr>
          <c:marker>
            <c:symbol val="none"/>
          </c:marker>
          <c:trendline>
            <c:spPr>
              <a:ln w="25400" cap="rnd">
                <a:solidFill>
                  <a:schemeClr val="tx1"/>
                </a:solidFill>
                <a:prstDash val="solid"/>
              </a:ln>
              <a:effectLst/>
            </c:spPr>
            <c:trendlineType val="movingAvg"/>
            <c:period val="2"/>
            <c:dispRSqr val="0"/>
            <c:dispEq val="0"/>
          </c:trendline>
          <c:cat>
            <c:strRef>
              <c:f>'Job Postings Timeseries'!$A$4:$A$63</c:f>
              <c:strCache>
                <c:ptCount val="60"/>
                <c:pt idx="0">
                  <c:v>Dec 2024</c:v>
                </c:pt>
                <c:pt idx="1">
                  <c:v>Nov 2024</c:v>
                </c:pt>
                <c:pt idx="2">
                  <c:v>Oct 2024</c:v>
                </c:pt>
                <c:pt idx="3">
                  <c:v>Sep 2024</c:v>
                </c:pt>
                <c:pt idx="4">
                  <c:v>Aug 2024</c:v>
                </c:pt>
                <c:pt idx="5">
                  <c:v>Jul 2024</c:v>
                </c:pt>
                <c:pt idx="6">
                  <c:v>Jun 2024</c:v>
                </c:pt>
                <c:pt idx="7">
                  <c:v>May 2024</c:v>
                </c:pt>
                <c:pt idx="8">
                  <c:v>Apr 2024</c:v>
                </c:pt>
                <c:pt idx="9">
                  <c:v>Mar 2024</c:v>
                </c:pt>
                <c:pt idx="10">
                  <c:v>Feb 2024</c:v>
                </c:pt>
                <c:pt idx="11">
                  <c:v>Jan 2024</c:v>
                </c:pt>
                <c:pt idx="12">
                  <c:v>Dec 2023</c:v>
                </c:pt>
                <c:pt idx="13">
                  <c:v>Nov 2023</c:v>
                </c:pt>
                <c:pt idx="14">
                  <c:v>Oct 2023</c:v>
                </c:pt>
                <c:pt idx="15">
                  <c:v>Sep 2023</c:v>
                </c:pt>
                <c:pt idx="16">
                  <c:v>Aug 2023</c:v>
                </c:pt>
                <c:pt idx="17">
                  <c:v>Jul 2023</c:v>
                </c:pt>
                <c:pt idx="18">
                  <c:v>Jun 2023</c:v>
                </c:pt>
                <c:pt idx="19">
                  <c:v>May 2023</c:v>
                </c:pt>
                <c:pt idx="20">
                  <c:v>Apr 2023</c:v>
                </c:pt>
                <c:pt idx="21">
                  <c:v>Mar 2023</c:v>
                </c:pt>
                <c:pt idx="22">
                  <c:v>Feb 2023</c:v>
                </c:pt>
                <c:pt idx="23">
                  <c:v>Jan 2023</c:v>
                </c:pt>
                <c:pt idx="24">
                  <c:v>Dec 2022</c:v>
                </c:pt>
                <c:pt idx="25">
                  <c:v>Nov 2022</c:v>
                </c:pt>
                <c:pt idx="26">
                  <c:v>Oct 2022</c:v>
                </c:pt>
                <c:pt idx="27">
                  <c:v>Sep 2022</c:v>
                </c:pt>
                <c:pt idx="28">
                  <c:v>Aug 2022</c:v>
                </c:pt>
                <c:pt idx="29">
                  <c:v>Jul 2022</c:v>
                </c:pt>
                <c:pt idx="30">
                  <c:v>Jun 2022</c:v>
                </c:pt>
                <c:pt idx="31">
                  <c:v>May 2022</c:v>
                </c:pt>
                <c:pt idx="32">
                  <c:v>Apr 2022</c:v>
                </c:pt>
                <c:pt idx="33">
                  <c:v>Mar 2022</c:v>
                </c:pt>
                <c:pt idx="34">
                  <c:v>Feb 2022</c:v>
                </c:pt>
                <c:pt idx="35">
                  <c:v>Jan 2022</c:v>
                </c:pt>
                <c:pt idx="36">
                  <c:v>Dec 2021</c:v>
                </c:pt>
                <c:pt idx="37">
                  <c:v>Nov 2021</c:v>
                </c:pt>
                <c:pt idx="38">
                  <c:v>Oct 2021</c:v>
                </c:pt>
                <c:pt idx="39">
                  <c:v>Sep 2021</c:v>
                </c:pt>
                <c:pt idx="40">
                  <c:v>Aug 2021</c:v>
                </c:pt>
                <c:pt idx="41">
                  <c:v>Jul 2021</c:v>
                </c:pt>
                <c:pt idx="42">
                  <c:v>Jun 2021</c:v>
                </c:pt>
                <c:pt idx="43">
                  <c:v>May 2021</c:v>
                </c:pt>
                <c:pt idx="44">
                  <c:v>Apr 2021</c:v>
                </c:pt>
                <c:pt idx="45">
                  <c:v>Mar 2021</c:v>
                </c:pt>
                <c:pt idx="46">
                  <c:v>Feb 2021</c:v>
                </c:pt>
                <c:pt idx="47">
                  <c:v>Jan 2021</c:v>
                </c:pt>
                <c:pt idx="48">
                  <c:v>Dec 2020</c:v>
                </c:pt>
                <c:pt idx="49">
                  <c:v>Nov 2020</c:v>
                </c:pt>
                <c:pt idx="50">
                  <c:v>Oct 2020</c:v>
                </c:pt>
                <c:pt idx="51">
                  <c:v>Sep 2020</c:v>
                </c:pt>
                <c:pt idx="52">
                  <c:v>Aug 2020</c:v>
                </c:pt>
                <c:pt idx="53">
                  <c:v>Jul 2020</c:v>
                </c:pt>
                <c:pt idx="54">
                  <c:v>Jun 2020</c:v>
                </c:pt>
                <c:pt idx="55">
                  <c:v>May 2020</c:v>
                </c:pt>
                <c:pt idx="56">
                  <c:v>Apr 2020</c:v>
                </c:pt>
                <c:pt idx="57">
                  <c:v>Mar 2020</c:v>
                </c:pt>
                <c:pt idx="58">
                  <c:v>Feb 2020</c:v>
                </c:pt>
                <c:pt idx="59">
                  <c:v>Jan 2020</c:v>
                </c:pt>
              </c:strCache>
            </c:strRef>
          </c:cat>
          <c:val>
            <c:numRef>
              <c:f>'Job Postings Timeseries'!$Q$4:$Q$63</c:f>
              <c:numCache>
                <c:formatCode>#,##0.00;[Red]\ \(#,##0.00\)</c:formatCode>
                <c:ptCount val="60"/>
                <c:pt idx="0">
                  <c:v>0.74995208586213502</c:v>
                </c:pt>
                <c:pt idx="1">
                  <c:v>0.93071615664728802</c:v>
                </c:pt>
                <c:pt idx="2">
                  <c:v>0.97680955727336616</c:v>
                </c:pt>
                <c:pt idx="3">
                  <c:v>0.94770970421005563</c:v>
                </c:pt>
                <c:pt idx="4">
                  <c:v>0.97399859451862258</c:v>
                </c:pt>
                <c:pt idx="5">
                  <c:v>1.0611384399156711</c:v>
                </c:pt>
                <c:pt idx="6">
                  <c:v>1.0795374688558104</c:v>
                </c:pt>
                <c:pt idx="7">
                  <c:v>1.0657062543921294</c:v>
                </c:pt>
                <c:pt idx="8">
                  <c:v>1.0575608509550884</c:v>
                </c:pt>
                <c:pt idx="9">
                  <c:v>1.2189995528013799</c:v>
                </c:pt>
                <c:pt idx="10">
                  <c:v>1.1123107391554334</c:v>
                </c:pt>
                <c:pt idx="11">
                  <c:v>1.2610042803296493</c:v>
                </c:pt>
                <c:pt idx="12">
                  <c:v>0.98610490001916562</c:v>
                </c:pt>
                <c:pt idx="13">
                  <c:v>1.252379735513959</c:v>
                </c:pt>
                <c:pt idx="14">
                  <c:v>1.3376669009135629</c:v>
                </c:pt>
                <c:pt idx="15">
                  <c:v>1.3077684788858366</c:v>
                </c:pt>
                <c:pt idx="16">
                  <c:v>1.336357247811921</c:v>
                </c:pt>
                <c:pt idx="17">
                  <c:v>1.3858046380885454</c:v>
                </c:pt>
                <c:pt idx="18">
                  <c:v>1.5379799399476139</c:v>
                </c:pt>
                <c:pt idx="19">
                  <c:v>1.5426116399412253</c:v>
                </c:pt>
                <c:pt idx="20">
                  <c:v>1.4322494090589664</c:v>
                </c:pt>
                <c:pt idx="21">
                  <c:v>1.6197534019037885</c:v>
                </c:pt>
                <c:pt idx="22">
                  <c:v>1.7163802465980962</c:v>
                </c:pt>
                <c:pt idx="23">
                  <c:v>1.7208202900402478</c:v>
                </c:pt>
                <c:pt idx="24">
                  <c:v>1.322877403692583</c:v>
                </c:pt>
                <c:pt idx="25">
                  <c:v>1.3977192870376285</c:v>
                </c:pt>
                <c:pt idx="26">
                  <c:v>1.3935347856640901</c:v>
                </c:pt>
                <c:pt idx="27">
                  <c:v>1.248738261036223</c:v>
                </c:pt>
                <c:pt idx="28">
                  <c:v>1.2326391107136012</c:v>
                </c:pt>
                <c:pt idx="29">
                  <c:v>1.4237845780361591</c:v>
                </c:pt>
                <c:pt idx="30">
                  <c:v>1.3600907174343577</c:v>
                </c:pt>
                <c:pt idx="31">
                  <c:v>1.6495240528972082</c:v>
                </c:pt>
                <c:pt idx="32">
                  <c:v>1.3381779850507889</c:v>
                </c:pt>
                <c:pt idx="33">
                  <c:v>1.7181690410783876</c:v>
                </c:pt>
                <c:pt idx="34">
                  <c:v>1.5604356992269852</c:v>
                </c:pt>
                <c:pt idx="35">
                  <c:v>1.4755637896888776</c:v>
                </c:pt>
                <c:pt idx="36">
                  <c:v>1.0619689516386634</c:v>
                </c:pt>
                <c:pt idx="37">
                  <c:v>1.5007027406886859</c:v>
                </c:pt>
                <c:pt idx="38">
                  <c:v>1.2602376541238101</c:v>
                </c:pt>
                <c:pt idx="39">
                  <c:v>1.1810515556123427</c:v>
                </c:pt>
                <c:pt idx="40">
                  <c:v>1.1249600715517791</c:v>
                </c:pt>
                <c:pt idx="41">
                  <c:v>0.90528972082029002</c:v>
                </c:pt>
                <c:pt idx="42">
                  <c:v>0.95288443109946974</c:v>
                </c:pt>
                <c:pt idx="43">
                  <c:v>0.93218552354181305</c:v>
                </c:pt>
                <c:pt idx="44">
                  <c:v>0.85916437743563534</c:v>
                </c:pt>
                <c:pt idx="45">
                  <c:v>0.9062799463361656</c:v>
                </c:pt>
                <c:pt idx="46">
                  <c:v>0.76803168721650805</c:v>
                </c:pt>
                <c:pt idx="47">
                  <c:v>0.76761643135501179</c:v>
                </c:pt>
                <c:pt idx="48">
                  <c:v>0.7338209927809366</c:v>
                </c:pt>
                <c:pt idx="49">
                  <c:v>0.70740433143806303</c:v>
                </c:pt>
                <c:pt idx="50">
                  <c:v>0.81326263336101701</c:v>
                </c:pt>
                <c:pt idx="51">
                  <c:v>0.69041078387529542</c:v>
                </c:pt>
                <c:pt idx="52">
                  <c:v>0.62793074809940586</c:v>
                </c:pt>
                <c:pt idx="53">
                  <c:v>0.55522902957899445</c:v>
                </c:pt>
                <c:pt idx="54">
                  <c:v>0.48201622692135693</c:v>
                </c:pt>
                <c:pt idx="55">
                  <c:v>0.39957196703507314</c:v>
                </c:pt>
                <c:pt idx="56">
                  <c:v>0.36360442087778699</c:v>
                </c:pt>
                <c:pt idx="57">
                  <c:v>0.8023062671692327</c:v>
                </c:pt>
                <c:pt idx="58">
                  <c:v>0.81914010093911716</c:v>
                </c:pt>
                <c:pt idx="59">
                  <c:v>1</c:v>
                </c:pt>
              </c:numCache>
            </c:numRef>
          </c:val>
          <c:smooth val="0"/>
          <c:extLst>
            <c:ext xmlns:c16="http://schemas.microsoft.com/office/drawing/2014/chart" uri="{C3380CC4-5D6E-409C-BE32-E72D297353CC}">
              <c16:uniqueId val="{00000017-7BCF-4FF2-9B10-67BC97192077}"/>
            </c:ext>
          </c:extLst>
        </c:ser>
        <c:dLbls>
          <c:showLegendKey val="0"/>
          <c:showVal val="0"/>
          <c:showCatName val="0"/>
          <c:showSerName val="0"/>
          <c:showPercent val="0"/>
          <c:showBubbleSize val="0"/>
        </c:dLbls>
        <c:smooth val="0"/>
        <c:axId val="190792559"/>
        <c:axId val="190793039"/>
      </c:lineChart>
      <c:catAx>
        <c:axId val="190792559"/>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793039"/>
        <c:crosses val="autoZero"/>
        <c:auto val="1"/>
        <c:lblAlgn val="ctr"/>
        <c:lblOffset val="100"/>
        <c:noMultiLvlLbl val="0"/>
      </c:catAx>
      <c:valAx>
        <c:axId val="190793039"/>
        <c:scaling>
          <c:orientation val="minMax"/>
          <c:max val="2.2000000000000002"/>
          <c:min val="0.2"/>
        </c:scaling>
        <c:delete val="0"/>
        <c:axPos val="r"/>
        <c:majorGridlines>
          <c:spPr>
            <a:ln w="9525" cap="flat" cmpd="sng" algn="ctr">
              <a:solidFill>
                <a:schemeClr val="tx1">
                  <a:lumMod val="15000"/>
                  <a:lumOff val="85000"/>
                </a:schemeClr>
              </a:solidFill>
              <a:round/>
            </a:ln>
            <a:effectLst/>
          </c:spPr>
        </c:majorGridlines>
        <c:numFmt formatCode="#,##0.00;[Red]\ \(#,##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792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a:t>Advertised Salaries in GM</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'Job Postings Timeseries'!$B$3</c:f>
              <c:strCache>
                <c:ptCount val="1"/>
                <c:pt idx="0">
                  <c:v>Unique Postings</c:v>
                </c:pt>
              </c:strCache>
            </c:strRef>
          </c:tx>
          <c:spPr>
            <a:solidFill>
              <a:schemeClr val="accent1"/>
            </a:solidFill>
            <a:ln>
              <a:noFill/>
            </a:ln>
            <a:effectLst/>
          </c:spPr>
          <c:invertIfNegative val="0"/>
          <c:cat>
            <c:strRef>
              <c:f>'Job Postings Timeseries'!$A$4:$A$63</c:f>
              <c:strCache>
                <c:ptCount val="60"/>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pt idx="24">
                  <c:v>Jan 2022</c:v>
                </c:pt>
                <c:pt idx="25">
                  <c:v>Feb 2022</c:v>
                </c:pt>
                <c:pt idx="26">
                  <c:v>Mar 2022</c:v>
                </c:pt>
                <c:pt idx="27">
                  <c:v>Apr 2022</c:v>
                </c:pt>
                <c:pt idx="28">
                  <c:v>May 2022</c:v>
                </c:pt>
                <c:pt idx="29">
                  <c:v>Jun 2022</c:v>
                </c:pt>
                <c:pt idx="30">
                  <c:v>Jul 2022</c:v>
                </c:pt>
                <c:pt idx="31">
                  <c:v>Aug 2022</c:v>
                </c:pt>
                <c:pt idx="32">
                  <c:v>Sep 2022</c:v>
                </c:pt>
                <c:pt idx="33">
                  <c:v>Oct 2022</c:v>
                </c:pt>
                <c:pt idx="34">
                  <c:v>Nov 2022</c:v>
                </c:pt>
                <c:pt idx="35">
                  <c:v>Dec 2022</c:v>
                </c:pt>
                <c:pt idx="36">
                  <c:v>Jan 2023</c:v>
                </c:pt>
                <c:pt idx="37">
                  <c:v>Feb 2023</c:v>
                </c:pt>
                <c:pt idx="38">
                  <c:v>Mar 2023</c:v>
                </c:pt>
                <c:pt idx="39">
                  <c:v>Apr 2023</c:v>
                </c:pt>
                <c:pt idx="40">
                  <c:v>May 2023</c:v>
                </c:pt>
                <c:pt idx="41">
                  <c:v>Jun 2023</c:v>
                </c:pt>
                <c:pt idx="42">
                  <c:v>Jul 2023</c:v>
                </c:pt>
                <c:pt idx="43">
                  <c:v>Aug 2023</c:v>
                </c:pt>
                <c:pt idx="44">
                  <c:v>Sep 2023</c:v>
                </c:pt>
                <c:pt idx="45">
                  <c:v>Oct 2023</c:v>
                </c:pt>
                <c:pt idx="46">
                  <c:v>Nov 2023</c:v>
                </c:pt>
                <c:pt idx="47">
                  <c:v>Dec 2023</c:v>
                </c:pt>
                <c:pt idx="48">
                  <c:v>Jan 2024</c:v>
                </c:pt>
                <c:pt idx="49">
                  <c:v>Feb 2024</c:v>
                </c:pt>
                <c:pt idx="50">
                  <c:v>Mar 2024</c:v>
                </c:pt>
                <c:pt idx="51">
                  <c:v>Apr 2024</c:v>
                </c:pt>
                <c:pt idx="52">
                  <c:v>May 2024</c:v>
                </c:pt>
                <c:pt idx="53">
                  <c:v>Jun 2024</c:v>
                </c:pt>
                <c:pt idx="54">
                  <c:v>Jul 2024</c:v>
                </c:pt>
                <c:pt idx="55">
                  <c:v>Aug 2024</c:v>
                </c:pt>
                <c:pt idx="56">
                  <c:v>Sep 2024</c:v>
                </c:pt>
                <c:pt idx="57">
                  <c:v>Oct 2024</c:v>
                </c:pt>
                <c:pt idx="58">
                  <c:v>Nov 2024</c:v>
                </c:pt>
                <c:pt idx="59">
                  <c:v>Dec 2024</c:v>
                </c:pt>
              </c:strCache>
            </c:strRef>
          </c:cat>
          <c:val>
            <c:numRef>
              <c:f>'Job Postings Timeseries'!$B$4:$B$63</c:f>
            </c:numRef>
          </c:val>
          <c:extLst>
            <c:ext xmlns:c16="http://schemas.microsoft.com/office/drawing/2014/chart" uri="{C3380CC4-5D6E-409C-BE32-E72D297353CC}">
              <c16:uniqueId val="{00000000-F8B6-4956-B4F3-5EFA03DCECE2}"/>
            </c:ext>
          </c:extLst>
        </c:ser>
        <c:ser>
          <c:idx val="1"/>
          <c:order val="1"/>
          <c:tx>
            <c:strRef>
              <c:f>'Job Postings Timeseries'!$C$3</c:f>
              <c:strCache>
                <c:ptCount val="1"/>
                <c:pt idx="0">
                  <c:v>Advertised Salary?</c:v>
                </c:pt>
              </c:strCache>
            </c:strRef>
          </c:tx>
          <c:spPr>
            <a:solidFill>
              <a:schemeClr val="accent2"/>
            </a:solidFill>
            <a:ln>
              <a:noFill/>
            </a:ln>
            <a:effectLst/>
          </c:spPr>
          <c:invertIfNegative val="0"/>
          <c:cat>
            <c:strRef>
              <c:f>'Job Postings Timeseries'!$A$4:$A$63</c:f>
              <c:strCache>
                <c:ptCount val="60"/>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pt idx="24">
                  <c:v>Jan 2022</c:v>
                </c:pt>
                <c:pt idx="25">
                  <c:v>Feb 2022</c:v>
                </c:pt>
                <c:pt idx="26">
                  <c:v>Mar 2022</c:v>
                </c:pt>
                <c:pt idx="27">
                  <c:v>Apr 2022</c:v>
                </c:pt>
                <c:pt idx="28">
                  <c:v>May 2022</c:v>
                </c:pt>
                <c:pt idx="29">
                  <c:v>Jun 2022</c:v>
                </c:pt>
                <c:pt idx="30">
                  <c:v>Jul 2022</c:v>
                </c:pt>
                <c:pt idx="31">
                  <c:v>Aug 2022</c:v>
                </c:pt>
                <c:pt idx="32">
                  <c:v>Sep 2022</c:v>
                </c:pt>
                <c:pt idx="33">
                  <c:v>Oct 2022</c:v>
                </c:pt>
                <c:pt idx="34">
                  <c:v>Nov 2022</c:v>
                </c:pt>
                <c:pt idx="35">
                  <c:v>Dec 2022</c:v>
                </c:pt>
                <c:pt idx="36">
                  <c:v>Jan 2023</c:v>
                </c:pt>
                <c:pt idx="37">
                  <c:v>Feb 2023</c:v>
                </c:pt>
                <c:pt idx="38">
                  <c:v>Mar 2023</c:v>
                </c:pt>
                <c:pt idx="39">
                  <c:v>Apr 2023</c:v>
                </c:pt>
                <c:pt idx="40">
                  <c:v>May 2023</c:v>
                </c:pt>
                <c:pt idx="41">
                  <c:v>Jun 2023</c:v>
                </c:pt>
                <c:pt idx="42">
                  <c:v>Jul 2023</c:v>
                </c:pt>
                <c:pt idx="43">
                  <c:v>Aug 2023</c:v>
                </c:pt>
                <c:pt idx="44">
                  <c:v>Sep 2023</c:v>
                </c:pt>
                <c:pt idx="45">
                  <c:v>Oct 2023</c:v>
                </c:pt>
                <c:pt idx="46">
                  <c:v>Nov 2023</c:v>
                </c:pt>
                <c:pt idx="47">
                  <c:v>Dec 2023</c:v>
                </c:pt>
                <c:pt idx="48">
                  <c:v>Jan 2024</c:v>
                </c:pt>
                <c:pt idx="49">
                  <c:v>Feb 2024</c:v>
                </c:pt>
                <c:pt idx="50">
                  <c:v>Mar 2024</c:v>
                </c:pt>
                <c:pt idx="51">
                  <c:v>Apr 2024</c:v>
                </c:pt>
                <c:pt idx="52">
                  <c:v>May 2024</c:v>
                </c:pt>
                <c:pt idx="53">
                  <c:v>Jun 2024</c:v>
                </c:pt>
                <c:pt idx="54">
                  <c:v>Jul 2024</c:v>
                </c:pt>
                <c:pt idx="55">
                  <c:v>Aug 2024</c:v>
                </c:pt>
                <c:pt idx="56">
                  <c:v>Sep 2024</c:v>
                </c:pt>
                <c:pt idx="57">
                  <c:v>Oct 2024</c:v>
                </c:pt>
                <c:pt idx="58">
                  <c:v>Nov 2024</c:v>
                </c:pt>
                <c:pt idx="59">
                  <c:v>Dec 2024</c:v>
                </c:pt>
              </c:strCache>
            </c:strRef>
          </c:cat>
          <c:val>
            <c:numRef>
              <c:f>'Job Postings Timeseries'!$C$4:$C$63</c:f>
            </c:numRef>
          </c:val>
          <c:extLst>
            <c:ext xmlns:c16="http://schemas.microsoft.com/office/drawing/2014/chart" uri="{C3380CC4-5D6E-409C-BE32-E72D297353CC}">
              <c16:uniqueId val="{00000001-F8B6-4956-B4F3-5EFA03DCECE2}"/>
            </c:ext>
          </c:extLst>
        </c:ser>
        <c:ser>
          <c:idx val="2"/>
          <c:order val="2"/>
          <c:tx>
            <c:strRef>
              <c:f>'Job Postings Timeseries'!$D$3</c:f>
              <c:strCache>
                <c:ptCount val="1"/>
                <c:pt idx="0">
                  <c:v>Median Advertised Salary</c:v>
                </c:pt>
              </c:strCache>
            </c:strRef>
          </c:tx>
          <c:spPr>
            <a:solidFill>
              <a:schemeClr val="accent2">
                <a:lumMod val="75000"/>
              </a:schemeClr>
            </a:solidFill>
            <a:ln>
              <a:noFill/>
            </a:ln>
            <a:effectLst/>
          </c:spPr>
          <c:invertIfNegative val="0"/>
          <c:cat>
            <c:strRef>
              <c:f>'Job Postings Timeseries'!$A$4:$A$63</c:f>
              <c:strCache>
                <c:ptCount val="60"/>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pt idx="24">
                  <c:v>Jan 2022</c:v>
                </c:pt>
                <c:pt idx="25">
                  <c:v>Feb 2022</c:v>
                </c:pt>
                <c:pt idx="26">
                  <c:v>Mar 2022</c:v>
                </c:pt>
                <c:pt idx="27">
                  <c:v>Apr 2022</c:v>
                </c:pt>
                <c:pt idx="28">
                  <c:v>May 2022</c:v>
                </c:pt>
                <c:pt idx="29">
                  <c:v>Jun 2022</c:v>
                </c:pt>
                <c:pt idx="30">
                  <c:v>Jul 2022</c:v>
                </c:pt>
                <c:pt idx="31">
                  <c:v>Aug 2022</c:v>
                </c:pt>
                <c:pt idx="32">
                  <c:v>Sep 2022</c:v>
                </c:pt>
                <c:pt idx="33">
                  <c:v>Oct 2022</c:v>
                </c:pt>
                <c:pt idx="34">
                  <c:v>Nov 2022</c:v>
                </c:pt>
                <c:pt idx="35">
                  <c:v>Dec 2022</c:v>
                </c:pt>
                <c:pt idx="36">
                  <c:v>Jan 2023</c:v>
                </c:pt>
                <c:pt idx="37">
                  <c:v>Feb 2023</c:v>
                </c:pt>
                <c:pt idx="38">
                  <c:v>Mar 2023</c:v>
                </c:pt>
                <c:pt idx="39">
                  <c:v>Apr 2023</c:v>
                </c:pt>
                <c:pt idx="40">
                  <c:v>May 2023</c:v>
                </c:pt>
                <c:pt idx="41">
                  <c:v>Jun 2023</c:v>
                </c:pt>
                <c:pt idx="42">
                  <c:v>Jul 2023</c:v>
                </c:pt>
                <c:pt idx="43">
                  <c:v>Aug 2023</c:v>
                </c:pt>
                <c:pt idx="44">
                  <c:v>Sep 2023</c:v>
                </c:pt>
                <c:pt idx="45">
                  <c:v>Oct 2023</c:v>
                </c:pt>
                <c:pt idx="46">
                  <c:v>Nov 2023</c:v>
                </c:pt>
                <c:pt idx="47">
                  <c:v>Dec 2023</c:v>
                </c:pt>
                <c:pt idx="48">
                  <c:v>Jan 2024</c:v>
                </c:pt>
                <c:pt idx="49">
                  <c:v>Feb 2024</c:v>
                </c:pt>
                <c:pt idx="50">
                  <c:v>Mar 2024</c:v>
                </c:pt>
                <c:pt idx="51">
                  <c:v>Apr 2024</c:v>
                </c:pt>
                <c:pt idx="52">
                  <c:v>May 2024</c:v>
                </c:pt>
                <c:pt idx="53">
                  <c:v>Jun 2024</c:v>
                </c:pt>
                <c:pt idx="54">
                  <c:v>Jul 2024</c:v>
                </c:pt>
                <c:pt idx="55">
                  <c:v>Aug 2024</c:v>
                </c:pt>
                <c:pt idx="56">
                  <c:v>Sep 2024</c:v>
                </c:pt>
                <c:pt idx="57">
                  <c:v>Oct 2024</c:v>
                </c:pt>
                <c:pt idx="58">
                  <c:v>Nov 2024</c:v>
                </c:pt>
                <c:pt idx="59">
                  <c:v>Dec 2024</c:v>
                </c:pt>
              </c:strCache>
            </c:strRef>
          </c:cat>
          <c:val>
            <c:numRef>
              <c:f>'Job Postings Timeseries'!$D$4:$D$63</c:f>
              <c:numCache>
                <c:formatCode>"£"#,##0;[Red]\ \("£"#,##0\)</c:formatCode>
                <c:ptCount val="60"/>
                <c:pt idx="0">
                  <c:v>28992</c:v>
                </c:pt>
                <c:pt idx="1">
                  <c:v>30016</c:v>
                </c:pt>
                <c:pt idx="2">
                  <c:v>30016</c:v>
                </c:pt>
                <c:pt idx="3">
                  <c:v>33984</c:v>
                </c:pt>
                <c:pt idx="4">
                  <c:v>32704</c:v>
                </c:pt>
                <c:pt idx="5">
                  <c:v>32960</c:v>
                </c:pt>
                <c:pt idx="6">
                  <c:v>34496</c:v>
                </c:pt>
                <c:pt idx="7">
                  <c:v>33984</c:v>
                </c:pt>
                <c:pt idx="8">
                  <c:v>31936</c:v>
                </c:pt>
                <c:pt idx="9">
                  <c:v>31680</c:v>
                </c:pt>
                <c:pt idx="10">
                  <c:v>32448</c:v>
                </c:pt>
                <c:pt idx="11">
                  <c:v>32448</c:v>
                </c:pt>
                <c:pt idx="12">
                  <c:v>32448</c:v>
                </c:pt>
                <c:pt idx="13">
                  <c:v>32448</c:v>
                </c:pt>
                <c:pt idx="14">
                  <c:v>32448</c:v>
                </c:pt>
                <c:pt idx="15">
                  <c:v>31296</c:v>
                </c:pt>
                <c:pt idx="16">
                  <c:v>31040</c:v>
                </c:pt>
                <c:pt idx="17">
                  <c:v>30144</c:v>
                </c:pt>
                <c:pt idx="18">
                  <c:v>30016</c:v>
                </c:pt>
                <c:pt idx="19">
                  <c:v>29376</c:v>
                </c:pt>
                <c:pt idx="20">
                  <c:v>30528</c:v>
                </c:pt>
                <c:pt idx="21">
                  <c:v>30016</c:v>
                </c:pt>
                <c:pt idx="22">
                  <c:v>29248</c:v>
                </c:pt>
                <c:pt idx="23">
                  <c:v>30016</c:v>
                </c:pt>
                <c:pt idx="24">
                  <c:v>31040</c:v>
                </c:pt>
                <c:pt idx="25">
                  <c:v>31552</c:v>
                </c:pt>
                <c:pt idx="26">
                  <c:v>31552</c:v>
                </c:pt>
                <c:pt idx="27">
                  <c:v>32192</c:v>
                </c:pt>
                <c:pt idx="28">
                  <c:v>31168</c:v>
                </c:pt>
                <c:pt idx="29">
                  <c:v>31040</c:v>
                </c:pt>
                <c:pt idx="30">
                  <c:v>29248</c:v>
                </c:pt>
                <c:pt idx="31">
                  <c:v>31296</c:v>
                </c:pt>
                <c:pt idx="32">
                  <c:v>32448</c:v>
                </c:pt>
                <c:pt idx="33">
                  <c:v>31424</c:v>
                </c:pt>
                <c:pt idx="34">
                  <c:v>32064</c:v>
                </c:pt>
                <c:pt idx="35">
                  <c:v>31936</c:v>
                </c:pt>
                <c:pt idx="36">
                  <c:v>32064</c:v>
                </c:pt>
                <c:pt idx="37">
                  <c:v>32064</c:v>
                </c:pt>
                <c:pt idx="38">
                  <c:v>32064</c:v>
                </c:pt>
                <c:pt idx="39">
                  <c:v>32064</c:v>
                </c:pt>
                <c:pt idx="40">
                  <c:v>31424</c:v>
                </c:pt>
                <c:pt idx="41">
                  <c:v>31680</c:v>
                </c:pt>
                <c:pt idx="42">
                  <c:v>32448</c:v>
                </c:pt>
                <c:pt idx="43">
                  <c:v>32064</c:v>
                </c:pt>
                <c:pt idx="44">
                  <c:v>31808</c:v>
                </c:pt>
                <c:pt idx="45">
                  <c:v>32064</c:v>
                </c:pt>
                <c:pt idx="46">
                  <c:v>32448</c:v>
                </c:pt>
                <c:pt idx="47">
                  <c:v>33472</c:v>
                </c:pt>
                <c:pt idx="48">
                  <c:v>32064</c:v>
                </c:pt>
                <c:pt idx="49">
                  <c:v>32448</c:v>
                </c:pt>
                <c:pt idx="50">
                  <c:v>32448</c:v>
                </c:pt>
                <c:pt idx="51">
                  <c:v>32448</c:v>
                </c:pt>
                <c:pt idx="52">
                  <c:v>35008</c:v>
                </c:pt>
                <c:pt idx="53">
                  <c:v>35008</c:v>
                </c:pt>
                <c:pt idx="54">
                  <c:v>33984</c:v>
                </c:pt>
                <c:pt idx="55">
                  <c:v>34496</c:v>
                </c:pt>
                <c:pt idx="56">
                  <c:v>34496</c:v>
                </c:pt>
                <c:pt idx="57">
                  <c:v>33728</c:v>
                </c:pt>
                <c:pt idx="58">
                  <c:v>34240</c:v>
                </c:pt>
                <c:pt idx="59">
                  <c:v>35776</c:v>
                </c:pt>
              </c:numCache>
            </c:numRef>
          </c:val>
          <c:extLst>
            <c:ext xmlns:c16="http://schemas.microsoft.com/office/drawing/2014/chart" uri="{C3380CC4-5D6E-409C-BE32-E72D297353CC}">
              <c16:uniqueId val="{00000002-F8B6-4956-B4F3-5EFA03DCECE2}"/>
            </c:ext>
          </c:extLst>
        </c:ser>
        <c:dLbls>
          <c:showLegendKey val="0"/>
          <c:showVal val="0"/>
          <c:showCatName val="0"/>
          <c:showSerName val="0"/>
          <c:showPercent val="0"/>
          <c:showBubbleSize val="0"/>
        </c:dLbls>
        <c:gapWidth val="219"/>
        <c:axId val="631705967"/>
        <c:axId val="631703567"/>
      </c:barChart>
      <c:lineChart>
        <c:grouping val="standard"/>
        <c:varyColors val="0"/>
        <c:ser>
          <c:idx val="3"/>
          <c:order val="3"/>
          <c:tx>
            <c:strRef>
              <c:f>'Job Postings Timeseries'!$E$3</c:f>
              <c:strCache>
                <c:ptCount val="1"/>
                <c:pt idx="0">
                  <c:v>% of job postings listing salary</c:v>
                </c:pt>
              </c:strCache>
            </c:strRef>
          </c:tx>
          <c:spPr>
            <a:ln w="50800" cap="rnd">
              <a:solidFill>
                <a:schemeClr val="accent4"/>
              </a:solidFill>
              <a:prstDash val="sysDot"/>
              <a:round/>
            </a:ln>
            <a:effectLst/>
          </c:spPr>
          <c:marker>
            <c:symbol val="none"/>
          </c:marker>
          <c:cat>
            <c:strRef>
              <c:f>'Job Postings Timeseries'!$A$4:$A$63</c:f>
              <c:strCache>
                <c:ptCount val="60"/>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pt idx="17">
                  <c:v>Jun 2021</c:v>
                </c:pt>
                <c:pt idx="18">
                  <c:v>Jul 2021</c:v>
                </c:pt>
                <c:pt idx="19">
                  <c:v>Aug 2021</c:v>
                </c:pt>
                <c:pt idx="20">
                  <c:v>Sep 2021</c:v>
                </c:pt>
                <c:pt idx="21">
                  <c:v>Oct 2021</c:v>
                </c:pt>
                <c:pt idx="22">
                  <c:v>Nov 2021</c:v>
                </c:pt>
                <c:pt idx="23">
                  <c:v>Dec 2021</c:v>
                </c:pt>
                <c:pt idx="24">
                  <c:v>Jan 2022</c:v>
                </c:pt>
                <c:pt idx="25">
                  <c:v>Feb 2022</c:v>
                </c:pt>
                <c:pt idx="26">
                  <c:v>Mar 2022</c:v>
                </c:pt>
                <c:pt idx="27">
                  <c:v>Apr 2022</c:v>
                </c:pt>
                <c:pt idx="28">
                  <c:v>May 2022</c:v>
                </c:pt>
                <c:pt idx="29">
                  <c:v>Jun 2022</c:v>
                </c:pt>
                <c:pt idx="30">
                  <c:v>Jul 2022</c:v>
                </c:pt>
                <c:pt idx="31">
                  <c:v>Aug 2022</c:v>
                </c:pt>
                <c:pt idx="32">
                  <c:v>Sep 2022</c:v>
                </c:pt>
                <c:pt idx="33">
                  <c:v>Oct 2022</c:v>
                </c:pt>
                <c:pt idx="34">
                  <c:v>Nov 2022</c:v>
                </c:pt>
                <c:pt idx="35">
                  <c:v>Dec 2022</c:v>
                </c:pt>
                <c:pt idx="36">
                  <c:v>Jan 2023</c:v>
                </c:pt>
                <c:pt idx="37">
                  <c:v>Feb 2023</c:v>
                </c:pt>
                <c:pt idx="38">
                  <c:v>Mar 2023</c:v>
                </c:pt>
                <c:pt idx="39">
                  <c:v>Apr 2023</c:v>
                </c:pt>
                <c:pt idx="40">
                  <c:v>May 2023</c:v>
                </c:pt>
                <c:pt idx="41">
                  <c:v>Jun 2023</c:v>
                </c:pt>
                <c:pt idx="42">
                  <c:v>Jul 2023</c:v>
                </c:pt>
                <c:pt idx="43">
                  <c:v>Aug 2023</c:v>
                </c:pt>
                <c:pt idx="44">
                  <c:v>Sep 2023</c:v>
                </c:pt>
                <c:pt idx="45">
                  <c:v>Oct 2023</c:v>
                </c:pt>
                <c:pt idx="46">
                  <c:v>Nov 2023</c:v>
                </c:pt>
                <c:pt idx="47">
                  <c:v>Dec 2023</c:v>
                </c:pt>
                <c:pt idx="48">
                  <c:v>Jan 2024</c:v>
                </c:pt>
                <c:pt idx="49">
                  <c:v>Feb 2024</c:v>
                </c:pt>
                <c:pt idx="50">
                  <c:v>Mar 2024</c:v>
                </c:pt>
                <c:pt idx="51">
                  <c:v>Apr 2024</c:v>
                </c:pt>
                <c:pt idx="52">
                  <c:v>May 2024</c:v>
                </c:pt>
                <c:pt idx="53">
                  <c:v>Jun 2024</c:v>
                </c:pt>
                <c:pt idx="54">
                  <c:v>Jul 2024</c:v>
                </c:pt>
                <c:pt idx="55">
                  <c:v>Aug 2024</c:v>
                </c:pt>
                <c:pt idx="56">
                  <c:v>Sep 2024</c:v>
                </c:pt>
                <c:pt idx="57">
                  <c:v>Oct 2024</c:v>
                </c:pt>
                <c:pt idx="58">
                  <c:v>Nov 2024</c:v>
                </c:pt>
                <c:pt idx="59">
                  <c:v>Dec 2024</c:v>
                </c:pt>
              </c:strCache>
            </c:strRef>
          </c:cat>
          <c:val>
            <c:numRef>
              <c:f>'Job Postings Timeseries'!$E$4:$E$63</c:f>
              <c:numCache>
                <c:formatCode>0.0</c:formatCode>
                <c:ptCount val="60"/>
                <c:pt idx="0">
                  <c:v>62.326710534721776</c:v>
                </c:pt>
                <c:pt idx="1">
                  <c:v>60.782249259085944</c:v>
                </c:pt>
                <c:pt idx="2">
                  <c:v>58.498228291595332</c:v>
                </c:pt>
                <c:pt idx="3">
                  <c:v>55.767372397434769</c:v>
                </c:pt>
                <c:pt idx="4">
                  <c:v>56.727156447357906</c:v>
                </c:pt>
                <c:pt idx="5">
                  <c:v>55.559973492379058</c:v>
                </c:pt>
                <c:pt idx="6">
                  <c:v>57.806926705787596</c:v>
                </c:pt>
                <c:pt idx="7">
                  <c:v>63.566995625190756</c:v>
                </c:pt>
                <c:pt idx="8">
                  <c:v>64.074211159433702</c:v>
                </c:pt>
                <c:pt idx="9">
                  <c:v>58.931657501963862</c:v>
                </c:pt>
                <c:pt idx="10">
                  <c:v>59.577350311568679</c:v>
                </c:pt>
                <c:pt idx="11">
                  <c:v>57.302050232882074</c:v>
                </c:pt>
                <c:pt idx="12">
                  <c:v>57.425824976072569</c:v>
                </c:pt>
                <c:pt idx="13">
                  <c:v>58.197471302611881</c:v>
                </c:pt>
                <c:pt idx="14">
                  <c:v>58.776258282814041</c:v>
                </c:pt>
                <c:pt idx="15">
                  <c:v>58.813250548388297</c:v>
                </c:pt>
                <c:pt idx="16">
                  <c:v>57.0469108727684</c:v>
                </c:pt>
                <c:pt idx="17">
                  <c:v>56.702758874995808</c:v>
                </c:pt>
                <c:pt idx="18">
                  <c:v>56.970466814861865</c:v>
                </c:pt>
                <c:pt idx="19">
                  <c:v>60.136861832017715</c:v>
                </c:pt>
                <c:pt idx="20">
                  <c:v>59.577000054092068</c:v>
                </c:pt>
                <c:pt idx="21">
                  <c:v>54.340607811826736</c:v>
                </c:pt>
                <c:pt idx="22">
                  <c:v>56.588833783870072</c:v>
                </c:pt>
                <c:pt idx="23">
                  <c:v>53.838055705949586</c:v>
                </c:pt>
                <c:pt idx="24">
                  <c:v>54.857773736848934</c:v>
                </c:pt>
                <c:pt idx="25">
                  <c:v>52.426767108145178</c:v>
                </c:pt>
                <c:pt idx="26">
                  <c:v>51.15358158731339</c:v>
                </c:pt>
                <c:pt idx="27">
                  <c:v>52.242618098489011</c:v>
                </c:pt>
                <c:pt idx="28">
                  <c:v>54.659178931061192</c:v>
                </c:pt>
                <c:pt idx="29">
                  <c:v>51.074473331924189</c:v>
                </c:pt>
                <c:pt idx="30">
                  <c:v>48.031319408610592</c:v>
                </c:pt>
                <c:pt idx="31">
                  <c:v>53.675918007722409</c:v>
                </c:pt>
                <c:pt idx="32">
                  <c:v>49.658506638017037</c:v>
                </c:pt>
                <c:pt idx="33">
                  <c:v>49.569064319442532</c:v>
                </c:pt>
                <c:pt idx="34">
                  <c:v>54.596978769111224</c:v>
                </c:pt>
                <c:pt idx="35">
                  <c:v>52.938619790409035</c:v>
                </c:pt>
                <c:pt idx="36">
                  <c:v>48.301529551529555</c:v>
                </c:pt>
                <c:pt idx="37">
                  <c:v>45.255243518880391</c:v>
                </c:pt>
                <c:pt idx="38">
                  <c:v>45.793563145854698</c:v>
                </c:pt>
                <c:pt idx="39">
                  <c:v>46.333467148400906</c:v>
                </c:pt>
                <c:pt idx="40">
                  <c:v>43.496987140993518</c:v>
                </c:pt>
                <c:pt idx="41">
                  <c:v>50.12876962698347</c:v>
                </c:pt>
                <c:pt idx="42">
                  <c:v>52.104462474645032</c:v>
                </c:pt>
                <c:pt idx="43">
                  <c:v>52.026962424705992</c:v>
                </c:pt>
                <c:pt idx="44">
                  <c:v>50.243032656749953</c:v>
                </c:pt>
                <c:pt idx="45">
                  <c:v>50.865630298254416</c:v>
                </c:pt>
                <c:pt idx="46">
                  <c:v>51.628535720662128</c:v>
                </c:pt>
                <c:pt idx="47">
                  <c:v>49.836416053901722</c:v>
                </c:pt>
                <c:pt idx="48">
                  <c:v>51.536337614307058</c:v>
                </c:pt>
                <c:pt idx="49">
                  <c:v>49.641031531790247</c:v>
                </c:pt>
                <c:pt idx="50">
                  <c:v>48.527330852680677</c:v>
                </c:pt>
                <c:pt idx="51">
                  <c:v>44.910595626434699</c:v>
                </c:pt>
                <c:pt idx="52">
                  <c:v>43.871953960974729</c:v>
                </c:pt>
                <c:pt idx="53">
                  <c:v>39.892294946147473</c:v>
                </c:pt>
                <c:pt idx="54">
                  <c:v>43.25406381697772</c:v>
                </c:pt>
                <c:pt idx="55">
                  <c:v>42.666929030565392</c:v>
                </c:pt>
                <c:pt idx="56">
                  <c:v>44.214499983147391</c:v>
                </c:pt>
                <c:pt idx="57">
                  <c:v>44.117069980379334</c:v>
                </c:pt>
                <c:pt idx="58">
                  <c:v>41.906036583273277</c:v>
                </c:pt>
                <c:pt idx="59">
                  <c:v>31.972209198243895</c:v>
                </c:pt>
              </c:numCache>
            </c:numRef>
          </c:val>
          <c:smooth val="1"/>
          <c:extLst>
            <c:ext xmlns:c16="http://schemas.microsoft.com/office/drawing/2014/chart" uri="{C3380CC4-5D6E-409C-BE32-E72D297353CC}">
              <c16:uniqueId val="{00000003-F8B6-4956-B4F3-5EFA03DCECE2}"/>
            </c:ext>
          </c:extLst>
        </c:ser>
        <c:dLbls>
          <c:showLegendKey val="0"/>
          <c:showVal val="0"/>
          <c:showCatName val="0"/>
          <c:showSerName val="0"/>
          <c:showPercent val="0"/>
          <c:showBubbleSize val="0"/>
        </c:dLbls>
        <c:marker val="1"/>
        <c:smooth val="0"/>
        <c:axId val="631703087"/>
        <c:axId val="631710287"/>
      </c:lineChart>
      <c:catAx>
        <c:axId val="63170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31703567"/>
        <c:crosses val="autoZero"/>
        <c:auto val="1"/>
        <c:lblAlgn val="ctr"/>
        <c:lblOffset val="100"/>
        <c:noMultiLvlLbl val="0"/>
      </c:catAx>
      <c:valAx>
        <c:axId val="631703567"/>
        <c:scaling>
          <c:orientation val="minMax"/>
          <c:min val="22000"/>
        </c:scaling>
        <c:delete val="0"/>
        <c:axPos val="l"/>
        <c:majorGridlines>
          <c:spPr>
            <a:ln w="9525" cap="flat" cmpd="sng" algn="ctr">
              <a:solidFill>
                <a:schemeClr val="tx1">
                  <a:lumMod val="15000"/>
                  <a:lumOff val="85000"/>
                </a:schemeClr>
              </a:solidFill>
              <a:round/>
            </a:ln>
            <a:effectLst/>
          </c:spPr>
        </c:majorGridlines>
        <c:numFmt formatCode="&quot;£&quot;#,##0;[Red]\ \(&quot;£&quot;#,##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31705967"/>
        <c:crosses val="autoZero"/>
        <c:crossBetween val="between"/>
      </c:valAx>
      <c:valAx>
        <c:axId val="631710287"/>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31703087"/>
        <c:crosses val="max"/>
        <c:crossBetween val="between"/>
      </c:valAx>
      <c:catAx>
        <c:axId val="631703087"/>
        <c:scaling>
          <c:orientation val="minMax"/>
        </c:scaling>
        <c:delete val="1"/>
        <c:axPos val="b"/>
        <c:numFmt formatCode="General" sourceLinked="1"/>
        <c:majorTickMark val="none"/>
        <c:minorTickMark val="none"/>
        <c:tickLblPos val="nextTo"/>
        <c:crossAx val="6317102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Total claimants due to health condition / disability in Greater Manchester (Feb-13 - May-24)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55128827812708"/>
          <c:y val="9.0034672727973192E-2"/>
          <c:w val="0.87121012469632231"/>
          <c:h val="0.78711388064876531"/>
        </c:manualLayout>
      </c:layout>
      <c:lineChart>
        <c:grouping val="standard"/>
        <c:varyColors val="0"/>
        <c:ser>
          <c:idx val="0"/>
          <c:order val="0"/>
          <c:tx>
            <c:strRef>
              <c:f>'[Health Claimants 03.11.24.xlsx]All ages'!$B$1</c:f>
              <c:strCache>
                <c:ptCount val="1"/>
                <c:pt idx="0">
                  <c:v>Total Claimants due to Health Condition / Disability</c:v>
                </c:pt>
              </c:strCache>
            </c:strRef>
          </c:tx>
          <c:spPr>
            <a:ln w="28575" cap="rnd">
              <a:solidFill>
                <a:schemeClr val="accent1"/>
              </a:solidFill>
              <a:round/>
            </a:ln>
            <a:effectLst/>
          </c:spPr>
          <c:marker>
            <c:symbol val="none"/>
          </c:marker>
          <c:dLbls>
            <c:dLbl>
              <c:idx val="8"/>
              <c:layout>
                <c:manualLayout>
                  <c:x val="-2.4528694915984577E-2"/>
                  <c:y val="-2.1211729064840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44-4D07-BCD6-45BBCB7175A3}"/>
                </c:ext>
              </c:extLst>
            </c:dLbl>
            <c:dLbl>
              <c:idx val="28"/>
              <c:layout>
                <c:manualLayout>
                  <c:x val="-2.6390197154914898E-2"/>
                  <c:y val="1.8410265088545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44-4D07-BCD6-45BBCB7175A3}"/>
                </c:ext>
              </c:extLst>
            </c:dLbl>
            <c:dLbl>
              <c:idx val="45"/>
              <c:layout>
                <c:manualLayout>
                  <c:x val="-2.079333648731186E-2"/>
                  <c:y val="-2.022756005056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44-4D07-BCD6-45BBCB7175A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 Claimants 03.11.24.xlsx]All ages'!$A$2:$A$47</c:f>
              <c:strCache>
                <c:ptCount val="46"/>
                <c:pt idx="0">
                  <c:v>Feb-13</c:v>
                </c:pt>
                <c:pt idx="1">
                  <c:v>May-13</c:v>
                </c:pt>
                <c:pt idx="2">
                  <c:v>Aug-13</c:v>
                </c:pt>
                <c:pt idx="3">
                  <c:v>Nov-13</c:v>
                </c:pt>
                <c:pt idx="4">
                  <c:v>Feb-14</c:v>
                </c:pt>
                <c:pt idx="5">
                  <c:v>May-14</c:v>
                </c:pt>
                <c:pt idx="6">
                  <c:v>Aug-14</c:v>
                </c:pt>
                <c:pt idx="7">
                  <c:v>Nov-14</c:v>
                </c:pt>
                <c:pt idx="8">
                  <c:v>Feb-15</c:v>
                </c:pt>
                <c:pt idx="9">
                  <c:v>May-15</c:v>
                </c:pt>
                <c:pt idx="10">
                  <c:v>Aug-15</c:v>
                </c:pt>
                <c:pt idx="11">
                  <c:v>Nov-15</c:v>
                </c:pt>
                <c:pt idx="12">
                  <c:v>Feb-16</c:v>
                </c:pt>
                <c:pt idx="13">
                  <c:v>May-16</c:v>
                </c:pt>
                <c:pt idx="14">
                  <c:v>Aug-16</c:v>
                </c:pt>
                <c:pt idx="15">
                  <c:v>Nov-16</c:v>
                </c:pt>
                <c:pt idx="16">
                  <c:v>Feb-17</c:v>
                </c:pt>
                <c:pt idx="17">
                  <c:v>May-17</c:v>
                </c:pt>
                <c:pt idx="18">
                  <c:v>Aug-17</c:v>
                </c:pt>
                <c:pt idx="19">
                  <c:v>Nov-17</c:v>
                </c:pt>
                <c:pt idx="20">
                  <c:v>Feb-18</c:v>
                </c:pt>
                <c:pt idx="21">
                  <c:v>May-18</c:v>
                </c:pt>
                <c:pt idx="22">
                  <c:v>Aug-18</c:v>
                </c:pt>
                <c:pt idx="23">
                  <c:v>Nov-18</c:v>
                </c:pt>
                <c:pt idx="24">
                  <c:v>Feb-19</c:v>
                </c:pt>
                <c:pt idx="25">
                  <c:v>May-19</c:v>
                </c:pt>
                <c:pt idx="26">
                  <c:v>Aug-19</c:v>
                </c:pt>
                <c:pt idx="27">
                  <c:v>Nov-19</c:v>
                </c:pt>
                <c:pt idx="28">
                  <c:v>Feb-20</c:v>
                </c:pt>
                <c:pt idx="29">
                  <c:v>May-20</c:v>
                </c:pt>
                <c:pt idx="30">
                  <c:v>Aug-20</c:v>
                </c:pt>
                <c:pt idx="31">
                  <c:v>Nov-20</c:v>
                </c:pt>
                <c:pt idx="32">
                  <c:v>Feb-21</c:v>
                </c:pt>
                <c:pt idx="33">
                  <c:v>May-21</c:v>
                </c:pt>
                <c:pt idx="34">
                  <c:v>Aug-21</c:v>
                </c:pt>
                <c:pt idx="35">
                  <c:v>Nov-21</c:v>
                </c:pt>
                <c:pt idx="36">
                  <c:v>Feb-22</c:v>
                </c:pt>
                <c:pt idx="37">
                  <c:v>May-22</c:v>
                </c:pt>
                <c:pt idx="38">
                  <c:v>Aug-22</c:v>
                </c:pt>
                <c:pt idx="39">
                  <c:v>Nov-22</c:v>
                </c:pt>
                <c:pt idx="40">
                  <c:v>Feb-23</c:v>
                </c:pt>
                <c:pt idx="41">
                  <c:v>May-23</c:v>
                </c:pt>
                <c:pt idx="42">
                  <c:v>Aug-23</c:v>
                </c:pt>
                <c:pt idx="43">
                  <c:v>Nov-23</c:v>
                </c:pt>
                <c:pt idx="44">
                  <c:v>Feb-24</c:v>
                </c:pt>
                <c:pt idx="45">
                  <c:v>May-24</c:v>
                </c:pt>
              </c:strCache>
            </c:strRef>
          </c:cat>
          <c:val>
            <c:numRef>
              <c:f>'[Health Claimants 03.11.24.xlsx]All ages'!$B$2:$B$47</c:f>
              <c:numCache>
                <c:formatCode>_-* #,##0_-;\-* #,##0_-;_-* "-"??_-;_-@_-</c:formatCode>
                <c:ptCount val="46"/>
                <c:pt idx="0">
                  <c:v>169924</c:v>
                </c:pt>
                <c:pt idx="1">
                  <c:v>168494</c:v>
                </c:pt>
                <c:pt idx="2">
                  <c:v>167494</c:v>
                </c:pt>
                <c:pt idx="3">
                  <c:v>168693</c:v>
                </c:pt>
                <c:pt idx="4">
                  <c:v>169488</c:v>
                </c:pt>
                <c:pt idx="5">
                  <c:v>170472</c:v>
                </c:pt>
                <c:pt idx="6">
                  <c:v>173528</c:v>
                </c:pt>
                <c:pt idx="7">
                  <c:v>175282</c:v>
                </c:pt>
                <c:pt idx="8">
                  <c:v>176918</c:v>
                </c:pt>
                <c:pt idx="9">
                  <c:v>176517</c:v>
                </c:pt>
                <c:pt idx="10">
                  <c:v>175795</c:v>
                </c:pt>
                <c:pt idx="11">
                  <c:v>173530</c:v>
                </c:pt>
                <c:pt idx="12">
                  <c:v>172818</c:v>
                </c:pt>
                <c:pt idx="13">
                  <c:v>172435</c:v>
                </c:pt>
                <c:pt idx="14">
                  <c:v>172311</c:v>
                </c:pt>
                <c:pt idx="15">
                  <c:v>171654</c:v>
                </c:pt>
                <c:pt idx="16">
                  <c:v>171263</c:v>
                </c:pt>
                <c:pt idx="17">
                  <c:v>169395</c:v>
                </c:pt>
                <c:pt idx="18">
                  <c:v>168309</c:v>
                </c:pt>
                <c:pt idx="19">
                  <c:v>167952</c:v>
                </c:pt>
                <c:pt idx="20">
                  <c:v>167181</c:v>
                </c:pt>
                <c:pt idx="21">
                  <c:v>165200</c:v>
                </c:pt>
                <c:pt idx="22">
                  <c:v>163663</c:v>
                </c:pt>
                <c:pt idx="23">
                  <c:v>161731</c:v>
                </c:pt>
                <c:pt idx="24">
                  <c:v>160476</c:v>
                </c:pt>
                <c:pt idx="25">
                  <c:v>158993</c:v>
                </c:pt>
                <c:pt idx="26">
                  <c:v>159368</c:v>
                </c:pt>
                <c:pt idx="27">
                  <c:v>158807</c:v>
                </c:pt>
                <c:pt idx="28">
                  <c:v>158804</c:v>
                </c:pt>
                <c:pt idx="29">
                  <c:v>160067</c:v>
                </c:pt>
                <c:pt idx="30">
                  <c:v>162180</c:v>
                </c:pt>
                <c:pt idx="31">
                  <c:v>162981</c:v>
                </c:pt>
                <c:pt idx="32">
                  <c:v>163336</c:v>
                </c:pt>
                <c:pt idx="33">
                  <c:v>163837</c:v>
                </c:pt>
                <c:pt idx="34">
                  <c:v>164352</c:v>
                </c:pt>
                <c:pt idx="35">
                  <c:v>165152</c:v>
                </c:pt>
                <c:pt idx="36">
                  <c:v>167093</c:v>
                </c:pt>
                <c:pt idx="37">
                  <c:v>169673</c:v>
                </c:pt>
                <c:pt idx="38">
                  <c:v>172786</c:v>
                </c:pt>
                <c:pt idx="39">
                  <c:v>175727</c:v>
                </c:pt>
                <c:pt idx="40">
                  <c:v>178715</c:v>
                </c:pt>
                <c:pt idx="41">
                  <c:v>179695</c:v>
                </c:pt>
                <c:pt idx="42">
                  <c:v>183939</c:v>
                </c:pt>
                <c:pt idx="43">
                  <c:v>188279</c:v>
                </c:pt>
                <c:pt idx="44">
                  <c:v>191443</c:v>
                </c:pt>
                <c:pt idx="45" formatCode="#,##0">
                  <c:v>195043</c:v>
                </c:pt>
              </c:numCache>
            </c:numRef>
          </c:val>
          <c:smooth val="0"/>
          <c:extLst>
            <c:ext xmlns:c16="http://schemas.microsoft.com/office/drawing/2014/chart" uri="{C3380CC4-5D6E-409C-BE32-E72D297353CC}">
              <c16:uniqueId val="{00000003-5F44-4D07-BCD6-45BBCB7175A3}"/>
            </c:ext>
          </c:extLst>
        </c:ser>
        <c:dLbls>
          <c:showLegendKey val="0"/>
          <c:showVal val="0"/>
          <c:showCatName val="0"/>
          <c:showSerName val="0"/>
          <c:showPercent val="0"/>
          <c:showBubbleSize val="0"/>
        </c:dLbls>
        <c:smooth val="0"/>
        <c:axId val="72997823"/>
        <c:axId val="72995423"/>
      </c:lineChart>
      <c:catAx>
        <c:axId val="72997823"/>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995423"/>
        <c:crosses val="autoZero"/>
        <c:auto val="1"/>
        <c:lblAlgn val="ctr"/>
        <c:lblOffset val="100"/>
        <c:noMultiLvlLbl val="0"/>
      </c:catAx>
      <c:valAx>
        <c:axId val="72995423"/>
        <c:scaling>
          <c:orientation val="minMax"/>
          <c:min val="1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0" i="0" u="none" strike="noStrike" kern="1200" baseline="0">
                    <a:solidFill>
                      <a:prstClr val="black">
                        <a:lumMod val="65000"/>
                        <a:lumOff val="35000"/>
                      </a:prstClr>
                    </a:solidFill>
                  </a:rPr>
                  <a:t>Number of working age ill-health / disability claimants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99782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200"/>
              <a:t>Economic inactivity by reason as a proportion of the working age population: GM vs. England (Jan</a:t>
            </a:r>
            <a:r>
              <a:rPr lang="en-US" sz="1200" baseline="0"/>
              <a:t> </a:t>
            </a:r>
            <a:r>
              <a:rPr lang="en-US" sz="1200"/>
              <a:t>2024-Dec 2024)</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'Reason (% of 16-64)'!$D$85</c:f>
              <c:strCache>
                <c:ptCount val="1"/>
                <c:pt idx="0">
                  <c:v>% working age population inactive for reason</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9EE8-4BDA-8D4A-1FFA4F465FC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9EE8-4BDA-8D4A-1FFA4F465FCF}"/>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5-9EE8-4BDA-8D4A-1FFA4F465FCF}"/>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7-9EE8-4BDA-8D4A-1FFA4F465FC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9EE8-4BDA-8D4A-1FFA4F465FCF}"/>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9EE8-4BDA-8D4A-1FFA4F465FCF}"/>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9EE8-4BDA-8D4A-1FFA4F465FCF}"/>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9EE8-4BDA-8D4A-1FFA4F465FCF}"/>
              </c:ext>
            </c:extLst>
          </c:dPt>
          <c:dPt>
            <c:idx val="10"/>
            <c:invertIfNegative val="0"/>
            <c:bubble3D val="0"/>
            <c:spPr>
              <a:solidFill>
                <a:schemeClr val="tx2"/>
              </a:solidFill>
              <a:ln>
                <a:noFill/>
              </a:ln>
              <a:effectLst/>
            </c:spPr>
            <c:extLst>
              <c:ext xmlns:c16="http://schemas.microsoft.com/office/drawing/2014/chart" uri="{C3380CC4-5D6E-409C-BE32-E72D297353CC}">
                <c16:uniqueId val="{00000011-9EE8-4BDA-8D4A-1FFA4F465FCF}"/>
              </c:ext>
            </c:extLst>
          </c:dPt>
          <c:dPt>
            <c:idx val="11"/>
            <c:invertIfNegative val="0"/>
            <c:bubble3D val="0"/>
            <c:spPr>
              <a:solidFill>
                <a:schemeClr val="tx2"/>
              </a:solidFill>
              <a:ln>
                <a:noFill/>
              </a:ln>
              <a:effectLst/>
            </c:spPr>
            <c:extLst>
              <c:ext xmlns:c16="http://schemas.microsoft.com/office/drawing/2014/chart" uri="{C3380CC4-5D6E-409C-BE32-E72D297353CC}">
                <c16:uniqueId val="{00000013-9EE8-4BDA-8D4A-1FFA4F465FCF}"/>
              </c:ext>
            </c:extLst>
          </c:dPt>
          <c:dPt>
            <c:idx val="12"/>
            <c:invertIfNegative val="0"/>
            <c:bubble3D val="0"/>
            <c:spPr>
              <a:solidFill>
                <a:srgbClr val="00B050"/>
              </a:solidFill>
              <a:ln>
                <a:noFill/>
              </a:ln>
              <a:effectLst/>
            </c:spPr>
            <c:extLst>
              <c:ext xmlns:c16="http://schemas.microsoft.com/office/drawing/2014/chart" uri="{C3380CC4-5D6E-409C-BE32-E72D297353CC}">
                <c16:uniqueId val="{00000015-9EE8-4BDA-8D4A-1FFA4F465FCF}"/>
              </c:ext>
            </c:extLst>
          </c:dPt>
          <c:dPt>
            <c:idx val="13"/>
            <c:invertIfNegative val="0"/>
            <c:bubble3D val="0"/>
            <c:spPr>
              <a:solidFill>
                <a:srgbClr val="00B050"/>
              </a:solidFill>
              <a:ln>
                <a:noFill/>
              </a:ln>
              <a:effectLst/>
            </c:spPr>
            <c:extLst>
              <c:ext xmlns:c16="http://schemas.microsoft.com/office/drawing/2014/chart" uri="{C3380CC4-5D6E-409C-BE32-E72D297353CC}">
                <c16:uniqueId val="{00000017-9EE8-4BDA-8D4A-1FFA4F465FCF}"/>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'Reason (% of 16-64)'!$B$86:$C$99</c:f>
              <c:multiLvlStrCache>
                <c:ptCount val="14"/>
                <c:lvl>
                  <c:pt idx="0">
                    <c:v>GM</c:v>
                  </c:pt>
                  <c:pt idx="1">
                    <c:v>England</c:v>
                  </c:pt>
                  <c:pt idx="2">
                    <c:v>GM</c:v>
                  </c:pt>
                  <c:pt idx="3">
                    <c:v>England</c:v>
                  </c:pt>
                  <c:pt idx="4">
                    <c:v>GM</c:v>
                  </c:pt>
                  <c:pt idx="5">
                    <c:v>England</c:v>
                  </c:pt>
                  <c:pt idx="6">
                    <c:v>GM</c:v>
                  </c:pt>
                  <c:pt idx="7">
                    <c:v>England</c:v>
                  </c:pt>
                  <c:pt idx="8">
                    <c:v>GM</c:v>
                  </c:pt>
                  <c:pt idx="9">
                    <c:v>England</c:v>
                  </c:pt>
                  <c:pt idx="10">
                    <c:v>GM</c:v>
                  </c:pt>
                  <c:pt idx="11">
                    <c:v>England</c:v>
                  </c:pt>
                  <c:pt idx="12">
                    <c:v>GM</c:v>
                  </c:pt>
                  <c:pt idx="13">
                    <c:v>England</c:v>
                  </c:pt>
                </c:lvl>
                <c:lvl>
                  <c:pt idx="0">
                    <c:v>Long-term sickness</c:v>
                  </c:pt>
                  <c:pt idx="2">
                    <c:v>Student</c:v>
                  </c:pt>
                  <c:pt idx="4">
                    <c:v>Looking after family/home</c:v>
                  </c:pt>
                  <c:pt idx="6">
                    <c:v>Other</c:v>
                  </c:pt>
                  <c:pt idx="8">
                    <c:v>Retired</c:v>
                  </c:pt>
                  <c:pt idx="10">
                    <c:v>Temporary sickness</c:v>
                  </c:pt>
                  <c:pt idx="12">
                    <c:v>Discouraged</c:v>
                  </c:pt>
                </c:lvl>
              </c:multiLvlStrCache>
            </c:multiLvlStrRef>
          </c:cat>
          <c:val>
            <c:numRef>
              <c:f>'Reason (% of 16-64)'!$D$86:$D$99</c:f>
              <c:numCache>
                <c:formatCode>0.0%</c:formatCode>
                <c:ptCount val="14"/>
                <c:pt idx="0">
                  <c:v>7.8751036197844709E-2</c:v>
                </c:pt>
                <c:pt idx="1">
                  <c:v>5.6978514345976013E-2</c:v>
                </c:pt>
                <c:pt idx="2">
                  <c:v>6.3387676153633596E-2</c:v>
                </c:pt>
                <c:pt idx="3">
                  <c:v>5.7999075824882992E-2</c:v>
                </c:pt>
                <c:pt idx="4">
                  <c:v>4.5924288477479966E-2</c:v>
                </c:pt>
                <c:pt idx="5">
                  <c:v>4.0127910372023005E-2</c:v>
                </c:pt>
                <c:pt idx="6">
                  <c:v>2.746615087040619E-2</c:v>
                </c:pt>
                <c:pt idx="7">
                  <c:v>2.4232665338046817E-2</c:v>
                </c:pt>
                <c:pt idx="8">
                  <c:v>2.3431887261674497E-2</c:v>
                </c:pt>
                <c:pt idx="9">
                  <c:v>2.6503414628614844E-2</c:v>
                </c:pt>
                <c:pt idx="10">
                  <c:v>1.0500138159712628E-2</c:v>
                </c:pt>
                <c:pt idx="11">
                  <c:v>4.6180406920540784E-3</c:v>
                </c:pt>
                <c:pt idx="12">
                  <c:v>0</c:v>
                </c:pt>
                <c:pt idx="13" formatCode="0.00%">
                  <c:v>7.5691643018934254E-4</c:v>
                </c:pt>
              </c:numCache>
            </c:numRef>
          </c:val>
          <c:extLst>
            <c:ext xmlns:c16="http://schemas.microsoft.com/office/drawing/2014/chart" uri="{C3380CC4-5D6E-409C-BE32-E72D297353CC}">
              <c16:uniqueId val="{00000018-9EE8-4BDA-8D4A-1FFA4F465FCF}"/>
            </c:ext>
          </c:extLst>
        </c:ser>
        <c:dLbls>
          <c:dLblPos val="outEnd"/>
          <c:showLegendKey val="0"/>
          <c:showVal val="1"/>
          <c:showCatName val="0"/>
          <c:showSerName val="0"/>
          <c:showPercent val="0"/>
          <c:showBubbleSize val="0"/>
        </c:dLbls>
        <c:gapWidth val="75"/>
        <c:overlap val="-27"/>
        <c:axId val="2118124656"/>
        <c:axId val="253306608"/>
      </c:barChart>
      <c:catAx>
        <c:axId val="21181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53306608"/>
        <c:crosses val="autoZero"/>
        <c:auto val="1"/>
        <c:lblAlgn val="ctr"/>
        <c:lblOffset val="100"/>
        <c:noMultiLvlLbl val="0"/>
      </c:catAx>
      <c:valAx>
        <c:axId val="253306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 of working age population inactive due to...</a:t>
                </a:r>
              </a:p>
            </c:rich>
          </c:tx>
          <c:layout>
            <c:manualLayout>
              <c:xMode val="edge"/>
              <c:yMode val="edge"/>
              <c:x val="7.4312035848438165E-3"/>
              <c:y val="0.2445389258492311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GB"/>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18124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1400"/>
              <a:t>Economic inactivity by age group in Greater Manchester (Jan 2024 - Dec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manualLayout>
          <c:layoutTarget val="inner"/>
          <c:xMode val="edge"/>
          <c:yMode val="edge"/>
          <c:x val="0.11278288846740765"/>
          <c:y val="9.7891269043016357E-2"/>
          <c:w val="0.87022787227594511"/>
          <c:h val="0.82971772624343831"/>
        </c:manualLayout>
      </c:layout>
      <c:barChart>
        <c:barDir val="col"/>
        <c:grouping val="clustered"/>
        <c:varyColors val="0"/>
        <c:ser>
          <c:idx val="0"/>
          <c:order val="0"/>
          <c:tx>
            <c:strRef>
              <c:f>Age!$B$56</c:f>
              <c:strCache>
                <c:ptCount val="1"/>
                <c:pt idx="0">
                  <c:v>% of age group economically inactive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5AB-40DE-A19E-6B30D28BF674}"/>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05AB-40DE-A19E-6B30D28BF67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05AB-40DE-A19E-6B30D28BF674}"/>
              </c:ext>
            </c:extLst>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Age!$A$57:$A$60</c:f>
              <c:strCache>
                <c:ptCount val="4"/>
                <c:pt idx="0">
                  <c:v>16-24</c:v>
                </c:pt>
                <c:pt idx="1">
                  <c:v>50-64</c:v>
                </c:pt>
                <c:pt idx="2">
                  <c:v>35-49</c:v>
                </c:pt>
                <c:pt idx="3">
                  <c:v>25-34</c:v>
                </c:pt>
              </c:strCache>
            </c:strRef>
          </c:cat>
          <c:val>
            <c:numRef>
              <c:f>Age!$B$57:$B$60</c:f>
              <c:numCache>
                <c:formatCode>#,##0.0</c:formatCode>
                <c:ptCount val="4"/>
                <c:pt idx="0">
                  <c:v>45.5</c:v>
                </c:pt>
                <c:pt idx="1">
                  <c:v>29.7</c:v>
                </c:pt>
                <c:pt idx="2">
                  <c:v>16.5</c:v>
                </c:pt>
                <c:pt idx="3">
                  <c:v>14.9</c:v>
                </c:pt>
              </c:numCache>
            </c:numRef>
          </c:val>
          <c:extLst>
            <c:ext xmlns:c16="http://schemas.microsoft.com/office/drawing/2014/chart" uri="{C3380CC4-5D6E-409C-BE32-E72D297353CC}">
              <c16:uniqueId val="{00000006-05AB-40DE-A19E-6B30D28BF674}"/>
            </c:ext>
          </c:extLst>
        </c:ser>
        <c:dLbls>
          <c:dLblPos val="outEnd"/>
          <c:showLegendKey val="0"/>
          <c:showVal val="1"/>
          <c:showCatName val="0"/>
          <c:showSerName val="0"/>
          <c:showPercent val="0"/>
          <c:showBubbleSize val="0"/>
        </c:dLbls>
        <c:gapWidth val="75"/>
        <c:overlap val="-27"/>
        <c:axId val="197936191"/>
        <c:axId val="1148446496"/>
      </c:barChart>
      <c:catAx>
        <c:axId val="197936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48446496"/>
        <c:crosses val="autoZero"/>
        <c:auto val="1"/>
        <c:lblAlgn val="ctr"/>
        <c:lblOffset val="100"/>
        <c:noMultiLvlLbl val="0"/>
      </c:catAx>
      <c:valAx>
        <c:axId val="114844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 of age group economically inactive</a:t>
                </a:r>
              </a:p>
            </c:rich>
          </c:tx>
          <c:layout>
            <c:manualLayout>
              <c:xMode val="edge"/>
              <c:yMode val="edge"/>
              <c:x val="1.0832245437967545E-2"/>
              <c:y val="0.2521914818434988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7936191"/>
        <c:crosses val="autoZero"/>
        <c:crossBetween val="between"/>
        <c:dispUnits>
          <c:builtInUnit val="hundre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Economic</a:t>
            </a:r>
            <a:r>
              <a:rPr lang="en-US" sz="1400" baseline="0"/>
              <a:t> inactivity by reason by age in GM (2021 Census)</a:t>
            </a:r>
            <a:endParaRPr lang="en-US"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'[Economic Inactivity by Reason and Age - GM Level.xlsx]By age'!$D$4</c:f>
              <c:strCache>
                <c:ptCount val="1"/>
                <c:pt idx="0">
                  <c:v>Proportion</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659F-454F-88F9-24D65791E4F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659F-454F-88F9-24D65791E4F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659F-454F-88F9-24D65791E4F4}"/>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659F-454F-88F9-24D65791E4F4}"/>
              </c:ext>
            </c:extLst>
          </c:dPt>
          <c:dPt>
            <c:idx val="8"/>
            <c:invertIfNegative val="0"/>
            <c:bubble3D val="0"/>
            <c:spPr>
              <a:solidFill>
                <a:schemeClr val="accent3"/>
              </a:solidFill>
              <a:ln>
                <a:noFill/>
              </a:ln>
              <a:effectLst/>
            </c:spPr>
            <c:extLst>
              <c:ext xmlns:c16="http://schemas.microsoft.com/office/drawing/2014/chart" uri="{C3380CC4-5D6E-409C-BE32-E72D297353CC}">
                <c16:uniqueId val="{00000009-659F-454F-88F9-24D65791E4F4}"/>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B-659F-454F-88F9-24D65791E4F4}"/>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D-659F-454F-88F9-24D65791E4F4}"/>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F-659F-454F-88F9-24D65791E4F4}"/>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1-659F-454F-88F9-24D65791E4F4}"/>
              </c:ext>
            </c:extLst>
          </c:dPt>
          <c:dPt>
            <c:idx val="16"/>
            <c:invertIfNegative val="0"/>
            <c:bubble3D val="0"/>
            <c:spPr>
              <a:solidFill>
                <a:schemeClr val="accent5"/>
              </a:solidFill>
              <a:ln>
                <a:noFill/>
              </a:ln>
              <a:effectLst/>
            </c:spPr>
            <c:extLst>
              <c:ext xmlns:c16="http://schemas.microsoft.com/office/drawing/2014/chart" uri="{C3380CC4-5D6E-409C-BE32-E72D297353CC}">
                <c16:uniqueId val="{00000013-659F-454F-88F9-24D65791E4F4}"/>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15-659F-454F-88F9-24D65791E4F4}"/>
              </c:ext>
            </c:extLst>
          </c:dPt>
          <c:dPt>
            <c:idx val="18"/>
            <c:invertIfNegative val="0"/>
            <c:bubble3D val="0"/>
            <c:spPr>
              <a:solidFill>
                <a:schemeClr val="accent5"/>
              </a:solidFill>
              <a:ln>
                <a:noFill/>
              </a:ln>
              <a:effectLst/>
            </c:spPr>
            <c:extLst>
              <c:ext xmlns:c16="http://schemas.microsoft.com/office/drawing/2014/chart" uri="{C3380CC4-5D6E-409C-BE32-E72D297353CC}">
                <c16:uniqueId val="{00000017-659F-454F-88F9-24D65791E4F4}"/>
              </c:ext>
            </c:extLst>
          </c:dPt>
          <c:dPt>
            <c:idx val="19"/>
            <c:invertIfNegative val="0"/>
            <c:bubble3D val="0"/>
            <c:spPr>
              <a:solidFill>
                <a:schemeClr val="accent5"/>
              </a:solidFill>
              <a:ln>
                <a:noFill/>
              </a:ln>
              <a:effectLst/>
            </c:spPr>
            <c:extLst>
              <c:ext xmlns:c16="http://schemas.microsoft.com/office/drawing/2014/chart" uri="{C3380CC4-5D6E-409C-BE32-E72D297353CC}">
                <c16:uniqueId val="{00000019-659F-454F-88F9-24D65791E4F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'[Economic Inactivity by Reason and Age - GM Level.xlsx]By age'!$A$5:$B$29</c:f>
              <c:multiLvlStrCache>
                <c:ptCount val="20"/>
                <c:lvl>
                  <c:pt idx="0">
                    <c:v>16-24</c:v>
                  </c:pt>
                  <c:pt idx="1">
                    <c:v>25-34</c:v>
                  </c:pt>
                  <c:pt idx="2">
                    <c:v>35-49</c:v>
                  </c:pt>
                  <c:pt idx="3">
                    <c:v>50+</c:v>
                  </c:pt>
                  <c:pt idx="4">
                    <c:v>16-24</c:v>
                  </c:pt>
                  <c:pt idx="5">
                    <c:v>25-34</c:v>
                  </c:pt>
                  <c:pt idx="6">
                    <c:v>35-49</c:v>
                  </c:pt>
                  <c:pt idx="7">
                    <c:v>50+</c:v>
                  </c:pt>
                  <c:pt idx="8">
                    <c:v>16-24</c:v>
                  </c:pt>
                  <c:pt idx="9">
                    <c:v>25-34</c:v>
                  </c:pt>
                  <c:pt idx="10">
                    <c:v>35-49</c:v>
                  </c:pt>
                  <c:pt idx="11">
                    <c:v>50+</c:v>
                  </c:pt>
                  <c:pt idx="12">
                    <c:v>16-24</c:v>
                  </c:pt>
                  <c:pt idx="13">
                    <c:v>25-34</c:v>
                  </c:pt>
                  <c:pt idx="14">
                    <c:v>35-49</c:v>
                  </c:pt>
                  <c:pt idx="15">
                    <c:v>50+</c:v>
                  </c:pt>
                  <c:pt idx="16">
                    <c:v>16-24</c:v>
                  </c:pt>
                  <c:pt idx="17">
                    <c:v>25-34</c:v>
                  </c:pt>
                  <c:pt idx="18">
                    <c:v>35-49</c:v>
                  </c:pt>
                  <c:pt idx="19">
                    <c:v>50+</c:v>
                  </c:pt>
                </c:lvl>
                <c:lvl>
                  <c:pt idx="0">
                    <c:v>Long-term sick</c:v>
                  </c:pt>
                  <c:pt idx="4">
                    <c:v>Looking after family / home</c:v>
                  </c:pt>
                  <c:pt idx="8">
                    <c:v>Other</c:v>
                  </c:pt>
                  <c:pt idx="12">
                    <c:v>Retired</c:v>
                  </c:pt>
                  <c:pt idx="16">
                    <c:v>Student</c:v>
                  </c:pt>
                </c:lvl>
              </c:multiLvlStrCache>
              <c:extLst/>
            </c:multiLvlStrRef>
          </c:cat>
          <c:val>
            <c:numRef>
              <c:f>'[Economic Inactivity by Reason and Age - GM Level.xlsx]By age'!$D$5:$D$29</c:f>
              <c:numCache>
                <c:formatCode>0.0%</c:formatCode>
                <c:ptCount val="20"/>
                <c:pt idx="0">
                  <c:v>4.3332856711627982E-2</c:v>
                </c:pt>
                <c:pt idx="1">
                  <c:v>0.15371844367125811</c:v>
                </c:pt>
                <c:pt idx="2">
                  <c:v>0.24863765629220089</c:v>
                </c:pt>
                <c:pt idx="3">
                  <c:v>0.55431104332491299</c:v>
                </c:pt>
                <c:pt idx="4">
                  <c:v>6.3791989664082685E-2</c:v>
                </c:pt>
                <c:pt idx="5">
                  <c:v>0.25270510335917312</c:v>
                </c:pt>
                <c:pt idx="6">
                  <c:v>0.39463824289405686</c:v>
                </c:pt>
                <c:pt idx="7">
                  <c:v>0.28886466408268735</c:v>
                </c:pt>
                <c:pt idx="8">
                  <c:v>0.16550768274906205</c:v>
                </c:pt>
                <c:pt idx="9">
                  <c:v>0.23047052357397185</c:v>
                </c:pt>
                <c:pt idx="10">
                  <c:v>0.27353215284249766</c:v>
                </c:pt>
                <c:pt idx="11">
                  <c:v>0.33048964083446841</c:v>
                </c:pt>
                <c:pt idx="12">
                  <c:v>2.9858082238345588E-4</c:v>
                </c:pt>
                <c:pt idx="13">
                  <c:v>3.5600021130335121E-4</c:v>
                </c:pt>
                <c:pt idx="14">
                  <c:v>2.1543754722744739E-3</c:v>
                </c:pt>
                <c:pt idx="15">
                  <c:v>0.99719104349403875</c:v>
                </c:pt>
                <c:pt idx="16">
                  <c:v>0.86523950627238333</c:v>
                </c:pt>
                <c:pt idx="17">
                  <c:v>7.9266530938606569E-2</c:v>
                </c:pt>
                <c:pt idx="18">
                  <c:v>4.2747619719540136E-2</c:v>
                </c:pt>
                <c:pt idx="19">
                  <c:v>1.2746343069469921E-2</c:v>
                </c:pt>
              </c:numCache>
              <c:extLst/>
            </c:numRef>
          </c:val>
          <c:extLst>
            <c:ext xmlns:c16="http://schemas.microsoft.com/office/drawing/2014/chart" uri="{C3380CC4-5D6E-409C-BE32-E72D297353CC}">
              <c16:uniqueId val="{0000001A-659F-454F-88F9-24D65791E4F4}"/>
            </c:ext>
          </c:extLst>
        </c:ser>
        <c:dLbls>
          <c:dLblPos val="outEnd"/>
          <c:showLegendKey val="0"/>
          <c:showVal val="1"/>
          <c:showCatName val="0"/>
          <c:showSerName val="0"/>
          <c:showPercent val="0"/>
          <c:showBubbleSize val="0"/>
        </c:dLbls>
        <c:gapWidth val="100"/>
        <c:axId val="1526596239"/>
        <c:axId val="1231561983"/>
        <c:extLst>
          <c:ext xmlns:c15="http://schemas.microsoft.com/office/drawing/2012/chart" uri="{02D57815-91ED-43cb-92C2-25804820EDAC}">
            <c15:filteredBarSeries>
              <c15:ser>
                <c:idx val="0"/>
                <c:order val="0"/>
                <c:tx>
                  <c:strRef>
                    <c:extLst>
                      <c:ext uri="{02D57815-91ED-43cb-92C2-25804820EDAC}">
                        <c15:formulaRef>
                          <c15:sqref>'[Economic Inactivity by Reason and Age - GM Level.xlsx]By age'!$C$4</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'[Economic Inactivity by Reason and Age - GM Level.xlsx]By age'!$A$5:$B$29</c15:sqref>
                        </c15:formulaRef>
                      </c:ext>
                    </c:extLst>
                    <c:multiLvlStrCache>
                      <c:ptCount val="20"/>
                      <c:lvl>
                        <c:pt idx="0">
                          <c:v>16-24</c:v>
                        </c:pt>
                        <c:pt idx="1">
                          <c:v>25-34</c:v>
                        </c:pt>
                        <c:pt idx="2">
                          <c:v>35-49</c:v>
                        </c:pt>
                        <c:pt idx="3">
                          <c:v>50+</c:v>
                        </c:pt>
                        <c:pt idx="4">
                          <c:v>16-24</c:v>
                        </c:pt>
                        <c:pt idx="5">
                          <c:v>25-34</c:v>
                        </c:pt>
                        <c:pt idx="6">
                          <c:v>35-49</c:v>
                        </c:pt>
                        <c:pt idx="7">
                          <c:v>50+</c:v>
                        </c:pt>
                        <c:pt idx="8">
                          <c:v>16-24</c:v>
                        </c:pt>
                        <c:pt idx="9">
                          <c:v>25-34</c:v>
                        </c:pt>
                        <c:pt idx="10">
                          <c:v>35-49</c:v>
                        </c:pt>
                        <c:pt idx="11">
                          <c:v>50+</c:v>
                        </c:pt>
                        <c:pt idx="12">
                          <c:v>16-24</c:v>
                        </c:pt>
                        <c:pt idx="13">
                          <c:v>25-34</c:v>
                        </c:pt>
                        <c:pt idx="14">
                          <c:v>35-49</c:v>
                        </c:pt>
                        <c:pt idx="15">
                          <c:v>50+</c:v>
                        </c:pt>
                        <c:pt idx="16">
                          <c:v>16-24</c:v>
                        </c:pt>
                        <c:pt idx="17">
                          <c:v>25-34</c:v>
                        </c:pt>
                        <c:pt idx="18">
                          <c:v>35-49</c:v>
                        </c:pt>
                        <c:pt idx="19">
                          <c:v>50+</c:v>
                        </c:pt>
                      </c:lvl>
                      <c:lvl>
                        <c:pt idx="0">
                          <c:v>Long-term sick</c:v>
                        </c:pt>
                        <c:pt idx="4">
                          <c:v>Looking after family / home</c:v>
                        </c:pt>
                        <c:pt idx="8">
                          <c:v>Other</c:v>
                        </c:pt>
                        <c:pt idx="12">
                          <c:v>Retired</c:v>
                        </c:pt>
                        <c:pt idx="16">
                          <c:v>Student</c:v>
                        </c:pt>
                      </c:lvl>
                    </c:multiLvlStrCache>
                  </c:multiLvlStrRef>
                </c:cat>
                <c:val>
                  <c:numRef>
                    <c:extLst>
                      <c:ext uri="{02D57815-91ED-43cb-92C2-25804820EDAC}">
                        <c15:formulaRef>
                          <c15:sqref>'[Economic Inactivity by Reason and Age - GM Level.xlsx]By age'!$C$5:$C$29</c15:sqref>
                        </c15:formulaRef>
                      </c:ext>
                    </c:extLst>
                    <c:numCache>
                      <c:formatCode>_-* #,##0_-;\-* #,##0_-;_-* "-"??_-;_-@_-</c:formatCode>
                      <c:ptCount val="20"/>
                      <c:pt idx="0">
                        <c:v>5455</c:v>
                      </c:pt>
                      <c:pt idx="1">
                        <c:v>19351</c:v>
                      </c:pt>
                      <c:pt idx="2">
                        <c:v>31300</c:v>
                      </c:pt>
                      <c:pt idx="3">
                        <c:v>69780</c:v>
                      </c:pt>
                      <c:pt idx="4">
                        <c:v>7900</c:v>
                      </c:pt>
                      <c:pt idx="5">
                        <c:v>31295</c:v>
                      </c:pt>
                      <c:pt idx="6">
                        <c:v>48872</c:v>
                      </c:pt>
                      <c:pt idx="7">
                        <c:v>35773</c:v>
                      </c:pt>
                      <c:pt idx="8">
                        <c:v>13852</c:v>
                      </c:pt>
                      <c:pt idx="9">
                        <c:v>19289</c:v>
                      </c:pt>
                      <c:pt idx="10">
                        <c:v>22893</c:v>
                      </c:pt>
                      <c:pt idx="11">
                        <c:v>27660</c:v>
                      </c:pt>
                      <c:pt idx="12">
                        <c:v>130</c:v>
                      </c:pt>
                      <c:pt idx="13">
                        <c:v>155</c:v>
                      </c:pt>
                      <c:pt idx="14">
                        <c:v>938</c:v>
                      </c:pt>
                      <c:pt idx="15">
                        <c:v>434170</c:v>
                      </c:pt>
                      <c:pt idx="16">
                        <c:v>128771</c:v>
                      </c:pt>
                      <c:pt idx="17">
                        <c:v>11797</c:v>
                      </c:pt>
                      <c:pt idx="18">
                        <c:v>6362</c:v>
                      </c:pt>
                      <c:pt idx="19">
                        <c:v>1897</c:v>
                      </c:pt>
                    </c:numCache>
                  </c:numRef>
                </c:val>
                <c:extLst>
                  <c:ext xmlns:c16="http://schemas.microsoft.com/office/drawing/2014/chart" uri="{C3380CC4-5D6E-409C-BE32-E72D297353CC}">
                    <c16:uniqueId val="{0000001B-659F-454F-88F9-24D65791E4F4}"/>
                  </c:ext>
                </c:extLst>
              </c15:ser>
            </c15:filteredBarSeries>
          </c:ext>
        </c:extLst>
      </c:barChart>
      <c:catAx>
        <c:axId val="152659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1561983"/>
        <c:crosses val="autoZero"/>
        <c:auto val="1"/>
        <c:lblAlgn val="ctr"/>
        <c:lblOffset val="100"/>
        <c:noMultiLvlLbl val="0"/>
      </c:catAx>
      <c:valAx>
        <c:axId val="1231561983"/>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Prooportion of age group inactive</a:t>
                </a:r>
                <a:r>
                  <a:rPr lang="en-GB" baseline="0"/>
                  <a:t> due to reason... (%)</a:t>
                </a:r>
                <a:endParaRPr lang="en-GB"/>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GB"/>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6596239"/>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Economic</a:t>
            </a:r>
            <a:r>
              <a:rPr lang="en-US" sz="1400" baseline="0"/>
              <a:t> inactivity by reason and sex in GM (Census 2021)</a:t>
            </a:r>
            <a:endParaRPr lang="en-US"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'[Economic Inactivity by Reason and Age - GM Level.xlsx]By gender'!$D$1</c:f>
              <c:strCache>
                <c:ptCount val="1"/>
                <c:pt idx="0">
                  <c:v>Proportion</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7F1-4D57-80AF-DB7E1A9B06B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07F1-4D57-80AF-DB7E1A9B06B7}"/>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5-07F1-4D57-80AF-DB7E1A9B06B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7-07F1-4D57-80AF-DB7E1A9B06B7}"/>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07F1-4D57-80AF-DB7E1A9B06B7}"/>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07F1-4D57-80AF-DB7E1A9B06B7}"/>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07F1-4D57-80AF-DB7E1A9B06B7}"/>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07F1-4D57-80AF-DB7E1A9B06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'[Economic Inactivity by Reason and Age - GM Level.xlsx]By gender'!$A$2:$B$16</c:f>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Long-term sick</c:v>
                  </c:pt>
                  <c:pt idx="2">
                    <c:v>Looking after family / home</c:v>
                  </c:pt>
                  <c:pt idx="4">
                    <c:v>Other</c:v>
                  </c:pt>
                  <c:pt idx="6">
                    <c:v>Retired</c:v>
                  </c:pt>
                  <c:pt idx="8">
                    <c:v>Student</c:v>
                  </c:pt>
                </c:lvl>
              </c:multiLvlStrCache>
              <c:extLst/>
            </c:multiLvlStrRef>
          </c:cat>
          <c:val>
            <c:numRef>
              <c:f>'[Economic Inactivity by Reason and Age - GM Level.xlsx]By gender'!$D$2:$D$16</c:f>
              <c:numCache>
                <c:formatCode>0.0%</c:formatCode>
                <c:ptCount val="10"/>
                <c:pt idx="0">
                  <c:v>0.48139167981399983</c:v>
                </c:pt>
                <c:pt idx="1">
                  <c:v>0.51860832018600012</c:v>
                </c:pt>
                <c:pt idx="2">
                  <c:v>0.17462009269576734</c:v>
                </c:pt>
                <c:pt idx="3">
                  <c:v>0.82537990730423272</c:v>
                </c:pt>
                <c:pt idx="4">
                  <c:v>0.53224842880015288</c:v>
                </c:pt>
                <c:pt idx="5">
                  <c:v>0.46775157119984706</c:v>
                </c:pt>
                <c:pt idx="6">
                  <c:v>0.45027974533528098</c:v>
                </c:pt>
                <c:pt idx="7">
                  <c:v>0.54972025466471897</c:v>
                </c:pt>
                <c:pt idx="8">
                  <c:v>0.4891854300630934</c:v>
                </c:pt>
                <c:pt idx="9">
                  <c:v>0.51081456993690666</c:v>
                </c:pt>
              </c:numCache>
              <c:extLst/>
            </c:numRef>
          </c:val>
          <c:extLst>
            <c:ext xmlns:c16="http://schemas.microsoft.com/office/drawing/2014/chart" uri="{C3380CC4-5D6E-409C-BE32-E72D297353CC}">
              <c16:uniqueId val="{00000010-07F1-4D57-80AF-DB7E1A9B06B7}"/>
            </c:ext>
          </c:extLst>
        </c:ser>
        <c:dLbls>
          <c:dLblPos val="outEnd"/>
          <c:showLegendKey val="0"/>
          <c:showVal val="1"/>
          <c:showCatName val="0"/>
          <c:showSerName val="0"/>
          <c:showPercent val="0"/>
          <c:showBubbleSize val="0"/>
        </c:dLbls>
        <c:gapWidth val="100"/>
        <c:overlap val="-27"/>
        <c:axId val="1047718959"/>
        <c:axId val="1543286671"/>
        <c:extLst>
          <c:ext xmlns:c15="http://schemas.microsoft.com/office/drawing/2012/chart" uri="{02D57815-91ED-43cb-92C2-25804820EDAC}">
            <c15:filteredBarSeries>
              <c15:ser>
                <c:idx val="0"/>
                <c:order val="0"/>
                <c:tx>
                  <c:strRef>
                    <c:extLst>
                      <c:ext uri="{02D57815-91ED-43cb-92C2-25804820EDAC}">
                        <c15:formulaRef>
                          <c15:sqref>'[Economic Inactivity by Reason and Age - GM Level.xlsx]By gender'!$C$1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'[Economic Inactivity by Reason and Age - GM Level.xlsx]By gender'!$A$2:$B$16</c15:sqref>
                        </c15:formulaRef>
                      </c:ext>
                    </c:extLst>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Long-term sick</c:v>
                        </c:pt>
                        <c:pt idx="2">
                          <c:v>Looking after family / home</c:v>
                        </c:pt>
                        <c:pt idx="4">
                          <c:v>Other</c:v>
                        </c:pt>
                        <c:pt idx="6">
                          <c:v>Retired</c:v>
                        </c:pt>
                        <c:pt idx="8">
                          <c:v>Student</c:v>
                        </c:pt>
                      </c:lvl>
                    </c:multiLvlStrCache>
                  </c:multiLvlStrRef>
                </c:cat>
                <c:val>
                  <c:numRef>
                    <c:extLst>
                      <c:ext uri="{02D57815-91ED-43cb-92C2-25804820EDAC}">
                        <c15:formulaRef>
                          <c15:sqref>'[Economic Inactivity by Reason and Age - GM Level.xlsx]By gender'!$C$2:$C$16</c15:sqref>
                        </c15:formulaRef>
                      </c:ext>
                    </c:extLst>
                    <c:numCache>
                      <c:formatCode>_-* #,##0_-;\-* #,##0_-;_-* "-"??_-;_-@_-</c:formatCode>
                      <c:ptCount val="10"/>
                      <c:pt idx="0">
                        <c:v>57974</c:v>
                      </c:pt>
                      <c:pt idx="1">
                        <c:v>62456</c:v>
                      </c:pt>
                      <c:pt idx="2">
                        <c:v>21626</c:v>
                      </c:pt>
                      <c:pt idx="3">
                        <c:v>102220</c:v>
                      </c:pt>
                      <c:pt idx="4">
                        <c:v>44546</c:v>
                      </c:pt>
                      <c:pt idx="5">
                        <c:v>39148</c:v>
                      </c:pt>
                      <c:pt idx="6">
                        <c:v>196050</c:v>
                      </c:pt>
                      <c:pt idx="7">
                        <c:v>239346</c:v>
                      </c:pt>
                      <c:pt idx="8">
                        <c:v>72804</c:v>
                      </c:pt>
                      <c:pt idx="9">
                        <c:v>76023</c:v>
                      </c:pt>
                    </c:numCache>
                  </c:numRef>
                </c:val>
                <c:extLst>
                  <c:ext xmlns:c16="http://schemas.microsoft.com/office/drawing/2014/chart" uri="{C3380CC4-5D6E-409C-BE32-E72D297353CC}">
                    <c16:uniqueId val="{00000011-07F1-4D57-80AF-DB7E1A9B06B7}"/>
                  </c:ext>
                </c:extLst>
              </c15:ser>
            </c15:filteredBarSeries>
          </c:ext>
        </c:extLst>
      </c:barChart>
      <c:catAx>
        <c:axId val="104771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3286671"/>
        <c:crosses val="autoZero"/>
        <c:auto val="1"/>
        <c:lblAlgn val="ctr"/>
        <c:lblOffset val="100"/>
        <c:noMultiLvlLbl val="0"/>
      </c:catAx>
      <c:valAx>
        <c:axId val="1543286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0" i="0" u="none" strike="noStrike" kern="1200" baseline="0">
                    <a:solidFill>
                      <a:sysClr val="windowText" lastClr="000000">
                        <a:lumMod val="65000"/>
                        <a:lumOff val="35000"/>
                      </a:sysClr>
                    </a:solidFill>
                  </a:rPr>
                  <a:t>Prooportion of gender inactive due to reason... (%)</a:t>
                </a:r>
              </a:p>
            </c:rich>
          </c:tx>
          <c:layout>
            <c:manualLayout>
              <c:xMode val="edge"/>
              <c:yMode val="edge"/>
              <c:x val="9.7701186690262957E-3"/>
              <c:y val="0.159081340686515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7718959"/>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srgbClr val="ED641C"/>
                </a:solidFill>
                <a:cs typeface="Arial" panose="020B0604020202020204" pitchFamily="34" charset="0"/>
              </a:rPr>
              <a:t>Economically Inactive – Long Term Sick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676826115714891E-2"/>
          <c:y val="9.2811205606366076E-2"/>
          <c:w val="0.88114773275411384"/>
          <c:h val="0.64102001432038014"/>
        </c:manualLayout>
      </c:layout>
      <c:lineChart>
        <c:grouping val="standard"/>
        <c:varyColors val="0"/>
        <c:ser>
          <c:idx val="0"/>
          <c:order val="0"/>
          <c:tx>
            <c:strRef>
              <c:f>Sheet1!$B$1</c:f>
              <c:strCache>
                <c:ptCount val="1"/>
                <c:pt idx="0">
                  <c:v>Greater Manchester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Sheet1!$A$2:$A$22</c:f>
              <c:strCache>
                <c:ptCount val="21"/>
                <c:pt idx="0">
                  <c:v>Jan 2019-Dec 2019</c:v>
                </c:pt>
                <c:pt idx="1">
                  <c:v>Apr 2019-Mar 2020</c:v>
                </c:pt>
                <c:pt idx="2">
                  <c:v>Jul 2019-Jun 2020</c:v>
                </c:pt>
                <c:pt idx="3">
                  <c:v>Oct 2019-Sep 2020</c:v>
                </c:pt>
                <c:pt idx="4">
                  <c:v>Jan 2020-Dec 2020</c:v>
                </c:pt>
                <c:pt idx="5">
                  <c:v>Apr 2020-Mar 2021</c:v>
                </c:pt>
                <c:pt idx="6">
                  <c:v>Jul 2020-Jun 2021</c:v>
                </c:pt>
                <c:pt idx="7">
                  <c:v>Oct 2020-Sep 2021</c:v>
                </c:pt>
                <c:pt idx="8">
                  <c:v>Jan 2021-Dec 2021</c:v>
                </c:pt>
                <c:pt idx="9">
                  <c:v>Apr 2021-Mar 2022</c:v>
                </c:pt>
                <c:pt idx="10">
                  <c:v>Jul 2021-Jun 2022</c:v>
                </c:pt>
                <c:pt idx="11">
                  <c:v>Oct 2021-Sep 2022</c:v>
                </c:pt>
                <c:pt idx="12">
                  <c:v>Jan 2022-Dec 2022</c:v>
                </c:pt>
                <c:pt idx="13">
                  <c:v>Apr 2022-Mar 2023</c:v>
                </c:pt>
                <c:pt idx="14">
                  <c:v>Jul 2022-Jun 2023</c:v>
                </c:pt>
                <c:pt idx="15">
                  <c:v>Oct 2022-Sep 2023</c:v>
                </c:pt>
                <c:pt idx="16">
                  <c:v>Jan 2023-Dec 2023</c:v>
                </c:pt>
                <c:pt idx="17">
                  <c:v>Apr 2023-Mar 2024</c:v>
                </c:pt>
                <c:pt idx="18">
                  <c:v>Jul 2023-Jun 2024</c:v>
                </c:pt>
                <c:pt idx="19">
                  <c:v>Oct 2023-Sep 2024</c:v>
                </c:pt>
                <c:pt idx="20">
                  <c:v>Jan 2024-Dec 2024</c:v>
                </c:pt>
              </c:strCache>
            </c:strRef>
          </c:cat>
          <c:val>
            <c:numRef>
              <c:f>Sheet1!$B$2:$B$22</c:f>
              <c:numCache>
                <c:formatCode>#,##0.0</c:formatCode>
                <c:ptCount val="21"/>
                <c:pt idx="0">
                  <c:v>25.9</c:v>
                </c:pt>
                <c:pt idx="1">
                  <c:v>26.8</c:v>
                </c:pt>
                <c:pt idx="2">
                  <c:v>26.2</c:v>
                </c:pt>
                <c:pt idx="3">
                  <c:v>26.2</c:v>
                </c:pt>
                <c:pt idx="4">
                  <c:v>25</c:v>
                </c:pt>
                <c:pt idx="5">
                  <c:v>24.6</c:v>
                </c:pt>
                <c:pt idx="6">
                  <c:v>24.6</c:v>
                </c:pt>
                <c:pt idx="7">
                  <c:v>25</c:v>
                </c:pt>
                <c:pt idx="8">
                  <c:v>26.1</c:v>
                </c:pt>
                <c:pt idx="9">
                  <c:v>26.8</c:v>
                </c:pt>
                <c:pt idx="10">
                  <c:v>27.7</c:v>
                </c:pt>
                <c:pt idx="11">
                  <c:v>27.4</c:v>
                </c:pt>
                <c:pt idx="12">
                  <c:v>27.4</c:v>
                </c:pt>
                <c:pt idx="13">
                  <c:v>28.2</c:v>
                </c:pt>
                <c:pt idx="14">
                  <c:v>27.9</c:v>
                </c:pt>
                <c:pt idx="15">
                  <c:v>28.1</c:v>
                </c:pt>
                <c:pt idx="16">
                  <c:v>29</c:v>
                </c:pt>
                <c:pt idx="17">
                  <c:v>30.8</c:v>
                </c:pt>
                <c:pt idx="18">
                  <c:v>32.6</c:v>
                </c:pt>
                <c:pt idx="19">
                  <c:v>32.799999999999997</c:v>
                </c:pt>
                <c:pt idx="20">
                  <c:v>31.5</c:v>
                </c:pt>
              </c:numCache>
            </c:numRef>
          </c:val>
          <c:smooth val="0"/>
          <c:extLst>
            <c:ext xmlns:c16="http://schemas.microsoft.com/office/drawing/2014/chart" uri="{C3380CC4-5D6E-409C-BE32-E72D297353CC}">
              <c16:uniqueId val="{00000000-2145-4D69-8CBA-41C3E6349B03}"/>
            </c:ext>
          </c:extLst>
        </c:ser>
        <c:ser>
          <c:idx val="1"/>
          <c:order val="1"/>
          <c:tx>
            <c:strRef>
              <c:f>Sheet1!$C$1</c:f>
              <c:strCache>
                <c:ptCount val="1"/>
                <c:pt idx="0">
                  <c:v>North West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Sheet1!$A$2:$A$22</c:f>
              <c:strCache>
                <c:ptCount val="21"/>
                <c:pt idx="0">
                  <c:v>Jan 2019-Dec 2019</c:v>
                </c:pt>
                <c:pt idx="1">
                  <c:v>Apr 2019-Mar 2020</c:v>
                </c:pt>
                <c:pt idx="2">
                  <c:v>Jul 2019-Jun 2020</c:v>
                </c:pt>
                <c:pt idx="3">
                  <c:v>Oct 2019-Sep 2020</c:v>
                </c:pt>
                <c:pt idx="4">
                  <c:v>Jan 2020-Dec 2020</c:v>
                </c:pt>
                <c:pt idx="5">
                  <c:v>Apr 2020-Mar 2021</c:v>
                </c:pt>
                <c:pt idx="6">
                  <c:v>Jul 2020-Jun 2021</c:v>
                </c:pt>
                <c:pt idx="7">
                  <c:v>Oct 2020-Sep 2021</c:v>
                </c:pt>
                <c:pt idx="8">
                  <c:v>Jan 2021-Dec 2021</c:v>
                </c:pt>
                <c:pt idx="9">
                  <c:v>Apr 2021-Mar 2022</c:v>
                </c:pt>
                <c:pt idx="10">
                  <c:v>Jul 2021-Jun 2022</c:v>
                </c:pt>
                <c:pt idx="11">
                  <c:v>Oct 2021-Sep 2022</c:v>
                </c:pt>
                <c:pt idx="12">
                  <c:v>Jan 2022-Dec 2022</c:v>
                </c:pt>
                <c:pt idx="13">
                  <c:v>Apr 2022-Mar 2023</c:v>
                </c:pt>
                <c:pt idx="14">
                  <c:v>Jul 2022-Jun 2023</c:v>
                </c:pt>
                <c:pt idx="15">
                  <c:v>Oct 2022-Sep 2023</c:v>
                </c:pt>
                <c:pt idx="16">
                  <c:v>Jan 2023-Dec 2023</c:v>
                </c:pt>
                <c:pt idx="17">
                  <c:v>Apr 2023-Mar 2024</c:v>
                </c:pt>
                <c:pt idx="18">
                  <c:v>Jul 2023-Jun 2024</c:v>
                </c:pt>
                <c:pt idx="19">
                  <c:v>Oct 2023-Sep 2024</c:v>
                </c:pt>
                <c:pt idx="20">
                  <c:v>Jan 2024-Dec 2024</c:v>
                </c:pt>
              </c:strCache>
            </c:strRef>
          </c:cat>
          <c:val>
            <c:numRef>
              <c:f>Sheet1!$C$2:$C$22</c:f>
              <c:numCache>
                <c:formatCode>#,##0.0</c:formatCode>
                <c:ptCount val="21"/>
                <c:pt idx="0">
                  <c:v>27.2</c:v>
                </c:pt>
                <c:pt idx="1">
                  <c:v>28.1</c:v>
                </c:pt>
                <c:pt idx="2">
                  <c:v>28</c:v>
                </c:pt>
                <c:pt idx="3">
                  <c:v>27.8</c:v>
                </c:pt>
                <c:pt idx="4">
                  <c:v>26.8</c:v>
                </c:pt>
                <c:pt idx="5">
                  <c:v>26.3</c:v>
                </c:pt>
                <c:pt idx="6">
                  <c:v>26.4</c:v>
                </c:pt>
                <c:pt idx="7">
                  <c:v>26.6</c:v>
                </c:pt>
                <c:pt idx="8">
                  <c:v>27.6</c:v>
                </c:pt>
                <c:pt idx="9">
                  <c:v>27.8</c:v>
                </c:pt>
                <c:pt idx="10">
                  <c:v>28</c:v>
                </c:pt>
                <c:pt idx="11">
                  <c:v>28.8</c:v>
                </c:pt>
                <c:pt idx="12">
                  <c:v>29.5</c:v>
                </c:pt>
                <c:pt idx="13">
                  <c:v>31.4</c:v>
                </c:pt>
                <c:pt idx="14">
                  <c:v>31.2</c:v>
                </c:pt>
                <c:pt idx="15">
                  <c:v>31.2</c:v>
                </c:pt>
                <c:pt idx="16">
                  <c:v>30</c:v>
                </c:pt>
                <c:pt idx="17">
                  <c:v>30.6</c:v>
                </c:pt>
                <c:pt idx="18">
                  <c:v>32</c:v>
                </c:pt>
                <c:pt idx="19">
                  <c:v>32.5</c:v>
                </c:pt>
                <c:pt idx="20">
                  <c:v>32.700000000000003</c:v>
                </c:pt>
              </c:numCache>
            </c:numRef>
          </c:val>
          <c:smooth val="0"/>
          <c:extLst>
            <c:ext xmlns:c16="http://schemas.microsoft.com/office/drawing/2014/chart" uri="{C3380CC4-5D6E-409C-BE32-E72D297353CC}">
              <c16:uniqueId val="{00000001-2145-4D69-8CBA-41C3E6349B03}"/>
            </c:ext>
          </c:extLst>
        </c:ser>
        <c:ser>
          <c:idx val="2"/>
          <c:order val="2"/>
          <c:tx>
            <c:strRef>
              <c:f>Sheet1!$D$1</c:f>
              <c:strCache>
                <c:ptCount val="1"/>
                <c:pt idx="0">
                  <c:v>Great Britain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Sheet1!$A$2:$A$22</c:f>
              <c:strCache>
                <c:ptCount val="21"/>
                <c:pt idx="0">
                  <c:v>Jan 2019-Dec 2019</c:v>
                </c:pt>
                <c:pt idx="1">
                  <c:v>Apr 2019-Mar 2020</c:v>
                </c:pt>
                <c:pt idx="2">
                  <c:v>Jul 2019-Jun 2020</c:v>
                </c:pt>
                <c:pt idx="3">
                  <c:v>Oct 2019-Sep 2020</c:v>
                </c:pt>
                <c:pt idx="4">
                  <c:v>Jan 2020-Dec 2020</c:v>
                </c:pt>
                <c:pt idx="5">
                  <c:v>Apr 2020-Mar 2021</c:v>
                </c:pt>
                <c:pt idx="6">
                  <c:v>Jul 2020-Jun 2021</c:v>
                </c:pt>
                <c:pt idx="7">
                  <c:v>Oct 2020-Sep 2021</c:v>
                </c:pt>
                <c:pt idx="8">
                  <c:v>Jan 2021-Dec 2021</c:v>
                </c:pt>
                <c:pt idx="9">
                  <c:v>Apr 2021-Mar 2022</c:v>
                </c:pt>
                <c:pt idx="10">
                  <c:v>Jul 2021-Jun 2022</c:v>
                </c:pt>
                <c:pt idx="11">
                  <c:v>Oct 2021-Sep 2022</c:v>
                </c:pt>
                <c:pt idx="12">
                  <c:v>Jan 2022-Dec 2022</c:v>
                </c:pt>
                <c:pt idx="13">
                  <c:v>Apr 2022-Mar 2023</c:v>
                </c:pt>
                <c:pt idx="14">
                  <c:v>Jul 2022-Jun 2023</c:v>
                </c:pt>
                <c:pt idx="15">
                  <c:v>Oct 2022-Sep 2023</c:v>
                </c:pt>
                <c:pt idx="16">
                  <c:v>Jan 2023-Dec 2023</c:v>
                </c:pt>
                <c:pt idx="17">
                  <c:v>Apr 2023-Mar 2024</c:v>
                </c:pt>
                <c:pt idx="18">
                  <c:v>Jul 2023-Jun 2024</c:v>
                </c:pt>
                <c:pt idx="19">
                  <c:v>Oct 2023-Sep 2024</c:v>
                </c:pt>
                <c:pt idx="20">
                  <c:v>Jan 2024-Dec 2024</c:v>
                </c:pt>
              </c:strCache>
            </c:strRef>
          </c:cat>
          <c:val>
            <c:numRef>
              <c:f>Sheet1!$D$2:$D$22</c:f>
              <c:numCache>
                <c:formatCode>#,##0.0</c:formatCode>
                <c:ptCount val="21"/>
                <c:pt idx="0">
                  <c:v>23.6</c:v>
                </c:pt>
                <c:pt idx="1">
                  <c:v>24</c:v>
                </c:pt>
                <c:pt idx="2">
                  <c:v>24</c:v>
                </c:pt>
                <c:pt idx="3">
                  <c:v>23.7</c:v>
                </c:pt>
                <c:pt idx="4">
                  <c:v>23.5</c:v>
                </c:pt>
                <c:pt idx="5">
                  <c:v>23.8</c:v>
                </c:pt>
                <c:pt idx="6">
                  <c:v>23.7</c:v>
                </c:pt>
                <c:pt idx="7">
                  <c:v>24.3</c:v>
                </c:pt>
                <c:pt idx="8">
                  <c:v>24.6</c:v>
                </c:pt>
                <c:pt idx="9">
                  <c:v>24.9</c:v>
                </c:pt>
                <c:pt idx="10">
                  <c:v>25.4</c:v>
                </c:pt>
                <c:pt idx="11">
                  <c:v>25.5</c:v>
                </c:pt>
                <c:pt idx="12">
                  <c:v>25.8</c:v>
                </c:pt>
                <c:pt idx="13">
                  <c:v>26.5</c:v>
                </c:pt>
                <c:pt idx="14">
                  <c:v>26.6</c:v>
                </c:pt>
                <c:pt idx="15">
                  <c:v>26.9</c:v>
                </c:pt>
                <c:pt idx="16">
                  <c:v>27.2</c:v>
                </c:pt>
                <c:pt idx="17">
                  <c:v>27.3</c:v>
                </c:pt>
                <c:pt idx="18">
                  <c:v>28.1</c:v>
                </c:pt>
                <c:pt idx="19">
                  <c:v>28.2</c:v>
                </c:pt>
                <c:pt idx="20">
                  <c:v>27.9</c:v>
                </c:pt>
              </c:numCache>
            </c:numRef>
          </c:val>
          <c:smooth val="0"/>
          <c:extLst>
            <c:ext xmlns:c16="http://schemas.microsoft.com/office/drawing/2014/chart" uri="{C3380CC4-5D6E-409C-BE32-E72D297353CC}">
              <c16:uniqueId val="{00000002-2145-4D69-8CBA-41C3E6349B03}"/>
            </c:ext>
          </c:extLst>
        </c:ser>
        <c:dLbls>
          <c:showLegendKey val="0"/>
          <c:showVal val="0"/>
          <c:showCatName val="0"/>
          <c:showSerName val="0"/>
          <c:showPercent val="0"/>
          <c:showBubbleSize val="0"/>
        </c:dLbls>
        <c:marker val="1"/>
        <c:smooth val="0"/>
        <c:axId val="2079563248"/>
        <c:axId val="2079560368"/>
      </c:lineChart>
      <c:catAx>
        <c:axId val="207956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560368"/>
        <c:crosses val="autoZero"/>
        <c:auto val="1"/>
        <c:lblAlgn val="ctr"/>
        <c:lblOffset val="100"/>
        <c:noMultiLvlLbl val="0"/>
      </c:catAx>
      <c:valAx>
        <c:axId val="2079560368"/>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563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kern="1200" spc="0" baseline="0">
                <a:solidFill>
                  <a:prstClr val="black">
                    <a:lumMod val="65000"/>
                    <a:lumOff val="35000"/>
                  </a:prstClr>
                </a:solidFill>
                <a:latin typeface="Aptos" panose="020B0004020202020204" pitchFamily="34" charset="0"/>
              </a:rPr>
              <a:t>Unemployed, 16+, Greater Manchester, 2004-2024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53125329843155"/>
          <c:y val="0.13087868819845955"/>
          <c:w val="0.84580833562024582"/>
          <c:h val="0.50415036505152278"/>
        </c:manualLayout>
      </c:layout>
      <c:lineChart>
        <c:grouping val="standard"/>
        <c:varyColors val="0"/>
        <c:ser>
          <c:idx val="0"/>
          <c:order val="0"/>
          <c:tx>
            <c:strRef>
              <c:f>Sheet1!$B$1</c:f>
              <c:strCache>
                <c:ptCount val="1"/>
                <c:pt idx="0">
                  <c:v>Total</c:v>
                </c:pt>
              </c:strCache>
            </c:strRef>
          </c:tx>
          <c:spPr>
            <a:ln w="28575" cap="rnd">
              <a:solidFill>
                <a:schemeClr val="accent1"/>
              </a:solidFill>
              <a:round/>
            </a:ln>
            <a:effectLst/>
          </c:spPr>
          <c:marker>
            <c:symbol val="none"/>
          </c:marker>
          <c:cat>
            <c:strRef>
              <c:f>Sheet1!$A$2:$A$82</c:f>
              <c:strCache>
                <c:ptCount val="81"/>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pt idx="73">
                  <c:v>Apr 2022-Mar 2023</c:v>
                </c:pt>
                <c:pt idx="74">
                  <c:v>Jul 2022-Jun 2023</c:v>
                </c:pt>
                <c:pt idx="75">
                  <c:v>Oct 2022-Sep 2023</c:v>
                </c:pt>
                <c:pt idx="76">
                  <c:v>Jan 2023-Dec 2023</c:v>
                </c:pt>
                <c:pt idx="77">
                  <c:v>Apr 2023-Mar 2024</c:v>
                </c:pt>
                <c:pt idx="78">
                  <c:v>Jul 2023-Jun 2024</c:v>
                </c:pt>
                <c:pt idx="79">
                  <c:v>Oct 2023-Sep 2024</c:v>
                </c:pt>
                <c:pt idx="80">
                  <c:v>Jan 2024-Dec 2024</c:v>
                </c:pt>
              </c:strCache>
            </c:strRef>
          </c:cat>
          <c:val>
            <c:numRef>
              <c:f>Sheet1!$B$2:$B$82</c:f>
              <c:numCache>
                <c:formatCode>#,##0</c:formatCode>
                <c:ptCount val="81"/>
                <c:pt idx="0">
                  <c:v>60100</c:v>
                </c:pt>
                <c:pt idx="1">
                  <c:v>59200</c:v>
                </c:pt>
                <c:pt idx="2">
                  <c:v>58200</c:v>
                </c:pt>
                <c:pt idx="3">
                  <c:v>62300</c:v>
                </c:pt>
                <c:pt idx="4">
                  <c:v>69200</c:v>
                </c:pt>
                <c:pt idx="5">
                  <c:v>73000</c:v>
                </c:pt>
                <c:pt idx="6">
                  <c:v>76000</c:v>
                </c:pt>
                <c:pt idx="7">
                  <c:v>70700</c:v>
                </c:pt>
                <c:pt idx="8">
                  <c:v>69600</c:v>
                </c:pt>
                <c:pt idx="9">
                  <c:v>68600</c:v>
                </c:pt>
                <c:pt idx="10">
                  <c:v>71800</c:v>
                </c:pt>
                <c:pt idx="11">
                  <c:v>77900</c:v>
                </c:pt>
                <c:pt idx="12">
                  <c:v>79200</c:v>
                </c:pt>
                <c:pt idx="13">
                  <c:v>84500</c:v>
                </c:pt>
                <c:pt idx="14">
                  <c:v>85800</c:v>
                </c:pt>
                <c:pt idx="15">
                  <c:v>89100</c:v>
                </c:pt>
                <c:pt idx="16">
                  <c:v>93800</c:v>
                </c:pt>
                <c:pt idx="17">
                  <c:v>96800</c:v>
                </c:pt>
                <c:pt idx="18">
                  <c:v>108500</c:v>
                </c:pt>
                <c:pt idx="19">
                  <c:v>123800</c:v>
                </c:pt>
                <c:pt idx="20">
                  <c:v>127900</c:v>
                </c:pt>
                <c:pt idx="21">
                  <c:v>131400</c:v>
                </c:pt>
                <c:pt idx="22">
                  <c:v>123100</c:v>
                </c:pt>
                <c:pt idx="23">
                  <c:v>116400</c:v>
                </c:pt>
                <c:pt idx="24">
                  <c:v>114000</c:v>
                </c:pt>
                <c:pt idx="25">
                  <c:v>110100</c:v>
                </c:pt>
                <c:pt idx="26">
                  <c:v>115300</c:v>
                </c:pt>
                <c:pt idx="27">
                  <c:v>120300</c:v>
                </c:pt>
                <c:pt idx="28">
                  <c:v>125300</c:v>
                </c:pt>
                <c:pt idx="29">
                  <c:v>131500</c:v>
                </c:pt>
                <c:pt idx="30">
                  <c:v>131500</c:v>
                </c:pt>
                <c:pt idx="31">
                  <c:v>126600</c:v>
                </c:pt>
                <c:pt idx="32">
                  <c:v>125300</c:v>
                </c:pt>
                <c:pt idx="33">
                  <c:v>123100</c:v>
                </c:pt>
                <c:pt idx="34">
                  <c:v>122500</c:v>
                </c:pt>
                <c:pt idx="35">
                  <c:v>118800</c:v>
                </c:pt>
                <c:pt idx="36">
                  <c:v>117300</c:v>
                </c:pt>
                <c:pt idx="37">
                  <c:v>114200</c:v>
                </c:pt>
                <c:pt idx="38">
                  <c:v>114400</c:v>
                </c:pt>
                <c:pt idx="39">
                  <c:v>106800</c:v>
                </c:pt>
                <c:pt idx="40">
                  <c:v>103700</c:v>
                </c:pt>
                <c:pt idx="41">
                  <c:v>97600</c:v>
                </c:pt>
                <c:pt idx="42">
                  <c:v>90900</c:v>
                </c:pt>
                <c:pt idx="43">
                  <c:v>94500</c:v>
                </c:pt>
                <c:pt idx="44">
                  <c:v>88800</c:v>
                </c:pt>
                <c:pt idx="45">
                  <c:v>87800</c:v>
                </c:pt>
                <c:pt idx="46">
                  <c:v>88800</c:v>
                </c:pt>
                <c:pt idx="47">
                  <c:v>84000</c:v>
                </c:pt>
                <c:pt idx="48">
                  <c:v>83800</c:v>
                </c:pt>
                <c:pt idx="49">
                  <c:v>82000</c:v>
                </c:pt>
                <c:pt idx="50">
                  <c:v>75500</c:v>
                </c:pt>
                <c:pt idx="51">
                  <c:v>75800</c:v>
                </c:pt>
                <c:pt idx="52">
                  <c:v>68000</c:v>
                </c:pt>
                <c:pt idx="53">
                  <c:v>66400</c:v>
                </c:pt>
                <c:pt idx="54">
                  <c:v>63100</c:v>
                </c:pt>
                <c:pt idx="55">
                  <c:v>61600</c:v>
                </c:pt>
                <c:pt idx="56">
                  <c:v>63400</c:v>
                </c:pt>
                <c:pt idx="57">
                  <c:v>60600</c:v>
                </c:pt>
                <c:pt idx="58">
                  <c:v>66000</c:v>
                </c:pt>
                <c:pt idx="59">
                  <c:v>66700</c:v>
                </c:pt>
                <c:pt idx="60">
                  <c:v>70200</c:v>
                </c:pt>
                <c:pt idx="61">
                  <c:v>72000</c:v>
                </c:pt>
                <c:pt idx="62">
                  <c:v>69300</c:v>
                </c:pt>
                <c:pt idx="63">
                  <c:v>72900</c:v>
                </c:pt>
                <c:pt idx="64">
                  <c:v>76900</c:v>
                </c:pt>
                <c:pt idx="65">
                  <c:v>79800</c:v>
                </c:pt>
                <c:pt idx="66">
                  <c:v>81000</c:v>
                </c:pt>
                <c:pt idx="67">
                  <c:v>78400</c:v>
                </c:pt>
                <c:pt idx="68">
                  <c:v>71100</c:v>
                </c:pt>
                <c:pt idx="69">
                  <c:v>75300</c:v>
                </c:pt>
                <c:pt idx="70">
                  <c:v>70300</c:v>
                </c:pt>
                <c:pt idx="71">
                  <c:v>69800</c:v>
                </c:pt>
                <c:pt idx="72">
                  <c:v>69800</c:v>
                </c:pt>
                <c:pt idx="73">
                  <c:v>58200</c:v>
                </c:pt>
                <c:pt idx="74">
                  <c:v>62800</c:v>
                </c:pt>
                <c:pt idx="75">
                  <c:v>61600</c:v>
                </c:pt>
                <c:pt idx="76">
                  <c:v>62000</c:v>
                </c:pt>
                <c:pt idx="77">
                  <c:v>75700</c:v>
                </c:pt>
                <c:pt idx="78">
                  <c:v>75200</c:v>
                </c:pt>
                <c:pt idx="79">
                  <c:v>66500</c:v>
                </c:pt>
                <c:pt idx="80">
                  <c:v>68700</c:v>
                </c:pt>
              </c:numCache>
            </c:numRef>
          </c:val>
          <c:smooth val="0"/>
          <c:extLst>
            <c:ext xmlns:c16="http://schemas.microsoft.com/office/drawing/2014/chart" uri="{C3380CC4-5D6E-409C-BE32-E72D297353CC}">
              <c16:uniqueId val="{00000000-D5D6-4510-A437-26D1566F951E}"/>
            </c:ext>
          </c:extLst>
        </c:ser>
        <c:ser>
          <c:idx val="1"/>
          <c:order val="1"/>
          <c:tx>
            <c:strRef>
              <c:f>Sheet1!$C$1</c:f>
              <c:strCache>
                <c:ptCount val="1"/>
                <c:pt idx="0">
                  <c:v>Men</c:v>
                </c:pt>
              </c:strCache>
            </c:strRef>
          </c:tx>
          <c:spPr>
            <a:ln w="28575" cap="rnd">
              <a:solidFill>
                <a:schemeClr val="accent2"/>
              </a:solidFill>
              <a:round/>
            </a:ln>
            <a:effectLst/>
          </c:spPr>
          <c:marker>
            <c:symbol val="none"/>
          </c:marker>
          <c:cat>
            <c:strRef>
              <c:f>Sheet1!$A$2:$A$82</c:f>
              <c:strCache>
                <c:ptCount val="81"/>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pt idx="73">
                  <c:v>Apr 2022-Mar 2023</c:v>
                </c:pt>
                <c:pt idx="74">
                  <c:v>Jul 2022-Jun 2023</c:v>
                </c:pt>
                <c:pt idx="75">
                  <c:v>Oct 2022-Sep 2023</c:v>
                </c:pt>
                <c:pt idx="76">
                  <c:v>Jan 2023-Dec 2023</c:v>
                </c:pt>
                <c:pt idx="77">
                  <c:v>Apr 2023-Mar 2024</c:v>
                </c:pt>
                <c:pt idx="78">
                  <c:v>Jul 2023-Jun 2024</c:v>
                </c:pt>
                <c:pt idx="79">
                  <c:v>Oct 2023-Sep 2024</c:v>
                </c:pt>
                <c:pt idx="80">
                  <c:v>Jan 2024-Dec 2024</c:v>
                </c:pt>
              </c:strCache>
            </c:strRef>
          </c:cat>
          <c:val>
            <c:numRef>
              <c:f>Sheet1!$C$2:$C$82</c:f>
              <c:numCache>
                <c:formatCode>#,##0</c:formatCode>
                <c:ptCount val="81"/>
                <c:pt idx="0">
                  <c:v>36000</c:v>
                </c:pt>
                <c:pt idx="1">
                  <c:v>33600</c:v>
                </c:pt>
                <c:pt idx="2">
                  <c:v>33700</c:v>
                </c:pt>
                <c:pt idx="3">
                  <c:v>35600</c:v>
                </c:pt>
                <c:pt idx="4">
                  <c:v>41000</c:v>
                </c:pt>
                <c:pt idx="5">
                  <c:v>43700</c:v>
                </c:pt>
                <c:pt idx="6">
                  <c:v>45200</c:v>
                </c:pt>
                <c:pt idx="7">
                  <c:v>42900</c:v>
                </c:pt>
                <c:pt idx="8">
                  <c:v>42500</c:v>
                </c:pt>
                <c:pt idx="9">
                  <c:v>42700</c:v>
                </c:pt>
                <c:pt idx="10">
                  <c:v>46800</c:v>
                </c:pt>
                <c:pt idx="11">
                  <c:v>49500</c:v>
                </c:pt>
                <c:pt idx="12">
                  <c:v>48600</c:v>
                </c:pt>
                <c:pt idx="13">
                  <c:v>50800</c:v>
                </c:pt>
                <c:pt idx="14">
                  <c:v>50300</c:v>
                </c:pt>
                <c:pt idx="15">
                  <c:v>54000</c:v>
                </c:pt>
                <c:pt idx="16">
                  <c:v>57900</c:v>
                </c:pt>
                <c:pt idx="17">
                  <c:v>59300</c:v>
                </c:pt>
                <c:pt idx="18">
                  <c:v>67100</c:v>
                </c:pt>
                <c:pt idx="19">
                  <c:v>77900</c:v>
                </c:pt>
                <c:pt idx="20">
                  <c:v>79900</c:v>
                </c:pt>
                <c:pt idx="21">
                  <c:v>83200</c:v>
                </c:pt>
                <c:pt idx="22">
                  <c:v>76600</c:v>
                </c:pt>
                <c:pt idx="23">
                  <c:v>70000</c:v>
                </c:pt>
                <c:pt idx="24">
                  <c:v>68500</c:v>
                </c:pt>
                <c:pt idx="25">
                  <c:v>66300</c:v>
                </c:pt>
                <c:pt idx="26">
                  <c:v>68700</c:v>
                </c:pt>
                <c:pt idx="27">
                  <c:v>71500</c:v>
                </c:pt>
                <c:pt idx="28">
                  <c:v>76900</c:v>
                </c:pt>
                <c:pt idx="29">
                  <c:v>78900</c:v>
                </c:pt>
                <c:pt idx="30">
                  <c:v>80400</c:v>
                </c:pt>
                <c:pt idx="31">
                  <c:v>77400</c:v>
                </c:pt>
                <c:pt idx="32">
                  <c:v>73600</c:v>
                </c:pt>
                <c:pt idx="33">
                  <c:v>73300</c:v>
                </c:pt>
                <c:pt idx="34">
                  <c:v>73300</c:v>
                </c:pt>
                <c:pt idx="35">
                  <c:v>71800</c:v>
                </c:pt>
                <c:pt idx="36">
                  <c:v>72400</c:v>
                </c:pt>
                <c:pt idx="37">
                  <c:v>68700</c:v>
                </c:pt>
                <c:pt idx="38">
                  <c:v>65600</c:v>
                </c:pt>
                <c:pt idx="39">
                  <c:v>60500</c:v>
                </c:pt>
                <c:pt idx="40">
                  <c:v>56000</c:v>
                </c:pt>
                <c:pt idx="41">
                  <c:v>52000</c:v>
                </c:pt>
                <c:pt idx="42">
                  <c:v>50100</c:v>
                </c:pt>
                <c:pt idx="43">
                  <c:v>52000</c:v>
                </c:pt>
                <c:pt idx="44">
                  <c:v>50600</c:v>
                </c:pt>
                <c:pt idx="45">
                  <c:v>51800</c:v>
                </c:pt>
                <c:pt idx="46">
                  <c:v>53100</c:v>
                </c:pt>
                <c:pt idx="47">
                  <c:v>48900</c:v>
                </c:pt>
                <c:pt idx="48">
                  <c:v>46900</c:v>
                </c:pt>
                <c:pt idx="49">
                  <c:v>45600</c:v>
                </c:pt>
                <c:pt idx="50">
                  <c:v>40900</c:v>
                </c:pt>
                <c:pt idx="51">
                  <c:v>42400</c:v>
                </c:pt>
                <c:pt idx="52">
                  <c:v>38200</c:v>
                </c:pt>
                <c:pt idx="53">
                  <c:v>37700</c:v>
                </c:pt>
                <c:pt idx="54">
                  <c:v>35200</c:v>
                </c:pt>
                <c:pt idx="55">
                  <c:v>32800</c:v>
                </c:pt>
                <c:pt idx="56">
                  <c:v>35100</c:v>
                </c:pt>
                <c:pt idx="57">
                  <c:v>33200</c:v>
                </c:pt>
                <c:pt idx="58">
                  <c:v>36600</c:v>
                </c:pt>
                <c:pt idx="59">
                  <c:v>37400</c:v>
                </c:pt>
                <c:pt idx="60">
                  <c:v>37600</c:v>
                </c:pt>
                <c:pt idx="61">
                  <c:v>37500</c:v>
                </c:pt>
                <c:pt idx="62">
                  <c:v>35200</c:v>
                </c:pt>
                <c:pt idx="63">
                  <c:v>37400</c:v>
                </c:pt>
                <c:pt idx="64">
                  <c:v>39600</c:v>
                </c:pt>
                <c:pt idx="65">
                  <c:v>40900</c:v>
                </c:pt>
                <c:pt idx="66">
                  <c:v>44000</c:v>
                </c:pt>
                <c:pt idx="67">
                  <c:v>43800</c:v>
                </c:pt>
                <c:pt idx="68">
                  <c:v>38700</c:v>
                </c:pt>
                <c:pt idx="69">
                  <c:v>44800</c:v>
                </c:pt>
                <c:pt idx="70">
                  <c:v>41200</c:v>
                </c:pt>
                <c:pt idx="71">
                  <c:v>39000</c:v>
                </c:pt>
                <c:pt idx="72">
                  <c:v>41700</c:v>
                </c:pt>
                <c:pt idx="73">
                  <c:v>31600</c:v>
                </c:pt>
                <c:pt idx="74">
                  <c:v>35500</c:v>
                </c:pt>
                <c:pt idx="75">
                  <c:v>33700</c:v>
                </c:pt>
                <c:pt idx="76">
                  <c:v>30700</c:v>
                </c:pt>
                <c:pt idx="77">
                  <c:v>37400</c:v>
                </c:pt>
                <c:pt idx="78">
                  <c:v>33700</c:v>
                </c:pt>
                <c:pt idx="79">
                  <c:v>30800</c:v>
                </c:pt>
                <c:pt idx="80">
                  <c:v>36100</c:v>
                </c:pt>
              </c:numCache>
            </c:numRef>
          </c:val>
          <c:smooth val="0"/>
          <c:extLst>
            <c:ext xmlns:c16="http://schemas.microsoft.com/office/drawing/2014/chart" uri="{C3380CC4-5D6E-409C-BE32-E72D297353CC}">
              <c16:uniqueId val="{00000001-D5D6-4510-A437-26D1566F951E}"/>
            </c:ext>
          </c:extLst>
        </c:ser>
        <c:ser>
          <c:idx val="2"/>
          <c:order val="2"/>
          <c:tx>
            <c:strRef>
              <c:f>Sheet1!$D$1</c:f>
              <c:strCache>
                <c:ptCount val="1"/>
                <c:pt idx="0">
                  <c:v>Women</c:v>
                </c:pt>
              </c:strCache>
            </c:strRef>
          </c:tx>
          <c:spPr>
            <a:ln w="28575" cap="rnd">
              <a:solidFill>
                <a:schemeClr val="accent3"/>
              </a:solidFill>
              <a:round/>
            </a:ln>
            <a:effectLst/>
          </c:spPr>
          <c:marker>
            <c:symbol val="none"/>
          </c:marker>
          <c:cat>
            <c:strRef>
              <c:f>Sheet1!$A$2:$A$82</c:f>
              <c:strCache>
                <c:ptCount val="81"/>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pt idx="73">
                  <c:v>Apr 2022-Mar 2023</c:v>
                </c:pt>
                <c:pt idx="74">
                  <c:v>Jul 2022-Jun 2023</c:v>
                </c:pt>
                <c:pt idx="75">
                  <c:v>Oct 2022-Sep 2023</c:v>
                </c:pt>
                <c:pt idx="76">
                  <c:v>Jan 2023-Dec 2023</c:v>
                </c:pt>
                <c:pt idx="77">
                  <c:v>Apr 2023-Mar 2024</c:v>
                </c:pt>
                <c:pt idx="78">
                  <c:v>Jul 2023-Jun 2024</c:v>
                </c:pt>
                <c:pt idx="79">
                  <c:v>Oct 2023-Sep 2024</c:v>
                </c:pt>
                <c:pt idx="80">
                  <c:v>Jan 2024-Dec 2024</c:v>
                </c:pt>
              </c:strCache>
            </c:strRef>
          </c:cat>
          <c:val>
            <c:numRef>
              <c:f>Sheet1!$D$2:$D$82</c:f>
              <c:numCache>
                <c:formatCode>#,##0</c:formatCode>
                <c:ptCount val="81"/>
                <c:pt idx="0">
                  <c:v>24100</c:v>
                </c:pt>
                <c:pt idx="1">
                  <c:v>25700</c:v>
                </c:pt>
                <c:pt idx="2">
                  <c:v>24600</c:v>
                </c:pt>
                <c:pt idx="3">
                  <c:v>26700</c:v>
                </c:pt>
                <c:pt idx="4">
                  <c:v>28300</c:v>
                </c:pt>
                <c:pt idx="5">
                  <c:v>29400</c:v>
                </c:pt>
                <c:pt idx="6">
                  <c:v>30900</c:v>
                </c:pt>
                <c:pt idx="7">
                  <c:v>27800</c:v>
                </c:pt>
                <c:pt idx="8">
                  <c:v>27100</c:v>
                </c:pt>
                <c:pt idx="9">
                  <c:v>25800</c:v>
                </c:pt>
                <c:pt idx="10">
                  <c:v>25000</c:v>
                </c:pt>
                <c:pt idx="11">
                  <c:v>28300</c:v>
                </c:pt>
                <c:pt idx="12">
                  <c:v>30600</c:v>
                </c:pt>
                <c:pt idx="13">
                  <c:v>33700</c:v>
                </c:pt>
                <c:pt idx="14">
                  <c:v>35500</c:v>
                </c:pt>
                <c:pt idx="15">
                  <c:v>35100</c:v>
                </c:pt>
                <c:pt idx="16">
                  <c:v>36000</c:v>
                </c:pt>
                <c:pt idx="17">
                  <c:v>37500</c:v>
                </c:pt>
                <c:pt idx="18">
                  <c:v>41400</c:v>
                </c:pt>
                <c:pt idx="19">
                  <c:v>45900</c:v>
                </c:pt>
                <c:pt idx="20">
                  <c:v>48000</c:v>
                </c:pt>
                <c:pt idx="21">
                  <c:v>48200</c:v>
                </c:pt>
                <c:pt idx="22">
                  <c:v>46500</c:v>
                </c:pt>
                <c:pt idx="23">
                  <c:v>46500</c:v>
                </c:pt>
                <c:pt idx="24">
                  <c:v>45600</c:v>
                </c:pt>
                <c:pt idx="25">
                  <c:v>43900</c:v>
                </c:pt>
                <c:pt idx="26">
                  <c:v>46700</c:v>
                </c:pt>
                <c:pt idx="27">
                  <c:v>48800</c:v>
                </c:pt>
                <c:pt idx="28">
                  <c:v>48400</c:v>
                </c:pt>
                <c:pt idx="29">
                  <c:v>52600</c:v>
                </c:pt>
                <c:pt idx="30">
                  <c:v>51100</c:v>
                </c:pt>
                <c:pt idx="31">
                  <c:v>49200</c:v>
                </c:pt>
                <c:pt idx="32">
                  <c:v>51800</c:v>
                </c:pt>
                <c:pt idx="33">
                  <c:v>49800</c:v>
                </c:pt>
                <c:pt idx="34">
                  <c:v>49200</c:v>
                </c:pt>
                <c:pt idx="35">
                  <c:v>47000</c:v>
                </c:pt>
                <c:pt idx="36">
                  <c:v>44900</c:v>
                </c:pt>
                <c:pt idx="37">
                  <c:v>45400</c:v>
                </c:pt>
                <c:pt idx="38">
                  <c:v>48900</c:v>
                </c:pt>
                <c:pt idx="39">
                  <c:v>46300</c:v>
                </c:pt>
                <c:pt idx="40">
                  <c:v>47700</c:v>
                </c:pt>
                <c:pt idx="41">
                  <c:v>45600</c:v>
                </c:pt>
                <c:pt idx="42">
                  <c:v>40800</c:v>
                </c:pt>
                <c:pt idx="43">
                  <c:v>42500</c:v>
                </c:pt>
                <c:pt idx="44">
                  <c:v>38200</c:v>
                </c:pt>
                <c:pt idx="45">
                  <c:v>35900</c:v>
                </c:pt>
                <c:pt idx="46">
                  <c:v>35800</c:v>
                </c:pt>
                <c:pt idx="47">
                  <c:v>35000</c:v>
                </c:pt>
                <c:pt idx="48">
                  <c:v>36900</c:v>
                </c:pt>
                <c:pt idx="49">
                  <c:v>36400</c:v>
                </c:pt>
                <c:pt idx="50">
                  <c:v>34600</c:v>
                </c:pt>
                <c:pt idx="51">
                  <c:v>33400</c:v>
                </c:pt>
                <c:pt idx="52">
                  <c:v>29800</c:v>
                </c:pt>
                <c:pt idx="53">
                  <c:v>28700</c:v>
                </c:pt>
                <c:pt idx="54">
                  <c:v>27900</c:v>
                </c:pt>
                <c:pt idx="55">
                  <c:v>28800</c:v>
                </c:pt>
                <c:pt idx="56">
                  <c:v>28200</c:v>
                </c:pt>
                <c:pt idx="57">
                  <c:v>27400</c:v>
                </c:pt>
                <c:pt idx="58">
                  <c:v>29400</c:v>
                </c:pt>
                <c:pt idx="59">
                  <c:v>29300</c:v>
                </c:pt>
                <c:pt idx="60">
                  <c:v>32600</c:v>
                </c:pt>
                <c:pt idx="61">
                  <c:v>34500</c:v>
                </c:pt>
                <c:pt idx="62">
                  <c:v>34200</c:v>
                </c:pt>
                <c:pt idx="63">
                  <c:v>35400</c:v>
                </c:pt>
                <c:pt idx="64">
                  <c:v>37400</c:v>
                </c:pt>
                <c:pt idx="65">
                  <c:v>38900</c:v>
                </c:pt>
                <c:pt idx="66">
                  <c:v>37000</c:v>
                </c:pt>
                <c:pt idx="67">
                  <c:v>34600</c:v>
                </c:pt>
                <c:pt idx="68">
                  <c:v>32400</c:v>
                </c:pt>
                <c:pt idx="69">
                  <c:v>30500</c:v>
                </c:pt>
                <c:pt idx="70">
                  <c:v>29100</c:v>
                </c:pt>
                <c:pt idx="71">
                  <c:v>30800</c:v>
                </c:pt>
                <c:pt idx="72">
                  <c:v>28100</c:v>
                </c:pt>
                <c:pt idx="73">
                  <c:v>26600</c:v>
                </c:pt>
                <c:pt idx="74">
                  <c:v>27300</c:v>
                </c:pt>
                <c:pt idx="75">
                  <c:v>27900</c:v>
                </c:pt>
                <c:pt idx="76">
                  <c:v>31200</c:v>
                </c:pt>
                <c:pt idx="77">
                  <c:v>38300</c:v>
                </c:pt>
                <c:pt idx="78">
                  <c:v>41500</c:v>
                </c:pt>
                <c:pt idx="79">
                  <c:v>35700</c:v>
                </c:pt>
                <c:pt idx="80">
                  <c:v>32600</c:v>
                </c:pt>
              </c:numCache>
            </c:numRef>
          </c:val>
          <c:smooth val="0"/>
          <c:extLst>
            <c:ext xmlns:c16="http://schemas.microsoft.com/office/drawing/2014/chart" uri="{C3380CC4-5D6E-409C-BE32-E72D297353CC}">
              <c16:uniqueId val="{00000002-D5D6-4510-A437-26D1566F951E}"/>
            </c:ext>
          </c:extLst>
        </c:ser>
        <c:dLbls>
          <c:showLegendKey val="0"/>
          <c:showVal val="0"/>
          <c:showCatName val="0"/>
          <c:showSerName val="0"/>
          <c:showPercent val="0"/>
          <c:showBubbleSize val="0"/>
        </c:dLbls>
        <c:smooth val="0"/>
        <c:axId val="2053522720"/>
        <c:axId val="2053535200"/>
      </c:lineChart>
      <c:dateAx>
        <c:axId val="205352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3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535200"/>
        <c:crosses val="autoZero"/>
        <c:auto val="0"/>
        <c:lblOffset val="100"/>
        <c:baseTimeUnit val="days"/>
        <c:majorUnit val="4"/>
        <c:minorUnit val="4"/>
      </c:dateAx>
      <c:valAx>
        <c:axId val="2053535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kern="1200" baseline="0">
                    <a:solidFill>
                      <a:prstClr val="black">
                        <a:lumMod val="65000"/>
                        <a:lumOff val="35000"/>
                      </a:prstClr>
                    </a:solidFill>
                  </a:rPr>
                  <a:t>Number of unemployed</a:t>
                </a:r>
              </a:p>
            </c:rich>
          </c:tx>
          <c:layout>
            <c:manualLayout>
              <c:xMode val="edge"/>
              <c:yMode val="edge"/>
              <c:x val="2.5022341376228777E-2"/>
              <c:y val="0.166063503433237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522720"/>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Employment</a:t>
            </a:r>
            <a:r>
              <a:rPr lang="en-GB" baseline="0"/>
              <a:t> rate 16-24</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Sheet1!$B$86</c:f>
              <c:strCache>
                <c:ptCount val="1"/>
                <c:pt idx="0">
                  <c:v>16-24 GM</c:v>
                </c:pt>
              </c:strCache>
            </c:strRef>
          </c:tx>
          <c:spPr>
            <a:ln w="28575" cap="rnd">
              <a:solidFill>
                <a:schemeClr val="accent1"/>
              </a:solidFill>
              <a:round/>
            </a:ln>
            <a:effectLst/>
          </c:spPr>
          <c:marker>
            <c:symbol val="none"/>
          </c:marker>
          <c:cat>
            <c:strRef>
              <c:f>Sheet1!$A$87:$A$167</c:f>
              <c:strCache>
                <c:ptCount val="81"/>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pt idx="73">
                  <c:v>Apr 2022-Mar 2023</c:v>
                </c:pt>
                <c:pt idx="74">
                  <c:v>Jul 2022-Jun 2023</c:v>
                </c:pt>
                <c:pt idx="75">
                  <c:v>Oct 2022-Sep 2023</c:v>
                </c:pt>
                <c:pt idx="76">
                  <c:v>Jan 2023-Dec 2023</c:v>
                </c:pt>
                <c:pt idx="77">
                  <c:v>Apr 2023-Mar 2024</c:v>
                </c:pt>
                <c:pt idx="78">
                  <c:v>Jul 2023-Jun 2024</c:v>
                </c:pt>
                <c:pt idx="79">
                  <c:v>Oct 2023-Sep 2024</c:v>
                </c:pt>
                <c:pt idx="80">
                  <c:v>Jan 2024-Dec 2024</c:v>
                </c:pt>
              </c:strCache>
            </c:strRef>
          </c:cat>
          <c:val>
            <c:numRef>
              <c:f>Sheet1!$B$87:$B$167</c:f>
              <c:numCache>
                <c:formatCode>#,##0.0</c:formatCode>
                <c:ptCount val="81"/>
                <c:pt idx="0">
                  <c:v>56.1</c:v>
                </c:pt>
                <c:pt idx="1">
                  <c:v>57.2</c:v>
                </c:pt>
                <c:pt idx="2">
                  <c:v>55.6</c:v>
                </c:pt>
                <c:pt idx="3">
                  <c:v>56.8</c:v>
                </c:pt>
                <c:pt idx="4">
                  <c:v>56.4</c:v>
                </c:pt>
                <c:pt idx="5">
                  <c:v>55.4</c:v>
                </c:pt>
                <c:pt idx="6">
                  <c:v>56.9</c:v>
                </c:pt>
                <c:pt idx="7">
                  <c:v>57.7</c:v>
                </c:pt>
                <c:pt idx="8">
                  <c:v>57.1</c:v>
                </c:pt>
                <c:pt idx="9">
                  <c:v>57</c:v>
                </c:pt>
                <c:pt idx="10">
                  <c:v>57.6</c:v>
                </c:pt>
                <c:pt idx="11">
                  <c:v>56</c:v>
                </c:pt>
                <c:pt idx="12">
                  <c:v>55.5</c:v>
                </c:pt>
                <c:pt idx="13">
                  <c:v>55.3</c:v>
                </c:pt>
                <c:pt idx="14">
                  <c:v>54</c:v>
                </c:pt>
                <c:pt idx="15">
                  <c:v>53.7</c:v>
                </c:pt>
                <c:pt idx="16">
                  <c:v>52</c:v>
                </c:pt>
                <c:pt idx="17">
                  <c:v>51.8</c:v>
                </c:pt>
                <c:pt idx="18">
                  <c:v>51.7</c:v>
                </c:pt>
                <c:pt idx="19">
                  <c:v>49.3</c:v>
                </c:pt>
                <c:pt idx="20">
                  <c:v>48.7</c:v>
                </c:pt>
                <c:pt idx="21">
                  <c:v>47.7</c:v>
                </c:pt>
                <c:pt idx="22">
                  <c:v>47.2</c:v>
                </c:pt>
                <c:pt idx="23">
                  <c:v>47.6</c:v>
                </c:pt>
                <c:pt idx="24">
                  <c:v>47.7</c:v>
                </c:pt>
                <c:pt idx="25">
                  <c:v>46.3</c:v>
                </c:pt>
                <c:pt idx="26">
                  <c:v>47</c:v>
                </c:pt>
                <c:pt idx="27">
                  <c:v>45.8</c:v>
                </c:pt>
                <c:pt idx="28">
                  <c:v>45.7</c:v>
                </c:pt>
                <c:pt idx="29">
                  <c:v>44.8</c:v>
                </c:pt>
                <c:pt idx="30">
                  <c:v>44.4</c:v>
                </c:pt>
                <c:pt idx="31">
                  <c:v>46.3</c:v>
                </c:pt>
                <c:pt idx="32">
                  <c:v>47.2</c:v>
                </c:pt>
                <c:pt idx="33">
                  <c:v>49.2</c:v>
                </c:pt>
                <c:pt idx="34">
                  <c:v>48.3</c:v>
                </c:pt>
                <c:pt idx="35">
                  <c:v>46.3</c:v>
                </c:pt>
                <c:pt idx="36">
                  <c:v>45.2</c:v>
                </c:pt>
                <c:pt idx="37">
                  <c:v>45.6</c:v>
                </c:pt>
                <c:pt idx="38">
                  <c:v>46.9</c:v>
                </c:pt>
                <c:pt idx="39">
                  <c:v>48.8</c:v>
                </c:pt>
                <c:pt idx="40">
                  <c:v>49.8</c:v>
                </c:pt>
                <c:pt idx="41">
                  <c:v>50.4</c:v>
                </c:pt>
                <c:pt idx="42">
                  <c:v>49.9</c:v>
                </c:pt>
                <c:pt idx="43">
                  <c:v>49.9</c:v>
                </c:pt>
                <c:pt idx="44">
                  <c:v>50.4</c:v>
                </c:pt>
                <c:pt idx="45">
                  <c:v>50.3</c:v>
                </c:pt>
                <c:pt idx="46">
                  <c:v>50.8</c:v>
                </c:pt>
                <c:pt idx="47">
                  <c:v>51.1</c:v>
                </c:pt>
                <c:pt idx="48">
                  <c:v>50</c:v>
                </c:pt>
                <c:pt idx="49">
                  <c:v>50.6</c:v>
                </c:pt>
                <c:pt idx="50">
                  <c:v>50.9</c:v>
                </c:pt>
                <c:pt idx="51">
                  <c:v>51.6</c:v>
                </c:pt>
                <c:pt idx="52">
                  <c:v>52.9</c:v>
                </c:pt>
                <c:pt idx="53">
                  <c:v>53.1</c:v>
                </c:pt>
                <c:pt idx="54">
                  <c:v>52.9</c:v>
                </c:pt>
                <c:pt idx="55">
                  <c:v>52.3</c:v>
                </c:pt>
                <c:pt idx="56">
                  <c:v>50.8</c:v>
                </c:pt>
                <c:pt idx="57">
                  <c:v>49.2</c:v>
                </c:pt>
                <c:pt idx="58">
                  <c:v>47.3</c:v>
                </c:pt>
                <c:pt idx="59">
                  <c:v>46.9</c:v>
                </c:pt>
                <c:pt idx="60">
                  <c:v>47.5</c:v>
                </c:pt>
                <c:pt idx="61">
                  <c:v>47.6</c:v>
                </c:pt>
                <c:pt idx="62">
                  <c:v>48.4</c:v>
                </c:pt>
                <c:pt idx="63">
                  <c:v>46.3</c:v>
                </c:pt>
                <c:pt idx="64">
                  <c:v>46.7</c:v>
                </c:pt>
                <c:pt idx="65">
                  <c:v>46.7</c:v>
                </c:pt>
                <c:pt idx="66">
                  <c:v>47.3</c:v>
                </c:pt>
                <c:pt idx="67">
                  <c:v>49.4</c:v>
                </c:pt>
                <c:pt idx="68">
                  <c:v>47.7</c:v>
                </c:pt>
                <c:pt idx="69">
                  <c:v>48.5</c:v>
                </c:pt>
                <c:pt idx="70">
                  <c:v>47.9</c:v>
                </c:pt>
                <c:pt idx="71">
                  <c:v>46.4</c:v>
                </c:pt>
                <c:pt idx="72">
                  <c:v>49.8</c:v>
                </c:pt>
                <c:pt idx="73">
                  <c:v>49.9</c:v>
                </c:pt>
                <c:pt idx="74">
                  <c:v>54</c:v>
                </c:pt>
                <c:pt idx="75">
                  <c:v>50.8</c:v>
                </c:pt>
                <c:pt idx="76">
                  <c:v>47.9</c:v>
                </c:pt>
                <c:pt idx="77">
                  <c:v>47.2</c:v>
                </c:pt>
                <c:pt idx="78">
                  <c:v>44.1</c:v>
                </c:pt>
                <c:pt idx="79">
                  <c:v>45.9</c:v>
                </c:pt>
                <c:pt idx="80">
                  <c:v>45</c:v>
                </c:pt>
              </c:numCache>
            </c:numRef>
          </c:val>
          <c:smooth val="0"/>
          <c:extLst>
            <c:ext xmlns:c16="http://schemas.microsoft.com/office/drawing/2014/chart" uri="{C3380CC4-5D6E-409C-BE32-E72D297353CC}">
              <c16:uniqueId val="{00000000-1CA3-4EF8-8759-C9CA6E0CF6C3}"/>
            </c:ext>
          </c:extLst>
        </c:ser>
        <c:ser>
          <c:idx val="1"/>
          <c:order val="1"/>
          <c:tx>
            <c:strRef>
              <c:f>Sheet1!$C$86</c:f>
              <c:strCache>
                <c:ptCount val="1"/>
                <c:pt idx="0">
                  <c:v>16-24 UK</c:v>
                </c:pt>
              </c:strCache>
            </c:strRef>
          </c:tx>
          <c:spPr>
            <a:ln w="28575" cap="rnd">
              <a:solidFill>
                <a:schemeClr val="accent2"/>
              </a:solidFill>
              <a:round/>
            </a:ln>
            <a:effectLst/>
          </c:spPr>
          <c:marker>
            <c:symbol val="none"/>
          </c:marker>
          <c:cat>
            <c:strRef>
              <c:f>Sheet1!$A$87:$A$167</c:f>
              <c:strCache>
                <c:ptCount val="81"/>
                <c:pt idx="0">
                  <c:v>Jan 2004-Dec 2004</c:v>
                </c:pt>
                <c:pt idx="1">
                  <c:v>Apr 2004-Mar 2005</c:v>
                </c:pt>
                <c:pt idx="2">
                  <c:v>Jul 2004-Jun 2005</c:v>
                </c:pt>
                <c:pt idx="3">
                  <c:v>Oct 2004-Sep 2005</c:v>
                </c:pt>
                <c:pt idx="4">
                  <c:v>Jan 2005-Dec 2005</c:v>
                </c:pt>
                <c:pt idx="5">
                  <c:v>Apr 2005-Mar 2006</c:v>
                </c:pt>
                <c:pt idx="6">
                  <c:v>Jul 2005-Jun 2006</c:v>
                </c:pt>
                <c:pt idx="7">
                  <c:v>Oct 2005-Sep 2006</c:v>
                </c:pt>
                <c:pt idx="8">
                  <c:v>Jan 2006-Dec 2006</c:v>
                </c:pt>
                <c:pt idx="9">
                  <c:v>Apr 2006-Mar 2007</c:v>
                </c:pt>
                <c:pt idx="10">
                  <c:v>Jul 2006-Jun 2007</c:v>
                </c:pt>
                <c:pt idx="11">
                  <c:v>Oct 2006-Sep 2007</c:v>
                </c:pt>
                <c:pt idx="12">
                  <c:v>Jan 2007-Dec 2007</c:v>
                </c:pt>
                <c:pt idx="13">
                  <c:v>Apr 2007-Mar 2008</c:v>
                </c:pt>
                <c:pt idx="14">
                  <c:v>Jul 2007-Jun 2008</c:v>
                </c:pt>
                <c:pt idx="15">
                  <c:v>Oct 2007-Sep 2008</c:v>
                </c:pt>
                <c:pt idx="16">
                  <c:v>Jan 2008-Dec 2008</c:v>
                </c:pt>
                <c:pt idx="17">
                  <c:v>Apr 2008-Mar 2009</c:v>
                </c:pt>
                <c:pt idx="18">
                  <c:v>Jul 2008-Jun 2009</c:v>
                </c:pt>
                <c:pt idx="19">
                  <c:v>Oct 2008-Sep 2009</c:v>
                </c:pt>
                <c:pt idx="20">
                  <c:v>Jan 2009-Dec 2009</c:v>
                </c:pt>
                <c:pt idx="21">
                  <c:v>Apr 2009-Mar 2010</c:v>
                </c:pt>
                <c:pt idx="22">
                  <c:v>Jul 2009-Jun 2010</c:v>
                </c:pt>
                <c:pt idx="23">
                  <c:v>Oct 2009-Sep 2010</c:v>
                </c:pt>
                <c:pt idx="24">
                  <c:v>Jan 2010-Dec 2010</c:v>
                </c:pt>
                <c:pt idx="25">
                  <c:v>Apr 2010-Mar 2011</c:v>
                </c:pt>
                <c:pt idx="26">
                  <c:v>Jul 2010-Jun 2011</c:v>
                </c:pt>
                <c:pt idx="27">
                  <c:v>Oct 2010-Sep 2011</c:v>
                </c:pt>
                <c:pt idx="28">
                  <c:v>Jan 2011-Dec 2011</c:v>
                </c:pt>
                <c:pt idx="29">
                  <c:v>Apr 2011-Mar 2012</c:v>
                </c:pt>
                <c:pt idx="30">
                  <c:v>Jul 2011-Jun 2012</c:v>
                </c:pt>
                <c:pt idx="31">
                  <c:v>Oct 2011-Sep 2012</c:v>
                </c:pt>
                <c:pt idx="32">
                  <c:v>Jan 2012-Dec 2012</c:v>
                </c:pt>
                <c:pt idx="33">
                  <c:v>Apr 2012-Mar 2013</c:v>
                </c:pt>
                <c:pt idx="34">
                  <c:v>Jul 2012-Jun 2013</c:v>
                </c:pt>
                <c:pt idx="35">
                  <c:v>Oct 2012-Sep 2013</c:v>
                </c:pt>
                <c:pt idx="36">
                  <c:v>Jan 2013-Dec 2013</c:v>
                </c:pt>
                <c:pt idx="37">
                  <c:v>Apr 2013-Mar 2014</c:v>
                </c:pt>
                <c:pt idx="38">
                  <c:v>Jul 2013-Jun 2014</c:v>
                </c:pt>
                <c:pt idx="39">
                  <c:v>Oct 2013-Sep 2014</c:v>
                </c:pt>
                <c:pt idx="40">
                  <c:v>Jan 2014-Dec 2014</c:v>
                </c:pt>
                <c:pt idx="41">
                  <c:v>Apr 2014-Mar 2015</c:v>
                </c:pt>
                <c:pt idx="42">
                  <c:v>Jul 2014-Jun 2015</c:v>
                </c:pt>
                <c:pt idx="43">
                  <c:v>Oct 2014-Sep 2015</c:v>
                </c:pt>
                <c:pt idx="44">
                  <c:v>Jan 2015-Dec 2015</c:v>
                </c:pt>
                <c:pt idx="45">
                  <c:v>Apr 2015-Mar 2016</c:v>
                </c:pt>
                <c:pt idx="46">
                  <c:v>Jul 2015-Jun 2016</c:v>
                </c:pt>
                <c:pt idx="47">
                  <c:v>Oct 2015-Sep 2016</c:v>
                </c:pt>
                <c:pt idx="48">
                  <c:v>Jan 2016-Dec 2016</c:v>
                </c:pt>
                <c:pt idx="49">
                  <c:v>Apr 2016-Mar 2017</c:v>
                </c:pt>
                <c:pt idx="50">
                  <c:v>Jul 2016-Jun 2017</c:v>
                </c:pt>
                <c:pt idx="51">
                  <c:v>Oct 2016-Sep 2017</c:v>
                </c:pt>
                <c:pt idx="52">
                  <c:v>Jan 2017-Dec 2017</c:v>
                </c:pt>
                <c:pt idx="53">
                  <c:v>Apr 2017-Mar 2018</c:v>
                </c:pt>
                <c:pt idx="54">
                  <c:v>Jul 2017-Jun 2018</c:v>
                </c:pt>
                <c:pt idx="55">
                  <c:v>Oct 2017-Sep 2018</c:v>
                </c:pt>
                <c:pt idx="56">
                  <c:v>Jan 2018-Dec 2018</c:v>
                </c:pt>
                <c:pt idx="57">
                  <c:v>Apr 2018-Mar 2019</c:v>
                </c:pt>
                <c:pt idx="58">
                  <c:v>Jul 2018-Jun 2019</c:v>
                </c:pt>
                <c:pt idx="59">
                  <c:v>Oct 2018-Sep 2019</c:v>
                </c:pt>
                <c:pt idx="60">
                  <c:v>Jan 2019-Dec 2019</c:v>
                </c:pt>
                <c:pt idx="61">
                  <c:v>Apr 2019-Mar 2020</c:v>
                </c:pt>
                <c:pt idx="62">
                  <c:v>Jul 2019-Jun 2020</c:v>
                </c:pt>
                <c:pt idx="63">
                  <c:v>Oct 2019-Sep 2020</c:v>
                </c:pt>
                <c:pt idx="64">
                  <c:v>Jan 2020-Dec 2020</c:v>
                </c:pt>
                <c:pt idx="65">
                  <c:v>Apr 2020-Mar 2021</c:v>
                </c:pt>
                <c:pt idx="66">
                  <c:v>Jul 2020-Jun 2021</c:v>
                </c:pt>
                <c:pt idx="67">
                  <c:v>Oct 2020-Sep 2021</c:v>
                </c:pt>
                <c:pt idx="68">
                  <c:v>Jan 2021-Dec 2021</c:v>
                </c:pt>
                <c:pt idx="69">
                  <c:v>Apr 2021-Mar 2022</c:v>
                </c:pt>
                <c:pt idx="70">
                  <c:v>Jul 2021-Jun 2022</c:v>
                </c:pt>
                <c:pt idx="71">
                  <c:v>Oct 2021-Sep 2022</c:v>
                </c:pt>
                <c:pt idx="72">
                  <c:v>Jan 2022-Dec 2022</c:v>
                </c:pt>
                <c:pt idx="73">
                  <c:v>Apr 2022-Mar 2023</c:v>
                </c:pt>
                <c:pt idx="74">
                  <c:v>Jul 2022-Jun 2023</c:v>
                </c:pt>
                <c:pt idx="75">
                  <c:v>Oct 2022-Sep 2023</c:v>
                </c:pt>
                <c:pt idx="76">
                  <c:v>Jan 2023-Dec 2023</c:v>
                </c:pt>
                <c:pt idx="77">
                  <c:v>Apr 2023-Mar 2024</c:v>
                </c:pt>
                <c:pt idx="78">
                  <c:v>Jul 2023-Jun 2024</c:v>
                </c:pt>
                <c:pt idx="79">
                  <c:v>Oct 2023-Sep 2024</c:v>
                </c:pt>
                <c:pt idx="80">
                  <c:v>Jan 2024-Dec 2024</c:v>
                </c:pt>
              </c:strCache>
            </c:strRef>
          </c:cat>
          <c:val>
            <c:numRef>
              <c:f>Sheet1!$C$87:$C$167</c:f>
              <c:numCache>
                <c:formatCode>#,##0.0</c:formatCode>
                <c:ptCount val="81"/>
                <c:pt idx="0">
                  <c:v>59.4</c:v>
                </c:pt>
                <c:pt idx="1">
                  <c:v>59.4</c:v>
                </c:pt>
                <c:pt idx="2">
                  <c:v>59.1</c:v>
                </c:pt>
                <c:pt idx="3">
                  <c:v>59.1</c:v>
                </c:pt>
                <c:pt idx="4">
                  <c:v>58.6</c:v>
                </c:pt>
                <c:pt idx="5">
                  <c:v>58.1</c:v>
                </c:pt>
                <c:pt idx="6">
                  <c:v>57.6</c:v>
                </c:pt>
                <c:pt idx="7">
                  <c:v>57.5</c:v>
                </c:pt>
                <c:pt idx="8">
                  <c:v>57.7</c:v>
                </c:pt>
                <c:pt idx="9">
                  <c:v>57.7</c:v>
                </c:pt>
                <c:pt idx="10">
                  <c:v>57.9</c:v>
                </c:pt>
                <c:pt idx="11">
                  <c:v>57.2</c:v>
                </c:pt>
                <c:pt idx="12">
                  <c:v>57.3</c:v>
                </c:pt>
                <c:pt idx="13">
                  <c:v>57.2</c:v>
                </c:pt>
                <c:pt idx="14">
                  <c:v>57</c:v>
                </c:pt>
                <c:pt idx="15">
                  <c:v>56.9</c:v>
                </c:pt>
                <c:pt idx="16">
                  <c:v>55.9</c:v>
                </c:pt>
                <c:pt idx="17">
                  <c:v>55.4</c:v>
                </c:pt>
                <c:pt idx="18">
                  <c:v>54.3</c:v>
                </c:pt>
                <c:pt idx="19">
                  <c:v>53.2</c:v>
                </c:pt>
                <c:pt idx="20">
                  <c:v>52.3</c:v>
                </c:pt>
                <c:pt idx="21">
                  <c:v>50.8</c:v>
                </c:pt>
                <c:pt idx="22">
                  <c:v>50.6</c:v>
                </c:pt>
                <c:pt idx="23">
                  <c:v>50.4</c:v>
                </c:pt>
                <c:pt idx="24">
                  <c:v>50</c:v>
                </c:pt>
                <c:pt idx="25">
                  <c:v>50.2</c:v>
                </c:pt>
                <c:pt idx="26">
                  <c:v>49.8</c:v>
                </c:pt>
                <c:pt idx="27">
                  <c:v>49.4</c:v>
                </c:pt>
                <c:pt idx="28">
                  <c:v>49.3</c:v>
                </c:pt>
                <c:pt idx="29">
                  <c:v>49</c:v>
                </c:pt>
                <c:pt idx="30">
                  <c:v>49</c:v>
                </c:pt>
                <c:pt idx="31">
                  <c:v>49</c:v>
                </c:pt>
                <c:pt idx="32">
                  <c:v>49.3</c:v>
                </c:pt>
                <c:pt idx="33">
                  <c:v>49.5</c:v>
                </c:pt>
                <c:pt idx="34">
                  <c:v>49.3</c:v>
                </c:pt>
                <c:pt idx="35">
                  <c:v>49.1</c:v>
                </c:pt>
                <c:pt idx="36">
                  <c:v>49.5</c:v>
                </c:pt>
                <c:pt idx="37">
                  <c:v>49.5</c:v>
                </c:pt>
                <c:pt idx="38">
                  <c:v>49.8</c:v>
                </c:pt>
                <c:pt idx="39">
                  <c:v>50.5</c:v>
                </c:pt>
                <c:pt idx="40">
                  <c:v>50.5</c:v>
                </c:pt>
                <c:pt idx="41">
                  <c:v>51.3</c:v>
                </c:pt>
                <c:pt idx="42">
                  <c:v>52</c:v>
                </c:pt>
                <c:pt idx="43">
                  <c:v>52.8</c:v>
                </c:pt>
                <c:pt idx="44">
                  <c:v>53.5</c:v>
                </c:pt>
                <c:pt idx="45">
                  <c:v>53.7</c:v>
                </c:pt>
                <c:pt idx="46">
                  <c:v>53.6</c:v>
                </c:pt>
                <c:pt idx="47">
                  <c:v>53.2</c:v>
                </c:pt>
                <c:pt idx="48">
                  <c:v>53.4</c:v>
                </c:pt>
                <c:pt idx="49">
                  <c:v>53.7</c:v>
                </c:pt>
                <c:pt idx="50">
                  <c:v>53.6</c:v>
                </c:pt>
                <c:pt idx="51">
                  <c:v>53.6</c:v>
                </c:pt>
                <c:pt idx="52">
                  <c:v>54</c:v>
                </c:pt>
                <c:pt idx="53">
                  <c:v>54</c:v>
                </c:pt>
                <c:pt idx="54">
                  <c:v>54</c:v>
                </c:pt>
                <c:pt idx="55">
                  <c:v>53.7</c:v>
                </c:pt>
                <c:pt idx="56">
                  <c:v>53.7</c:v>
                </c:pt>
                <c:pt idx="57">
                  <c:v>53.9</c:v>
                </c:pt>
                <c:pt idx="58">
                  <c:v>54</c:v>
                </c:pt>
                <c:pt idx="59">
                  <c:v>54.2</c:v>
                </c:pt>
                <c:pt idx="60">
                  <c:v>54.1</c:v>
                </c:pt>
                <c:pt idx="61">
                  <c:v>54</c:v>
                </c:pt>
                <c:pt idx="62">
                  <c:v>54.1</c:v>
                </c:pt>
                <c:pt idx="63">
                  <c:v>53</c:v>
                </c:pt>
                <c:pt idx="64">
                  <c:v>52.3</c:v>
                </c:pt>
                <c:pt idx="65">
                  <c:v>51.1</c:v>
                </c:pt>
                <c:pt idx="66">
                  <c:v>49.7</c:v>
                </c:pt>
                <c:pt idx="67">
                  <c:v>50.5</c:v>
                </c:pt>
                <c:pt idx="68">
                  <c:v>51.3</c:v>
                </c:pt>
                <c:pt idx="69">
                  <c:v>52.5</c:v>
                </c:pt>
                <c:pt idx="70">
                  <c:v>53.7</c:v>
                </c:pt>
                <c:pt idx="71">
                  <c:v>53.6</c:v>
                </c:pt>
                <c:pt idx="72">
                  <c:v>53.7</c:v>
                </c:pt>
                <c:pt idx="73">
                  <c:v>53.7</c:v>
                </c:pt>
                <c:pt idx="74">
                  <c:v>53.3</c:v>
                </c:pt>
                <c:pt idx="75">
                  <c:v>53.8</c:v>
                </c:pt>
                <c:pt idx="76">
                  <c:v>54</c:v>
                </c:pt>
                <c:pt idx="77">
                  <c:v>53</c:v>
                </c:pt>
                <c:pt idx="78">
                  <c:v>52.6</c:v>
                </c:pt>
                <c:pt idx="79">
                  <c:v>52</c:v>
                </c:pt>
                <c:pt idx="80">
                  <c:v>51.4</c:v>
                </c:pt>
              </c:numCache>
            </c:numRef>
          </c:val>
          <c:smooth val="0"/>
          <c:extLst>
            <c:ext xmlns:c16="http://schemas.microsoft.com/office/drawing/2014/chart" uri="{C3380CC4-5D6E-409C-BE32-E72D297353CC}">
              <c16:uniqueId val="{00000001-1CA3-4EF8-8759-C9CA6E0CF6C3}"/>
            </c:ext>
          </c:extLst>
        </c:ser>
        <c:dLbls>
          <c:showLegendKey val="0"/>
          <c:showVal val="0"/>
          <c:showCatName val="0"/>
          <c:showSerName val="0"/>
          <c:showPercent val="0"/>
          <c:showBubbleSize val="0"/>
        </c:dLbls>
        <c:smooth val="0"/>
        <c:axId val="1317995760"/>
        <c:axId val="1317993840"/>
      </c:lineChart>
      <c:catAx>
        <c:axId val="131799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993840"/>
        <c:crosses val="autoZero"/>
        <c:auto val="1"/>
        <c:lblAlgn val="ctr"/>
        <c:lblOffset val="100"/>
        <c:tickLblSkip val="4"/>
        <c:noMultiLvlLbl val="0"/>
      </c:catAx>
      <c:valAx>
        <c:axId val="1317993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Employment rate</a:t>
                </a:r>
                <a:r>
                  <a:rPr lang="en-GB" baseline="0"/>
                  <a:t> (16-24)</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799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5250910380522"/>
          <c:y val="4.9466883121009775E-2"/>
          <c:w val="0.85544994770291138"/>
          <c:h val="0.81840959358230236"/>
        </c:manualLayout>
      </c:layout>
      <c:lineChart>
        <c:grouping val="standard"/>
        <c:varyColors val="0"/>
        <c:ser>
          <c:idx val="0"/>
          <c:order val="0"/>
          <c:tx>
            <c:strRef>
              <c:f>'Running time series'!$B$1</c:f>
              <c:strCache>
                <c:ptCount val="1"/>
                <c:pt idx="0">
                  <c:v>Unique Postings</c:v>
                </c:pt>
              </c:strCache>
            </c:strRef>
          </c:tx>
          <c:spPr>
            <a:ln w="28575" cap="rnd">
              <a:solidFill>
                <a:schemeClr val="accent1">
                  <a:lumMod val="50000"/>
                </a:schemeClr>
              </a:solidFill>
              <a:round/>
            </a:ln>
            <a:effectLst/>
          </c:spPr>
          <c:marker>
            <c:symbol val="none"/>
          </c:marker>
          <c:cat>
            <c:numRef>
              <c:f>'Running time series'!$A$2:$A$64</c:f>
              <c:numCache>
                <c:formatCode>mmm\-yy</c:formatCode>
                <c:ptCount val="63"/>
                <c:pt idx="0">
                  <c:v>45717</c:v>
                </c:pt>
                <c:pt idx="1">
                  <c:v>45689</c:v>
                </c:pt>
                <c:pt idx="2">
                  <c:v>45658</c:v>
                </c:pt>
                <c:pt idx="3">
                  <c:v>45627</c:v>
                </c:pt>
                <c:pt idx="4">
                  <c:v>45597</c:v>
                </c:pt>
                <c:pt idx="5">
                  <c:v>45566</c:v>
                </c:pt>
                <c:pt idx="6">
                  <c:v>45536</c:v>
                </c:pt>
                <c:pt idx="7">
                  <c:v>45505</c:v>
                </c:pt>
                <c:pt idx="8">
                  <c:v>45474</c:v>
                </c:pt>
                <c:pt idx="9">
                  <c:v>45444</c:v>
                </c:pt>
                <c:pt idx="10">
                  <c:v>45413</c:v>
                </c:pt>
                <c:pt idx="11">
                  <c:v>45383</c:v>
                </c:pt>
                <c:pt idx="12">
                  <c:v>45352</c:v>
                </c:pt>
                <c:pt idx="13">
                  <c:v>45323</c:v>
                </c:pt>
                <c:pt idx="14">
                  <c:v>45292</c:v>
                </c:pt>
                <c:pt idx="15">
                  <c:v>45261</c:v>
                </c:pt>
                <c:pt idx="16">
                  <c:v>45231</c:v>
                </c:pt>
                <c:pt idx="17">
                  <c:v>45200</c:v>
                </c:pt>
                <c:pt idx="18">
                  <c:v>45170</c:v>
                </c:pt>
                <c:pt idx="19">
                  <c:v>45139</c:v>
                </c:pt>
                <c:pt idx="20">
                  <c:v>45108</c:v>
                </c:pt>
                <c:pt idx="21">
                  <c:v>45078</c:v>
                </c:pt>
                <c:pt idx="22">
                  <c:v>45047</c:v>
                </c:pt>
                <c:pt idx="23">
                  <c:v>45017</c:v>
                </c:pt>
                <c:pt idx="24">
                  <c:v>44986</c:v>
                </c:pt>
                <c:pt idx="25">
                  <c:v>44958</c:v>
                </c:pt>
                <c:pt idx="26">
                  <c:v>44927</c:v>
                </c:pt>
                <c:pt idx="27">
                  <c:v>44896</c:v>
                </c:pt>
                <c:pt idx="28">
                  <c:v>44866</c:v>
                </c:pt>
                <c:pt idx="29">
                  <c:v>44835</c:v>
                </c:pt>
                <c:pt idx="30">
                  <c:v>44805</c:v>
                </c:pt>
                <c:pt idx="31">
                  <c:v>44774</c:v>
                </c:pt>
                <c:pt idx="32">
                  <c:v>44743</c:v>
                </c:pt>
                <c:pt idx="33">
                  <c:v>44713</c:v>
                </c:pt>
                <c:pt idx="34">
                  <c:v>44682</c:v>
                </c:pt>
                <c:pt idx="35">
                  <c:v>44652</c:v>
                </c:pt>
                <c:pt idx="36">
                  <c:v>44621</c:v>
                </c:pt>
                <c:pt idx="37">
                  <c:v>44593</c:v>
                </c:pt>
                <c:pt idx="38">
                  <c:v>44562</c:v>
                </c:pt>
                <c:pt idx="39">
                  <c:v>44531</c:v>
                </c:pt>
                <c:pt idx="40">
                  <c:v>44501</c:v>
                </c:pt>
                <c:pt idx="41">
                  <c:v>44470</c:v>
                </c:pt>
                <c:pt idx="42">
                  <c:v>44440</c:v>
                </c:pt>
                <c:pt idx="43">
                  <c:v>44409</c:v>
                </c:pt>
                <c:pt idx="44">
                  <c:v>44378</c:v>
                </c:pt>
                <c:pt idx="45">
                  <c:v>44348</c:v>
                </c:pt>
                <c:pt idx="46">
                  <c:v>44317</c:v>
                </c:pt>
                <c:pt idx="47">
                  <c:v>44287</c:v>
                </c:pt>
                <c:pt idx="48">
                  <c:v>44256</c:v>
                </c:pt>
                <c:pt idx="49">
                  <c:v>44228</c:v>
                </c:pt>
                <c:pt idx="50">
                  <c:v>44197</c:v>
                </c:pt>
                <c:pt idx="51">
                  <c:v>44166</c:v>
                </c:pt>
                <c:pt idx="52">
                  <c:v>44136</c:v>
                </c:pt>
                <c:pt idx="53">
                  <c:v>44105</c:v>
                </c:pt>
                <c:pt idx="54">
                  <c:v>44075</c:v>
                </c:pt>
                <c:pt idx="55">
                  <c:v>44044</c:v>
                </c:pt>
                <c:pt idx="56">
                  <c:v>44013</c:v>
                </c:pt>
                <c:pt idx="57">
                  <c:v>43983</c:v>
                </c:pt>
                <c:pt idx="58">
                  <c:v>43952</c:v>
                </c:pt>
                <c:pt idx="59">
                  <c:v>43922</c:v>
                </c:pt>
                <c:pt idx="60">
                  <c:v>43891</c:v>
                </c:pt>
                <c:pt idx="61">
                  <c:v>43862</c:v>
                </c:pt>
                <c:pt idx="62">
                  <c:v>43831</c:v>
                </c:pt>
              </c:numCache>
            </c:numRef>
          </c:cat>
          <c:val>
            <c:numRef>
              <c:f>'Running time series'!$B$2:$B$64</c:f>
              <c:numCache>
                <c:formatCode>#,##0</c:formatCode>
                <c:ptCount val="63"/>
                <c:pt idx="0">
                  <c:v>31849</c:v>
                </c:pt>
                <c:pt idx="1">
                  <c:v>28610</c:v>
                </c:pt>
                <c:pt idx="2">
                  <c:v>33351</c:v>
                </c:pt>
                <c:pt idx="3">
                  <c:v>23660</c:v>
                </c:pt>
                <c:pt idx="4">
                  <c:v>29351</c:v>
                </c:pt>
                <c:pt idx="5">
                  <c:v>31629</c:v>
                </c:pt>
                <c:pt idx="6">
                  <c:v>29726</c:v>
                </c:pt>
                <c:pt idx="7">
                  <c:v>30823</c:v>
                </c:pt>
                <c:pt idx="8">
                  <c:v>33626</c:v>
                </c:pt>
                <c:pt idx="9">
                  <c:v>34220</c:v>
                </c:pt>
                <c:pt idx="10">
                  <c:v>33711</c:v>
                </c:pt>
                <c:pt idx="11">
                  <c:v>33876</c:v>
                </c:pt>
                <c:pt idx="12">
                  <c:v>38367</c:v>
                </c:pt>
                <c:pt idx="13">
                  <c:v>35454</c:v>
                </c:pt>
                <c:pt idx="14">
                  <c:v>40175</c:v>
                </c:pt>
                <c:pt idx="15">
                  <c:v>31448</c:v>
                </c:pt>
                <c:pt idx="16">
                  <c:v>39866</c:v>
                </c:pt>
                <c:pt idx="17">
                  <c:v>43468</c:v>
                </c:pt>
                <c:pt idx="18">
                  <c:v>41442</c:v>
                </c:pt>
                <c:pt idx="19">
                  <c:v>42135</c:v>
                </c:pt>
                <c:pt idx="20">
                  <c:v>44106</c:v>
                </c:pt>
                <c:pt idx="21">
                  <c:v>48949</c:v>
                </c:pt>
                <c:pt idx="22">
                  <c:v>48967</c:v>
                </c:pt>
                <c:pt idx="23">
                  <c:v>45591</c:v>
                </c:pt>
                <c:pt idx="24">
                  <c:v>51324</c:v>
                </c:pt>
                <c:pt idx="25">
                  <c:v>54460</c:v>
                </c:pt>
                <c:pt idx="26">
                  <c:v>54465</c:v>
                </c:pt>
                <c:pt idx="27">
                  <c:v>42019</c:v>
                </c:pt>
                <c:pt idx="28">
                  <c:v>44365</c:v>
                </c:pt>
                <c:pt idx="29">
                  <c:v>44163</c:v>
                </c:pt>
                <c:pt idx="30">
                  <c:v>39537</c:v>
                </c:pt>
                <c:pt idx="31">
                  <c:v>39744</c:v>
                </c:pt>
                <c:pt idx="32">
                  <c:v>45382</c:v>
                </c:pt>
                <c:pt idx="33">
                  <c:v>43133</c:v>
                </c:pt>
                <c:pt idx="34">
                  <c:v>52480</c:v>
                </c:pt>
                <c:pt idx="35">
                  <c:v>42545</c:v>
                </c:pt>
                <c:pt idx="36">
                  <c:v>54396</c:v>
                </c:pt>
                <c:pt idx="37">
                  <c:v>49478</c:v>
                </c:pt>
                <c:pt idx="38">
                  <c:v>46906</c:v>
                </c:pt>
                <c:pt idx="39">
                  <c:v>33608</c:v>
                </c:pt>
                <c:pt idx="40">
                  <c:v>47763</c:v>
                </c:pt>
                <c:pt idx="41">
                  <c:v>40184</c:v>
                </c:pt>
                <c:pt idx="42">
                  <c:v>37732</c:v>
                </c:pt>
                <c:pt idx="43">
                  <c:v>35956</c:v>
                </c:pt>
                <c:pt idx="44">
                  <c:v>28934</c:v>
                </c:pt>
                <c:pt idx="45">
                  <c:v>30475</c:v>
                </c:pt>
                <c:pt idx="46">
                  <c:v>29683</c:v>
                </c:pt>
                <c:pt idx="47">
                  <c:v>27444</c:v>
                </c:pt>
                <c:pt idx="48">
                  <c:v>28907</c:v>
                </c:pt>
                <c:pt idx="49">
                  <c:v>24551</c:v>
                </c:pt>
                <c:pt idx="50">
                  <c:v>24599</c:v>
                </c:pt>
                <c:pt idx="51">
                  <c:v>23520</c:v>
                </c:pt>
                <c:pt idx="52">
                  <c:v>22589</c:v>
                </c:pt>
                <c:pt idx="53">
                  <c:v>26029</c:v>
                </c:pt>
                <c:pt idx="54">
                  <c:v>22083</c:v>
                </c:pt>
                <c:pt idx="55">
                  <c:v>20034</c:v>
                </c:pt>
                <c:pt idx="56">
                  <c:v>17705</c:v>
                </c:pt>
                <c:pt idx="57">
                  <c:v>15421</c:v>
                </c:pt>
                <c:pt idx="58">
                  <c:v>12895</c:v>
                </c:pt>
                <c:pt idx="59">
                  <c:v>11646</c:v>
                </c:pt>
                <c:pt idx="60">
                  <c:v>25706</c:v>
                </c:pt>
                <c:pt idx="61">
                  <c:v>25646</c:v>
                </c:pt>
                <c:pt idx="62">
                  <c:v>31303</c:v>
                </c:pt>
              </c:numCache>
            </c:numRef>
          </c:val>
          <c:smooth val="0"/>
          <c:extLst>
            <c:ext xmlns:c16="http://schemas.microsoft.com/office/drawing/2014/chart" uri="{C3380CC4-5D6E-409C-BE32-E72D297353CC}">
              <c16:uniqueId val="{00000000-B004-4CEA-A91F-9A7B21802902}"/>
            </c:ext>
          </c:extLst>
        </c:ser>
        <c:dLbls>
          <c:showLegendKey val="0"/>
          <c:showVal val="0"/>
          <c:showCatName val="0"/>
          <c:showSerName val="0"/>
          <c:showPercent val="0"/>
          <c:showBubbleSize val="0"/>
        </c:dLbls>
        <c:smooth val="0"/>
        <c:axId val="661327679"/>
        <c:axId val="661331519"/>
      </c:lineChart>
      <c:dateAx>
        <c:axId val="6613276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492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331519"/>
        <c:crosses val="autoZero"/>
        <c:auto val="1"/>
        <c:lblOffset val="100"/>
        <c:baseTimeUnit val="months"/>
        <c:majorUnit val="1"/>
        <c:majorTimeUnit val="months"/>
      </c:dateAx>
      <c:valAx>
        <c:axId val="6613315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Monthly job postings</a:t>
                </a:r>
              </a:p>
            </c:rich>
          </c:tx>
          <c:layout>
            <c:manualLayout>
              <c:xMode val="edge"/>
              <c:yMode val="edge"/>
              <c:x val="1.7950622296805895E-2"/>
              <c:y val="0.3403352308963633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1327679"/>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0.01564</cdr:x>
      <cdr:y>0.56235</cdr:y>
    </cdr:from>
    <cdr:to>
      <cdr:x>0.07027</cdr:x>
      <cdr:y>0.89692</cdr:y>
    </cdr:to>
    <cdr:sp macro="" textlink="">
      <cdr:nvSpPr>
        <cdr:cNvPr id="2" name="Arrow: Down 1">
          <a:extLst xmlns:a="http://schemas.openxmlformats.org/drawingml/2006/main">
            <a:ext uri="{FF2B5EF4-FFF2-40B4-BE49-F238E27FC236}">
              <a16:creationId xmlns:a16="http://schemas.microsoft.com/office/drawing/2014/main" id="{49FB51BF-9836-39E8-27A7-94FFF9E01F06}"/>
            </a:ext>
          </a:extLst>
        </cdr:cNvPr>
        <cdr:cNvSpPr/>
      </cdr:nvSpPr>
      <cdr:spPr>
        <a:xfrm xmlns:a="http://schemas.openxmlformats.org/drawingml/2006/main">
          <a:off x="140213" y="3815486"/>
          <a:ext cx="489835" cy="2269973"/>
        </a:xfrm>
        <a:prstGeom xmlns:a="http://schemas.openxmlformats.org/drawingml/2006/main" prst="downArrow">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600" dirty="0"/>
            <a:t>Lower than Jan 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4/17/2025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011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12</a:t>
            </a:fld>
            <a:endParaRPr lang="en-US"/>
          </a:p>
        </p:txBody>
      </p:sp>
    </p:spTree>
    <p:extLst>
      <p:ext uri="{BB962C8B-B14F-4D97-AF65-F5344CB8AC3E}">
        <p14:creationId xmlns:p14="http://schemas.microsoft.com/office/powerpoint/2010/main" val="371136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claimant count measures JSA and unemployed Universal Credit (UC) claimants. It does not have the status of a national statistic and is generally viewed as a second-best measure of labour market performance (the LFS was previously preferred but has been subject to concerns about accuracy). On the other hand, it is more timely and more accurate for small geographical areas. </a:t>
            </a:r>
          </a:p>
          <a:p>
            <a:pPr marL="0" indent="0">
              <a:buFontTx/>
              <a:buNone/>
            </a:pPr>
            <a:endParaRPr lang="en-GB" b="1"/>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87695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0851DD-6D19-4F80-8FBA-5B33CCB50A9F}" type="slidenum">
              <a:rPr lang="en-GB" smtClean="0"/>
              <a:t>14</a:t>
            </a:fld>
            <a:endParaRPr lang="en-GB"/>
          </a:p>
        </p:txBody>
      </p:sp>
    </p:spTree>
    <p:extLst>
      <p:ext uri="{BB962C8B-B14F-4D97-AF65-F5344CB8AC3E}">
        <p14:creationId xmlns:p14="http://schemas.microsoft.com/office/powerpoint/2010/main" val="344345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06F0-AA41-9415-8974-DE303CF17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CCC3D-7349-10AF-A709-4A01EC58E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D150C-B773-C9B3-FE09-ABE7600FF107}"/>
              </a:ext>
            </a:extLst>
          </p:cNvPr>
          <p:cNvSpPr>
            <a:spLocks noGrp="1"/>
          </p:cNvSpPr>
          <p:nvPr>
            <p:ph type="body" idx="1"/>
          </p:nvPr>
        </p:nvSpPr>
        <p:spPr/>
        <p:txBody>
          <a:bodyPr/>
          <a:lstStyle/>
          <a:p>
            <a:pPr marL="171450" indent="-171450">
              <a:buFontTx/>
              <a:buChar char="-"/>
            </a:pPr>
            <a:endParaRPr lang="en-GB" b="1"/>
          </a:p>
        </p:txBody>
      </p:sp>
      <p:sp>
        <p:nvSpPr>
          <p:cNvPr id="4" name="Slide Number Placeholder 3">
            <a:extLst>
              <a:ext uri="{FF2B5EF4-FFF2-40B4-BE49-F238E27FC236}">
                <a16:creationId xmlns:a16="http://schemas.microsoft.com/office/drawing/2014/main" id="{AA8D22F8-71C6-C808-3BC4-5FD28792B8E6}"/>
              </a:ext>
            </a:extLst>
          </p:cNvPr>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161133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83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0851DD-6D19-4F80-8FBA-5B33CCB50A9F}" type="slidenum">
              <a:rPr lang="en-GB" smtClean="0"/>
              <a:t>20</a:t>
            </a:fld>
            <a:endParaRPr lang="en-GB"/>
          </a:p>
        </p:txBody>
      </p:sp>
    </p:spTree>
    <p:extLst>
      <p:ext uri="{BB962C8B-B14F-4D97-AF65-F5344CB8AC3E}">
        <p14:creationId xmlns:p14="http://schemas.microsoft.com/office/powerpoint/2010/main" val="3857064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38D51-D491-5E85-D919-E89481B0C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84F85-00C9-5D47-DAAB-74F3C6D46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DD218-541C-97D4-091C-3F3B2268310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2CBE91-CB42-726E-E4BC-32AF44C43E37}"/>
              </a:ext>
            </a:extLst>
          </p:cNvPr>
          <p:cNvSpPr>
            <a:spLocks noGrp="1"/>
          </p:cNvSpPr>
          <p:nvPr>
            <p:ph type="sldNum" sz="quarter" idx="10"/>
          </p:nvPr>
        </p:nvSpPr>
        <p:spPr/>
        <p:txBody>
          <a:bodyPr/>
          <a:lstStyle/>
          <a:p>
            <a:fld id="{B00851DD-6D19-4F80-8FBA-5B33CCB50A9F}" type="slidenum">
              <a:rPr lang="en-GB" smtClean="0"/>
              <a:t>23</a:t>
            </a:fld>
            <a:endParaRPr lang="en-GB"/>
          </a:p>
        </p:txBody>
      </p:sp>
    </p:spTree>
    <p:extLst>
      <p:ext uri="{BB962C8B-B14F-4D97-AF65-F5344CB8AC3E}">
        <p14:creationId xmlns:p14="http://schemas.microsoft.com/office/powerpoint/2010/main" val="386456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0851DD-6D19-4F80-8FBA-5B33CCB50A9F}" type="slidenum">
              <a:rPr lang="en-GB" smtClean="0"/>
              <a:t>24</a:t>
            </a:fld>
            <a:endParaRPr lang="en-GB"/>
          </a:p>
        </p:txBody>
      </p:sp>
    </p:spTree>
    <p:extLst>
      <p:ext uri="{BB962C8B-B14F-4D97-AF65-F5344CB8AC3E}">
        <p14:creationId xmlns:p14="http://schemas.microsoft.com/office/powerpoint/2010/main" val="2016267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0851DD-6D19-4F80-8FBA-5B33CCB50A9F}" type="slidenum">
              <a:rPr lang="en-GB" smtClean="0"/>
              <a:t>25</a:t>
            </a:fld>
            <a:endParaRPr lang="en-GB"/>
          </a:p>
        </p:txBody>
      </p:sp>
    </p:spTree>
    <p:extLst>
      <p:ext uri="{BB962C8B-B14F-4D97-AF65-F5344CB8AC3E}">
        <p14:creationId xmlns:p14="http://schemas.microsoft.com/office/powerpoint/2010/main" val="102190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0851DD-6D19-4F80-8FBA-5B33CCB50A9F}" type="slidenum">
              <a:rPr lang="en-GB" smtClean="0"/>
              <a:t>26</a:t>
            </a:fld>
            <a:endParaRPr lang="en-GB"/>
          </a:p>
        </p:txBody>
      </p:sp>
    </p:spTree>
    <p:extLst>
      <p:ext uri="{BB962C8B-B14F-4D97-AF65-F5344CB8AC3E}">
        <p14:creationId xmlns:p14="http://schemas.microsoft.com/office/powerpoint/2010/main" val="226466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10A76-B4A5-0845-85C9-D50A55EFC9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770BA-83A1-E941-0532-8BE23A61E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B3050-356B-67E0-B2A0-01A8555721C8}"/>
              </a:ext>
            </a:extLst>
          </p:cNvPr>
          <p:cNvSpPr>
            <a:spLocks noGrp="1"/>
          </p:cNvSpPr>
          <p:nvPr>
            <p:ph type="body"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id="{2A799B93-4261-E8D6-7E7E-D3779F1F4DF7}"/>
              </a:ext>
            </a:extLst>
          </p:cNvPr>
          <p:cNvSpPr>
            <a:spLocks noGrp="1"/>
          </p:cNvSpPr>
          <p:nvPr>
            <p:ph type="sldNum" sz="quarter" idx="5"/>
          </p:nvPr>
        </p:nvSpPr>
        <p:spPr/>
        <p:txBody>
          <a:bodyPr/>
          <a:lstStyle/>
          <a:p>
            <a:fld id="{5DF2E918-E12C-463D-8FBF-2D2E723E1F84}" type="slidenum">
              <a:rPr lang="en-GB" smtClean="0"/>
              <a:t>4</a:t>
            </a:fld>
            <a:endParaRPr lang="en-GB"/>
          </a:p>
        </p:txBody>
      </p:sp>
    </p:spTree>
    <p:extLst>
      <p:ext uri="{BB962C8B-B14F-4D97-AF65-F5344CB8AC3E}">
        <p14:creationId xmlns:p14="http://schemas.microsoft.com/office/powerpoint/2010/main" val="428237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00851DD-6D19-4F80-8FBA-5B33CCB50A9F}" type="slidenum">
              <a:rPr lang="en-GB" smtClean="0"/>
              <a:t>28</a:t>
            </a:fld>
            <a:endParaRPr lang="en-GB"/>
          </a:p>
        </p:txBody>
      </p:sp>
    </p:spTree>
    <p:extLst>
      <p:ext uri="{BB962C8B-B14F-4D97-AF65-F5344CB8AC3E}">
        <p14:creationId xmlns:p14="http://schemas.microsoft.com/office/powerpoint/2010/main" val="289377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59396D-4375-43F5-A64D-21D4F31DAACC}" type="slidenum">
              <a:rPr lang="en-GB" smtClean="0"/>
              <a:t>30</a:t>
            </a:fld>
            <a:endParaRPr lang="en-GB"/>
          </a:p>
        </p:txBody>
      </p:sp>
    </p:spTree>
    <p:extLst>
      <p:ext uri="{BB962C8B-B14F-4D97-AF65-F5344CB8AC3E}">
        <p14:creationId xmlns:p14="http://schemas.microsoft.com/office/powerpoint/2010/main" val="67443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34</a:t>
            </a:fld>
            <a:endParaRPr lang="en-US"/>
          </a:p>
        </p:txBody>
      </p:sp>
    </p:spTree>
    <p:extLst>
      <p:ext uri="{BB962C8B-B14F-4D97-AF65-F5344CB8AC3E}">
        <p14:creationId xmlns:p14="http://schemas.microsoft.com/office/powerpoint/2010/main" val="2207421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5DF2E918-E12C-463D-8FBF-2D2E723E1F84}" type="slidenum">
              <a:rPr lang="en-GB" smtClean="0"/>
              <a:t>35</a:t>
            </a:fld>
            <a:endParaRPr lang="en-GB"/>
          </a:p>
        </p:txBody>
      </p:sp>
    </p:spTree>
    <p:extLst>
      <p:ext uri="{BB962C8B-B14F-4D97-AF65-F5344CB8AC3E}">
        <p14:creationId xmlns:p14="http://schemas.microsoft.com/office/powerpoint/2010/main" val="112167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5"/>
          </p:nvPr>
        </p:nvSpPr>
        <p:spPr/>
        <p:txBody>
          <a:bodyPr/>
          <a:lstStyle/>
          <a:p>
            <a:fld id="{629C3250-6B3B-5E49-8010-DD707763E9F6}" type="slidenum">
              <a:rPr lang="en-US" smtClean="0"/>
              <a:t>36</a:t>
            </a:fld>
            <a:endParaRPr lang="en-US"/>
          </a:p>
        </p:txBody>
      </p:sp>
    </p:spTree>
    <p:extLst>
      <p:ext uri="{BB962C8B-B14F-4D97-AF65-F5344CB8AC3E}">
        <p14:creationId xmlns:p14="http://schemas.microsoft.com/office/powerpoint/2010/main" val="3040304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1"/>
          </a:p>
        </p:txBody>
      </p:sp>
      <p:sp>
        <p:nvSpPr>
          <p:cNvPr id="4" name="Slide Number Placeholder 3"/>
          <p:cNvSpPr>
            <a:spLocks noGrp="1"/>
          </p:cNvSpPr>
          <p:nvPr>
            <p:ph type="sldNum" sz="quarter" idx="5"/>
          </p:nvPr>
        </p:nvSpPr>
        <p:spPr/>
        <p:txBody>
          <a:bodyPr/>
          <a:lstStyle/>
          <a:p>
            <a:fld id="{629C3250-6B3B-5E49-8010-DD707763E9F6}" type="slidenum">
              <a:rPr lang="en-US" smtClean="0"/>
              <a:t>37</a:t>
            </a:fld>
            <a:endParaRPr lang="en-US"/>
          </a:p>
        </p:txBody>
      </p:sp>
    </p:spTree>
    <p:extLst>
      <p:ext uri="{BB962C8B-B14F-4D97-AF65-F5344CB8AC3E}">
        <p14:creationId xmlns:p14="http://schemas.microsoft.com/office/powerpoint/2010/main" val="170366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38</a:t>
            </a:fld>
            <a:endParaRPr lang="en-US"/>
          </a:p>
        </p:txBody>
      </p:sp>
    </p:spTree>
    <p:extLst>
      <p:ext uri="{BB962C8B-B14F-4D97-AF65-F5344CB8AC3E}">
        <p14:creationId xmlns:p14="http://schemas.microsoft.com/office/powerpoint/2010/main" val="163397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AD61-C3C9-E515-93D0-87BB349CA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5C547-F33D-B7E5-8864-F690A1D5B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ABD8C-2425-D144-3A62-E56D63C2621A}"/>
              </a:ext>
            </a:extLst>
          </p:cNvPr>
          <p:cNvSpPr>
            <a:spLocks noGrp="1"/>
          </p:cNvSpPr>
          <p:nvPr>
            <p:ph type="body"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id="{847B0BC7-95F9-604A-D904-B9F8A19C63F9}"/>
              </a:ext>
            </a:extLst>
          </p:cNvPr>
          <p:cNvSpPr>
            <a:spLocks noGrp="1"/>
          </p:cNvSpPr>
          <p:nvPr>
            <p:ph type="sldNum" sz="quarter" idx="5"/>
          </p:nvPr>
        </p:nvSpPr>
        <p:spPr/>
        <p:txBody>
          <a:bodyPr/>
          <a:lstStyle/>
          <a:p>
            <a:fld id="{5DF2E918-E12C-463D-8FBF-2D2E723E1F84}" type="slidenum">
              <a:rPr lang="en-GB" smtClean="0"/>
              <a:t>5</a:t>
            </a:fld>
            <a:endParaRPr lang="en-GB"/>
          </a:p>
        </p:txBody>
      </p:sp>
    </p:spTree>
    <p:extLst>
      <p:ext uri="{BB962C8B-B14F-4D97-AF65-F5344CB8AC3E}">
        <p14:creationId xmlns:p14="http://schemas.microsoft.com/office/powerpoint/2010/main" val="299212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A40A-733A-D539-8818-7293CA225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1FCA7-CFB7-CDA2-4630-8DC4CD105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43A18-DC2A-B484-C0A1-C5757E7476E8}"/>
              </a:ext>
            </a:extLst>
          </p:cNvPr>
          <p:cNvSpPr>
            <a:spLocks noGrp="1"/>
          </p:cNvSpPr>
          <p:nvPr>
            <p:ph type="body"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id="{2B7E45EA-BC9D-4238-E859-E9F9DA35CF51}"/>
              </a:ext>
            </a:extLst>
          </p:cNvPr>
          <p:cNvSpPr>
            <a:spLocks noGrp="1"/>
          </p:cNvSpPr>
          <p:nvPr>
            <p:ph type="sldNum" sz="quarter" idx="5"/>
          </p:nvPr>
        </p:nvSpPr>
        <p:spPr/>
        <p:txBody>
          <a:bodyPr/>
          <a:lstStyle/>
          <a:p>
            <a:fld id="{5DF2E918-E12C-463D-8FBF-2D2E723E1F84}" type="slidenum">
              <a:rPr lang="en-GB" smtClean="0"/>
              <a:t>6</a:t>
            </a:fld>
            <a:endParaRPr lang="en-GB"/>
          </a:p>
        </p:txBody>
      </p:sp>
    </p:spTree>
    <p:extLst>
      <p:ext uri="{BB962C8B-B14F-4D97-AF65-F5344CB8AC3E}">
        <p14:creationId xmlns:p14="http://schemas.microsoft.com/office/powerpoint/2010/main" val="144192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5DF2E918-E12C-463D-8FBF-2D2E723E1F84}" type="slidenum">
              <a:rPr lang="en-GB" smtClean="0"/>
              <a:t>7</a:t>
            </a:fld>
            <a:endParaRPr lang="en-GB"/>
          </a:p>
        </p:txBody>
      </p:sp>
    </p:spTree>
    <p:extLst>
      <p:ext uri="{BB962C8B-B14F-4D97-AF65-F5344CB8AC3E}">
        <p14:creationId xmlns:p14="http://schemas.microsoft.com/office/powerpoint/2010/main" val="200928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5DF2E918-E12C-463D-8FBF-2D2E723E1F84}" type="slidenum">
              <a:rPr lang="en-GB" smtClean="0"/>
              <a:t>8</a:t>
            </a:fld>
            <a:endParaRPr lang="en-GB"/>
          </a:p>
        </p:txBody>
      </p:sp>
    </p:spTree>
    <p:extLst>
      <p:ext uri="{BB962C8B-B14F-4D97-AF65-F5344CB8AC3E}">
        <p14:creationId xmlns:p14="http://schemas.microsoft.com/office/powerpoint/2010/main" val="41271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05BFE-B844-BF07-12A6-5623000E7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4ADAB7-163E-4433-49B8-7577BB0B4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6A88D-4B01-3769-49D4-8DCF3B9CF5A1}"/>
              </a:ext>
            </a:extLst>
          </p:cNvPr>
          <p:cNvSpPr>
            <a:spLocks noGrp="1"/>
          </p:cNvSpPr>
          <p:nvPr>
            <p:ph type="body" idx="1"/>
          </p:nvPr>
        </p:nvSpPr>
        <p:spPr/>
        <p:txBody>
          <a:bodyPr/>
          <a:lstStyle/>
          <a:p>
            <a:pPr marL="171450" indent="-171450">
              <a:buFontTx/>
              <a:buChar char="-"/>
            </a:pPr>
            <a:r>
              <a:rPr lang="en-GB" sz="1200" b="1" kern="0">
                <a:solidFill>
                  <a:srgbClr val="5C5B5A"/>
                </a:solidFill>
                <a:effectLst/>
                <a:latin typeface="Aptos" panose="020B0004020202020204" pitchFamily="34" charset="0"/>
                <a:ea typeface="Times New Roman" panose="02020603050405020304" pitchFamily="18" charset="0"/>
                <a:cs typeface="Calibri" panose="020F0502020204030204" pitchFamily="34" charset="0"/>
              </a:rPr>
              <a:t>the number economically inactive due to ill health stands at 127,400 people of which 84,300 want a job</a:t>
            </a:r>
            <a:r>
              <a:rPr lang="en-GB" sz="1200" kern="0">
                <a:solidFill>
                  <a:srgbClr val="5C5B5A"/>
                </a:solidFill>
                <a:effectLst/>
                <a:latin typeface="Aptos" panose="020B0004020202020204" pitchFamily="34" charset="0"/>
                <a:ea typeface="Times New Roman" panose="02020603050405020304" pitchFamily="18" charset="0"/>
                <a:cs typeface="Calibri" panose="020F0502020204030204" pitchFamily="34" charset="0"/>
              </a:rPr>
              <a:t>. </a:t>
            </a:r>
          </a:p>
          <a:p>
            <a:pPr marL="171450" indent="-171450">
              <a:buFontTx/>
              <a:buChar char="-"/>
            </a:pPr>
            <a:r>
              <a:rPr lang="en-GB" sz="1200" b="1" kern="0">
                <a:solidFill>
                  <a:srgbClr val="5C5B5A"/>
                </a:solidFill>
                <a:effectLst/>
                <a:latin typeface="Aptos" panose="020B0004020202020204" pitchFamily="34" charset="0"/>
                <a:ea typeface="Times New Roman" panose="02020603050405020304" pitchFamily="18" charset="0"/>
                <a:cs typeface="Calibri" panose="020F0502020204030204" pitchFamily="34" charset="0"/>
              </a:rPr>
              <a:t>Dashboard</a:t>
            </a:r>
            <a:endParaRPr lang="en-GB" sz="1200" kern="0">
              <a:solidFill>
                <a:srgbClr val="5C5B5A"/>
              </a:solidFill>
              <a:effectLst/>
              <a:latin typeface="Aptos" panose="020B0004020202020204" pitchFamily="34" charset="0"/>
              <a:ea typeface="Times New Roman" panose="02020603050405020304" pitchFamily="18" charset="0"/>
              <a:cs typeface="Calibri" panose="020F0502020204030204" pitchFamily="34" charset="0"/>
            </a:endParaRPr>
          </a:p>
          <a:p>
            <a:pPr marL="171450" indent="-171450">
              <a:buFontTx/>
              <a:buChar char="-"/>
            </a:pPr>
            <a:endParaRPr lang="en-GB"/>
          </a:p>
        </p:txBody>
      </p:sp>
      <p:sp>
        <p:nvSpPr>
          <p:cNvPr id="4" name="Slide Number Placeholder 3">
            <a:extLst>
              <a:ext uri="{FF2B5EF4-FFF2-40B4-BE49-F238E27FC236}">
                <a16:creationId xmlns:a16="http://schemas.microsoft.com/office/drawing/2014/main" id="{34BA45E1-028C-71FC-9D34-31B4AC81B7B6}"/>
              </a:ext>
            </a:extLst>
          </p:cNvPr>
          <p:cNvSpPr>
            <a:spLocks noGrp="1"/>
          </p:cNvSpPr>
          <p:nvPr>
            <p:ph type="sldNum" sz="quarter" idx="5"/>
          </p:nvPr>
        </p:nvSpPr>
        <p:spPr/>
        <p:txBody>
          <a:bodyPr/>
          <a:lstStyle/>
          <a:p>
            <a:fld id="{629C3250-6B3B-5E49-8010-DD707763E9F6}" type="slidenum">
              <a:rPr lang="en-US" smtClean="0"/>
              <a:t>9</a:t>
            </a:fld>
            <a:endParaRPr lang="en-US"/>
          </a:p>
        </p:txBody>
      </p:sp>
    </p:spTree>
    <p:extLst>
      <p:ext uri="{BB962C8B-B14F-4D97-AF65-F5344CB8AC3E}">
        <p14:creationId xmlns:p14="http://schemas.microsoft.com/office/powerpoint/2010/main" val="339117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1">
                <a:solidFill>
                  <a:srgbClr val="5C5B5A"/>
                </a:solidFill>
                <a:latin typeface="Aptos" panose="020B0004020202020204" pitchFamily="34" charset="0"/>
              </a:rPr>
              <a:t>Economic inactivity exists in every borough, ward, and LSOA of GM. </a:t>
            </a:r>
          </a:p>
          <a:p>
            <a:pPr marL="171450" indent="-171450">
              <a:buFontTx/>
              <a:buChar char="-"/>
            </a:pPr>
            <a:r>
              <a:rPr lang="en-US" sz="1200" b="1">
                <a:solidFill>
                  <a:srgbClr val="5C5B5A"/>
                </a:solidFill>
                <a:latin typeface="Aptos" panose="020B0004020202020204" pitchFamily="34" charset="0"/>
              </a:rPr>
              <a:t>Opportunity to identify and target locations with outreach activity</a:t>
            </a:r>
          </a:p>
          <a:p>
            <a:pPr marL="171450" indent="-171450">
              <a:buFontTx/>
              <a:buChar char="-"/>
            </a:pPr>
            <a:r>
              <a:rPr lang="en-US" sz="1200" b="1">
                <a:solidFill>
                  <a:srgbClr val="5C5B5A"/>
                </a:solidFill>
                <a:latin typeface="Aptos" panose="020B0004020202020204" pitchFamily="34" charset="0"/>
              </a:rPr>
              <a:t>LA’s differ significantly in rates of EI (Manchester – highest proportions and lots of hotspots) </a:t>
            </a:r>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10</a:t>
            </a:fld>
            <a:endParaRPr lang="en-US"/>
          </a:p>
        </p:txBody>
      </p:sp>
    </p:spTree>
    <p:extLst>
      <p:ext uri="{BB962C8B-B14F-4D97-AF65-F5344CB8AC3E}">
        <p14:creationId xmlns:p14="http://schemas.microsoft.com/office/powerpoint/2010/main" val="162541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a:solidFill>
                  <a:srgbClr val="5C5B5A"/>
                </a:solidFill>
                <a:effectLst/>
                <a:latin typeface="Aptos" panose="020B0004020202020204" pitchFamily="34" charset="0"/>
              </a:rPr>
              <a:t>- </a:t>
            </a:r>
            <a:r>
              <a:rPr lang="en-GB" sz="1200" b="1" i="0" u="none" strike="noStrike">
                <a:solidFill>
                  <a:srgbClr val="ED641C"/>
                </a:solidFill>
                <a:effectLst/>
                <a:latin typeface="Aptos" panose="020B0004020202020204" pitchFamily="34" charset="0"/>
              </a:rPr>
              <a:t>Length of time out-of-work</a:t>
            </a:r>
            <a:r>
              <a:rPr lang="en-GB" sz="1200" b="1" i="0" u="none" strike="noStrike">
                <a:solidFill>
                  <a:srgbClr val="000000"/>
                </a:solidFill>
                <a:effectLst/>
                <a:latin typeface="Aptos" panose="020B0004020202020204" pitchFamily="34" charset="0"/>
              </a:rPr>
              <a:t> </a:t>
            </a:r>
            <a:r>
              <a:rPr lang="en-GB" sz="1200" b="0" i="0" u="none" strike="noStrike">
                <a:solidFill>
                  <a:srgbClr val="5C5B5A"/>
                </a:solidFill>
                <a:effectLst/>
                <a:latin typeface="Aptos" panose="020B0004020202020204" pitchFamily="34" charset="0"/>
              </a:rPr>
              <a:t>is intimately linked to the </a:t>
            </a:r>
            <a:r>
              <a:rPr lang="en-GB" sz="1200" b="1" i="0" u="none" strike="noStrike">
                <a:solidFill>
                  <a:srgbClr val="5C5B5A"/>
                </a:solidFill>
                <a:effectLst/>
                <a:latin typeface="Aptos" panose="020B0004020202020204" pitchFamily="34" charset="0"/>
              </a:rPr>
              <a:t>ability to re-enter work</a:t>
            </a:r>
            <a:endParaRPr lang="en-GB" sz="1200" b="1" i="0">
              <a:solidFill>
                <a:srgbClr val="5C5B5A"/>
              </a:solidFill>
              <a:effectLst/>
              <a:latin typeface="Aptos" panose="020B0004020202020204" pitchFamily="34" charset="0"/>
            </a:endParaRPr>
          </a:p>
          <a:p>
            <a:pPr lvl="1"/>
            <a:r>
              <a:rPr lang="en-GB" sz="1200" b="0" i="0">
                <a:solidFill>
                  <a:srgbClr val="5C5B5A"/>
                </a:solidFill>
                <a:effectLst/>
                <a:latin typeface="Aptos" panose="020B0004020202020204" pitchFamily="34" charset="0"/>
              </a:rPr>
              <a:t>- Young people and women are </a:t>
            </a:r>
            <a:r>
              <a:rPr lang="en-GB" sz="1200" b="1" i="0">
                <a:solidFill>
                  <a:srgbClr val="5C5B5A"/>
                </a:solidFill>
                <a:effectLst/>
                <a:latin typeface="Aptos" panose="020B0004020202020204" pitchFamily="34" charset="0"/>
              </a:rPr>
              <a:t>overrepresented </a:t>
            </a:r>
            <a:r>
              <a:rPr lang="en-GB" sz="1200" b="0" i="0">
                <a:solidFill>
                  <a:srgbClr val="5C5B5A"/>
                </a:solidFill>
                <a:effectLst/>
                <a:latin typeface="Aptos" panose="020B0004020202020204" pitchFamily="34" charset="0"/>
              </a:rPr>
              <a:t>among those who have never worked, </a:t>
            </a:r>
          </a:p>
          <a:p>
            <a:pPr marL="628650" lvl="1" indent="-171450">
              <a:buFontTx/>
              <a:buChar char="-"/>
            </a:pPr>
            <a:r>
              <a:rPr lang="en-GB" sz="1200" b="1" i="0">
                <a:solidFill>
                  <a:srgbClr val="5C5B5A"/>
                </a:solidFill>
                <a:effectLst/>
                <a:latin typeface="Aptos" panose="020B0004020202020204" pitchFamily="34" charset="0"/>
              </a:rPr>
              <a:t>High proportions </a:t>
            </a:r>
            <a:r>
              <a:rPr lang="en-GB" sz="1200" b="0" i="0">
                <a:solidFill>
                  <a:srgbClr val="5C5B5A"/>
                </a:solidFill>
                <a:effectLst/>
                <a:latin typeface="Aptos" panose="020B0004020202020204" pitchFamily="34" charset="0"/>
              </a:rPr>
              <a:t>of young people who have never worked are found in Oldham and Rochdale</a:t>
            </a:r>
          </a:p>
          <a:p>
            <a:pPr marL="171450" lvl="0" indent="-171450">
              <a:buFontTx/>
              <a:buChar char="-"/>
            </a:pPr>
            <a:r>
              <a:rPr lang="en-GB" sz="1200" b="0" i="0">
                <a:solidFill>
                  <a:srgbClr val="5C5B5A"/>
                </a:solidFill>
                <a:effectLst/>
                <a:latin typeface="Aptos" panose="020B0004020202020204" pitchFamily="34" charset="0"/>
              </a:rPr>
              <a:t>Ethnicity and EI </a:t>
            </a:r>
            <a:r>
              <a:rPr lang="en-GB" sz="1200" b="1" i="0">
                <a:solidFill>
                  <a:srgbClr val="5C5B5A"/>
                </a:solidFill>
                <a:effectLst/>
                <a:latin typeface="Aptos" panose="020B0004020202020204" pitchFamily="34" charset="0"/>
              </a:rPr>
              <a:t>vary significantly </a:t>
            </a:r>
            <a:r>
              <a:rPr lang="en-GB" sz="1200" b="0" i="0">
                <a:solidFill>
                  <a:srgbClr val="5C5B5A"/>
                </a:solidFill>
                <a:effectLst/>
                <a:latin typeface="Aptos" panose="020B0004020202020204" pitchFamily="34" charset="0"/>
              </a:rPr>
              <a:t>between groups and locations</a:t>
            </a:r>
          </a:p>
          <a:p>
            <a:pPr marL="171450" lvl="0" indent="-171450">
              <a:buFontTx/>
              <a:buChar char="-"/>
            </a:pPr>
            <a:r>
              <a:rPr lang="en-GB" sz="1200" b="0" i="0">
                <a:solidFill>
                  <a:srgbClr val="5C5B5A"/>
                </a:solidFill>
                <a:effectLst/>
                <a:latin typeface="Aptos" panose="020B0004020202020204" pitchFamily="34" charset="0"/>
              </a:rPr>
              <a:t>Gender – very similar % but very different dispersal</a:t>
            </a:r>
          </a:p>
          <a:p>
            <a:pPr marL="171450" lvl="0" indent="-171450">
              <a:buFontTx/>
              <a:buChar char="-"/>
            </a:pPr>
            <a:r>
              <a:rPr lang="en-GB" sz="1200" b="0" i="0">
                <a:solidFill>
                  <a:srgbClr val="5C5B5A"/>
                </a:solidFill>
                <a:effectLst/>
                <a:latin typeface="Aptos" panose="020B0004020202020204" pitchFamily="34" charset="0"/>
              </a:rPr>
              <a:t>Age - </a:t>
            </a:r>
            <a:r>
              <a:rPr lang="en-GB" sz="1200" b="0" kern="100">
                <a:solidFill>
                  <a:srgbClr val="5C5B5A"/>
                </a:solidFill>
                <a:effectLst/>
                <a:latin typeface="Aptos" panose="020B0004020202020204" pitchFamily="34" charset="0"/>
                <a:ea typeface="Yu Gothic" panose="020B0400000000000000" pitchFamily="34" charset="-128"/>
                <a:cs typeface="Arial" panose="020B0604020202020204" pitchFamily="34" charset="0"/>
              </a:rPr>
              <a:t>levels of economic inactivity due LTSD increase with age</a:t>
            </a:r>
          </a:p>
          <a:p>
            <a:pPr marL="171450" lvl="0" indent="-171450">
              <a:buFontTx/>
              <a:buChar char="-"/>
            </a:pPr>
            <a:r>
              <a:rPr lang="en-GB" sz="1200" b="0" i="0" kern="100">
                <a:solidFill>
                  <a:srgbClr val="FF0000"/>
                </a:solidFill>
                <a:effectLst/>
                <a:highlight>
                  <a:srgbClr val="FFFF00"/>
                </a:highlight>
                <a:latin typeface="Aptos" panose="020B0004020202020204" pitchFamily="34" charset="0"/>
                <a:ea typeface="Yu Gothic" panose="020B0400000000000000" pitchFamily="34" charset="-128"/>
                <a:cs typeface="Arial" panose="020B0604020202020204" pitchFamily="34" charset="0"/>
              </a:rPr>
              <a:t>**Limitation** – we haven’t cross tabulated… 10,000’s of lines of enquiry -&gt; would over confuse and over granulise  </a:t>
            </a:r>
            <a:endParaRPr lang="en-GB" sz="1200" b="0" i="0">
              <a:solidFill>
                <a:srgbClr val="FF0000"/>
              </a:solidFill>
              <a:effectLst/>
              <a:highlight>
                <a:srgbClr val="FFFF00"/>
              </a:highlight>
              <a:latin typeface="Aptos" panose="020B0004020202020204" pitchFamily="34" charset="0"/>
            </a:endParaRPr>
          </a:p>
          <a:p>
            <a:pPr marL="171450" lvl="0" indent="-171450">
              <a:buFontTx/>
              <a:buChar char="-"/>
            </a:pPr>
            <a:endParaRPr lang="en-GB" sz="1200" b="1" i="0">
              <a:solidFill>
                <a:srgbClr val="5C5B5A"/>
              </a:solidFill>
              <a:effectLs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109631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ED6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811" y="487951"/>
            <a:ext cx="2660242" cy="962326"/>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pic>
        <p:nvPicPr>
          <p:cNvPr id="4" name="Picture 3"/>
          <p:cNvPicPr>
            <a:picLocks noChangeAspect="1"/>
          </p:cNvPicPr>
          <p:nvPr userDrawn="1"/>
        </p:nvPicPr>
        <p:blipFill>
          <a:blip r:embed="rId3"/>
          <a:stretch>
            <a:fillRect/>
          </a:stretch>
        </p:blipFill>
        <p:spPr>
          <a:xfrm>
            <a:off x="586799" y="3512863"/>
            <a:ext cx="11023600" cy="2755900"/>
          </a:xfrm>
          <a:prstGeom prst="rect">
            <a:avLst/>
          </a:prstGeom>
        </p:spPr>
      </p:pic>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7" name="Straight Connector 6"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708775" y="579437"/>
            <a:ext cx="4902200" cy="4902200"/>
          </a:xfrm>
          <a:prstGeom prst="rect">
            <a:avLst/>
          </a:prstGeom>
        </p:spPr>
      </p:pic>
      <p:sp>
        <p:nvSpPr>
          <p:cNvPr id="10" name="Text Placeholder 9"/>
          <p:cNvSpPr>
            <a:spLocks noGrp="1"/>
          </p:cNvSpPr>
          <p:nvPr>
            <p:ph type="body" sz="quarter" idx="12"/>
          </p:nvPr>
        </p:nvSpPr>
        <p:spPr>
          <a:xfrm>
            <a:off x="6708775" y="1548383"/>
            <a:ext cx="4895850" cy="3933253"/>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7093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6" name="Straight Connector 5"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5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a:stretch>
            <a:fillRect/>
          </a:stretch>
        </p:blipFill>
        <p:spPr>
          <a:xfrm>
            <a:off x="-1227138" y="-2454275"/>
            <a:ext cx="7935913" cy="7935913"/>
          </a:xfrm>
          <a:prstGeom prst="rect">
            <a:avLst/>
          </a:prstGeom>
        </p:spPr>
      </p:pic>
      <p:pic>
        <p:nvPicPr>
          <p:cNvPr id="13" name="Picture 12"/>
          <p:cNvPicPr>
            <a:picLocks noChangeAspect="1"/>
          </p:cNvPicPr>
          <p:nvPr userDrawn="1"/>
        </p:nvPicPr>
        <p:blipFill>
          <a:blip r:embed="rId4"/>
          <a:stretch>
            <a:fillRect/>
          </a:stretch>
        </p:blipFill>
        <p:spPr>
          <a:xfrm>
            <a:off x="5483225" y="584200"/>
            <a:ext cx="4897437" cy="4897437"/>
          </a:xfrm>
          <a:prstGeom prst="rect">
            <a:avLst/>
          </a:prstGeom>
        </p:spPr>
      </p:pic>
      <p:pic>
        <p:nvPicPr>
          <p:cNvPr id="14" name="Picture 13"/>
          <p:cNvPicPr>
            <a:picLocks noChangeAspect="1"/>
          </p:cNvPicPr>
          <p:nvPr userDrawn="1"/>
        </p:nvPicPr>
        <p:blipFill>
          <a:blip r:embed="rId5"/>
          <a:stretch>
            <a:fillRect/>
          </a:stretch>
        </p:blipFill>
        <p:spPr>
          <a:xfrm>
            <a:off x="7925817" y="-639763"/>
            <a:ext cx="4897438" cy="4897438"/>
          </a:xfrm>
          <a:prstGeom prst="rect">
            <a:avLst/>
          </a:prstGeom>
        </p:spPr>
      </p:pic>
      <p:pic>
        <p:nvPicPr>
          <p:cNvPr id="20" name="Picture 19"/>
          <p:cNvPicPr>
            <a:picLocks noChangeAspect="1"/>
          </p:cNvPicPr>
          <p:nvPr userDrawn="1"/>
        </p:nvPicPr>
        <p:blipFill>
          <a:blip r:embed="rId6"/>
          <a:stretch>
            <a:fillRect/>
          </a:stretch>
        </p:blipFill>
        <p:spPr>
          <a:xfrm>
            <a:off x="10373742" y="3033712"/>
            <a:ext cx="2447925" cy="2447925"/>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tx1"/>
                </a:solidFill>
              </a:defRPr>
            </a:lvl1pPr>
          </a:lstStyle>
          <a:p>
            <a:pPr lvl="0"/>
            <a:r>
              <a:rPr lang="en-US"/>
              <a:t>Click to edit Master text styles</a:t>
            </a:r>
          </a:p>
        </p:txBody>
      </p:sp>
      <p:sp>
        <p:nvSpPr>
          <p:cNvPr id="9" name="Title 1"/>
          <p:cNvSpPr>
            <a:spLocks noGrp="1"/>
          </p:cNvSpPr>
          <p:nvPr>
            <p:ph type="title" hasCustomPrompt="1"/>
          </p:nvPr>
        </p:nvSpPr>
        <p:spPr>
          <a:xfrm>
            <a:off x="586800" y="583200"/>
            <a:ext cx="5495023" cy="1116000"/>
          </a:xfrm>
        </p:spPr>
        <p:txBody>
          <a:bodyPr>
            <a:normAutofit/>
          </a:bodyPr>
          <a:lstStyle>
            <a:lvl1pPr>
              <a:defRPr sz="3600">
                <a:solidFill>
                  <a:schemeClr val="bg1"/>
                </a:solidFill>
              </a:defRPr>
            </a:lvl1pPr>
          </a:lstStyle>
          <a:p>
            <a:r>
              <a:rPr lang="en-US"/>
              <a:t>Click to edit Master</a:t>
            </a:r>
            <a:br>
              <a:rPr lang="en-US"/>
            </a:br>
            <a:r>
              <a:rPr lang="en-US"/>
              <a:t>title style</a:t>
            </a:r>
          </a:p>
        </p:txBody>
      </p:sp>
    </p:spTree>
    <p:extLst>
      <p:ext uri="{BB962C8B-B14F-4D97-AF65-F5344CB8AC3E}">
        <p14:creationId xmlns:p14="http://schemas.microsoft.com/office/powerpoint/2010/main" val="124604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8" name="Straight Connector 7"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6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pic>
        <p:nvPicPr>
          <p:cNvPr id="3" name="Picture 2"/>
          <p:cNvPicPr>
            <a:picLocks noChangeAspect="1"/>
          </p:cNvPicPr>
          <p:nvPr userDrawn="1"/>
        </p:nvPicPr>
        <p:blipFill>
          <a:blip r:embed="rId2"/>
          <a:stretch>
            <a:fillRect/>
          </a:stretch>
        </p:blipFill>
        <p:spPr>
          <a:xfrm>
            <a:off x="586799" y="2136051"/>
            <a:ext cx="11023600" cy="4127500"/>
          </a:xfrm>
          <a:prstGeom prst="rect">
            <a:avLst/>
          </a:prstGeom>
        </p:spPr>
      </p:pic>
    </p:spTree>
    <p:extLst>
      <p:ext uri="{BB962C8B-B14F-4D97-AF65-F5344CB8AC3E}">
        <p14:creationId xmlns:p14="http://schemas.microsoft.com/office/powerpoint/2010/main" val="138742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B11A-3905-0015-7204-9E92A634E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CD20E6-13E9-D02B-C237-E79AD9739A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BD9266-559A-1486-3C32-87A5E863A780}"/>
              </a:ext>
            </a:extLst>
          </p:cNvPr>
          <p:cNvSpPr>
            <a:spLocks noGrp="1"/>
          </p:cNvSpPr>
          <p:nvPr>
            <p:ph type="dt" sz="half" idx="10"/>
          </p:nvPr>
        </p:nvSpPr>
        <p:spPr/>
        <p:txBody>
          <a:bodyPr/>
          <a:lstStyle/>
          <a:p>
            <a:fld id="{9709DFC5-D610-4B00-9AB9-7C22FF0F9502}" type="datetimeFigureOut">
              <a:rPr lang="en-GB" smtClean="0"/>
              <a:t>17/04/2025</a:t>
            </a:fld>
            <a:endParaRPr lang="en-GB"/>
          </a:p>
        </p:txBody>
      </p:sp>
      <p:sp>
        <p:nvSpPr>
          <p:cNvPr id="5" name="Footer Placeholder 4">
            <a:extLst>
              <a:ext uri="{FF2B5EF4-FFF2-40B4-BE49-F238E27FC236}">
                <a16:creationId xmlns:a16="http://schemas.microsoft.com/office/drawing/2014/main" id="{9CAA5387-A851-82D5-4234-00E5DAB872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9249B-A3AC-490E-820E-D2CAD894CDBA}"/>
              </a:ext>
            </a:extLst>
          </p:cNvPr>
          <p:cNvSpPr>
            <a:spLocks noGrp="1"/>
          </p:cNvSpPr>
          <p:nvPr>
            <p:ph type="sldNum" sz="quarter" idx="12"/>
          </p:nvPr>
        </p:nvSpPr>
        <p:spPr/>
        <p:txBody>
          <a:bodyPr/>
          <a:lstStyle/>
          <a:p>
            <a:fld id="{46D8151E-8239-43C7-8DAD-AD3A83BD32E4}" type="slidenum">
              <a:rPr lang="en-GB" smtClean="0"/>
              <a:t>‹#›</a:t>
            </a:fld>
            <a:endParaRPr lang="en-GB"/>
          </a:p>
        </p:txBody>
      </p:sp>
    </p:spTree>
    <p:extLst>
      <p:ext uri="{BB962C8B-B14F-4D97-AF65-F5344CB8AC3E}">
        <p14:creationId xmlns:p14="http://schemas.microsoft.com/office/powerpoint/2010/main" val="16454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42D2-7F8A-7F7B-B8B8-FC236244D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87FF62-ADB6-C37D-1E16-08A27CE1C5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07D448-41FD-8D60-0118-9C4864B530A7}"/>
              </a:ext>
            </a:extLst>
          </p:cNvPr>
          <p:cNvSpPr>
            <a:spLocks noGrp="1"/>
          </p:cNvSpPr>
          <p:nvPr>
            <p:ph type="dt" sz="half" idx="10"/>
          </p:nvPr>
        </p:nvSpPr>
        <p:spPr/>
        <p:txBody>
          <a:bodyPr/>
          <a:lstStyle/>
          <a:p>
            <a:fld id="{E0EFB2BA-312A-43C5-AE62-53E05FCF5FDA}" type="datetimeFigureOut">
              <a:rPr lang="en-GB" smtClean="0"/>
              <a:t>17/04/2025</a:t>
            </a:fld>
            <a:endParaRPr lang="en-GB"/>
          </a:p>
        </p:txBody>
      </p:sp>
      <p:sp>
        <p:nvSpPr>
          <p:cNvPr id="5" name="Footer Placeholder 4">
            <a:extLst>
              <a:ext uri="{FF2B5EF4-FFF2-40B4-BE49-F238E27FC236}">
                <a16:creationId xmlns:a16="http://schemas.microsoft.com/office/drawing/2014/main" id="{B611A4D7-B078-87A1-949C-87214C2B49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72E2A7-2463-5566-2FA6-A0EB6A334F0E}"/>
              </a:ext>
            </a:extLst>
          </p:cNvPr>
          <p:cNvSpPr>
            <a:spLocks noGrp="1"/>
          </p:cNvSpPr>
          <p:nvPr>
            <p:ph type="sldNum" sz="quarter" idx="12"/>
          </p:nvPr>
        </p:nvSpPr>
        <p:spPr/>
        <p:txBody>
          <a:bodyPr/>
          <a:lstStyle/>
          <a:p>
            <a:fld id="{AE1DED91-1499-43D5-AE62-8D151A7B7088}" type="slidenum">
              <a:rPr lang="en-GB" smtClean="0"/>
              <a:t>‹#›</a:t>
            </a:fld>
            <a:endParaRPr lang="en-GB"/>
          </a:p>
        </p:txBody>
      </p:sp>
    </p:spTree>
    <p:extLst>
      <p:ext uri="{BB962C8B-B14F-4D97-AF65-F5344CB8AC3E}">
        <p14:creationId xmlns:p14="http://schemas.microsoft.com/office/powerpoint/2010/main" val="176267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896-484B-528A-68DB-9C6A62A79A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9632D1-4D14-5EDB-0E8D-F60C96D017E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9FE970D-9C22-0BEC-85D6-2ED0ABB555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754EF8-18AB-6F9F-E44E-EC5C24518940}"/>
              </a:ext>
            </a:extLst>
          </p:cNvPr>
          <p:cNvSpPr>
            <a:spLocks noGrp="1"/>
          </p:cNvSpPr>
          <p:nvPr>
            <p:ph type="sldNum" sz="quarter" idx="12"/>
          </p:nvPr>
        </p:nvSpPr>
        <p:spPr/>
        <p:txBody>
          <a:bodyPr/>
          <a:lstStyle/>
          <a:p>
            <a:fld id="{5D010F28-1EE7-47B5-A0DA-B8597A1BB255}" type="slidenum">
              <a:rPr lang="en-GB" smtClean="0"/>
              <a:t>‹#›</a:t>
            </a:fld>
            <a:endParaRPr lang="en-GB"/>
          </a:p>
        </p:txBody>
      </p:sp>
    </p:spTree>
    <p:extLst>
      <p:ext uri="{BB962C8B-B14F-4D97-AF65-F5344CB8AC3E}">
        <p14:creationId xmlns:p14="http://schemas.microsoft.com/office/powerpoint/2010/main" val="412298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8C30-A535-F55B-8C04-8714E58E0F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D87CF4-FE93-C5BD-622C-C6DE97AC1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0C95B9-0D9D-DBDE-6DB7-3E56307DFAE1}"/>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5" name="Footer Placeholder 4">
            <a:extLst>
              <a:ext uri="{FF2B5EF4-FFF2-40B4-BE49-F238E27FC236}">
                <a16:creationId xmlns:a16="http://schemas.microsoft.com/office/drawing/2014/main" id="{7CAB6862-8F0F-67DB-09C2-A90DD52A8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74FDD-D507-7CD5-9CE4-535B0FACA339}"/>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471826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2E53-A752-C30E-956F-73135FE9F6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F0704F-B1D9-0AA9-73A3-9896416BBF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B9934-1362-1CA3-3058-3A6B9C3B678E}"/>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5" name="Footer Placeholder 4">
            <a:extLst>
              <a:ext uri="{FF2B5EF4-FFF2-40B4-BE49-F238E27FC236}">
                <a16:creationId xmlns:a16="http://schemas.microsoft.com/office/drawing/2014/main" id="{831BCF4A-BBA6-FDC0-5265-E5E42F53F2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E9909-4B8A-C2A1-6825-5536DA0EA337}"/>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52659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33613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4C2C-A203-B048-D054-3E527EC1C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C0C8A9-1FB4-DEC7-3315-7E88E9971B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F6E07-D3C5-07A3-126E-3AF58F86EB7B}"/>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5" name="Footer Placeholder 4">
            <a:extLst>
              <a:ext uri="{FF2B5EF4-FFF2-40B4-BE49-F238E27FC236}">
                <a16:creationId xmlns:a16="http://schemas.microsoft.com/office/drawing/2014/main" id="{1746BF6F-9EA7-02DB-4A65-5ED19EAF3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BFEFA3-2DF5-06B7-09BC-D6DA54546B2E}"/>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376225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C446-5E49-5FE3-5CF7-39EA7927ED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FC71B6-C7D6-D081-F6B4-5066EB52B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680A37-19D6-A665-9E7B-A47A0361D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42557F-5BD5-5FFF-350C-86A38ABD0F3C}"/>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6" name="Footer Placeholder 5">
            <a:extLst>
              <a:ext uri="{FF2B5EF4-FFF2-40B4-BE49-F238E27FC236}">
                <a16:creationId xmlns:a16="http://schemas.microsoft.com/office/drawing/2014/main" id="{34D6BC7E-9AA7-B29B-32AB-6EC4A00C7F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7FC24-E6AF-AE61-1068-F06B6264046F}"/>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648473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382F-D4E2-4E7D-1DC5-FA801B7730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1D5A3D-A214-A37C-2451-8FC969FAF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94D8B-1105-ECEC-A18E-14F02A4EF5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0D8228-75B6-D8A2-E77A-7609EB4B6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54C23F-7606-1F65-6BAD-ECB364A4E5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8CD1F5-A25F-119A-2201-9A7D6310F8ED}"/>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8" name="Footer Placeholder 7">
            <a:extLst>
              <a:ext uri="{FF2B5EF4-FFF2-40B4-BE49-F238E27FC236}">
                <a16:creationId xmlns:a16="http://schemas.microsoft.com/office/drawing/2014/main" id="{842AF124-3674-75E0-80A9-89B15D41B2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4188AF-2444-1D72-FFB9-52943D7DC8B9}"/>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619166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F278-EF0B-0EC9-7A6C-728E3C8F60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821669-CEAF-19CB-FDEF-30EB7935393A}"/>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4" name="Footer Placeholder 3">
            <a:extLst>
              <a:ext uri="{FF2B5EF4-FFF2-40B4-BE49-F238E27FC236}">
                <a16:creationId xmlns:a16="http://schemas.microsoft.com/office/drawing/2014/main" id="{F6F65F40-CC14-7B1A-76BB-A39DFE5DC2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C4218A-E430-C6DE-A0B0-6BFE317AF9AA}"/>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2757315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75905-078F-2FBA-9BA8-62ACCB775009}"/>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3" name="Footer Placeholder 2">
            <a:extLst>
              <a:ext uri="{FF2B5EF4-FFF2-40B4-BE49-F238E27FC236}">
                <a16:creationId xmlns:a16="http://schemas.microsoft.com/office/drawing/2014/main" id="{09B3332D-1BB7-B6F4-8942-1E95FB0C9B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07C70D-DDBC-4D1D-E415-24035C9CB299}"/>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2974873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CF12-0AA0-EAD7-8231-631B11439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BBAA28-1CBB-8A9B-D774-B739FDDF2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148F13-9E1F-3CED-71C1-FD33E0198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ACA5B-6CB5-7164-1862-2FD27348A23C}"/>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6" name="Footer Placeholder 5">
            <a:extLst>
              <a:ext uri="{FF2B5EF4-FFF2-40B4-BE49-F238E27FC236}">
                <a16:creationId xmlns:a16="http://schemas.microsoft.com/office/drawing/2014/main" id="{82E8E6E3-9134-22FA-9B67-39C501F087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1038E-FE71-A375-506B-C2C5BFD9E0D7}"/>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3928733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BA57-8679-DFBD-3429-2C948830E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14664D-63CB-E0C0-C8AA-11B3C846C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4FBC9B-C870-7115-F8C8-505BD26E9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FF988-E31D-837B-2969-D05452FBCB30}"/>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6" name="Footer Placeholder 5">
            <a:extLst>
              <a:ext uri="{FF2B5EF4-FFF2-40B4-BE49-F238E27FC236}">
                <a16:creationId xmlns:a16="http://schemas.microsoft.com/office/drawing/2014/main" id="{3CA15DE3-C842-C9FB-824C-6647D71281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BBF7B-FED1-02FA-4837-0C662910492D}"/>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3409785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DCA6F-330D-38E6-11BF-8CC8C7861B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43A492-76EA-50AE-D594-1CDC9E0CBB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CF9E39-F83B-77E8-ACDC-20BD1CCCCA7D}"/>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5" name="Footer Placeholder 4">
            <a:extLst>
              <a:ext uri="{FF2B5EF4-FFF2-40B4-BE49-F238E27FC236}">
                <a16:creationId xmlns:a16="http://schemas.microsoft.com/office/drawing/2014/main" id="{EBCE9F43-3127-6829-15DE-06DC02771F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0CB92-C4E5-B9AF-EDEE-34190BA46BA9}"/>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2812732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D9205-39B4-5A94-D547-D9D828B3DA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705D70-9682-FFE3-D55A-259273ECAB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D0508B-6886-700A-F9B8-668E14E5A2B6}"/>
              </a:ext>
            </a:extLst>
          </p:cNvPr>
          <p:cNvSpPr>
            <a:spLocks noGrp="1"/>
          </p:cNvSpPr>
          <p:nvPr>
            <p:ph type="dt" sz="half" idx="10"/>
          </p:nvPr>
        </p:nvSpPr>
        <p:spPr/>
        <p:txBody>
          <a:bodyPr/>
          <a:lstStyle/>
          <a:p>
            <a:fld id="{86939370-F1D6-4597-9354-44E7ADD9C4D4}" type="datetimeFigureOut">
              <a:rPr lang="en-GB" smtClean="0"/>
              <a:t>17/04/2025</a:t>
            </a:fld>
            <a:endParaRPr lang="en-GB"/>
          </a:p>
        </p:txBody>
      </p:sp>
      <p:sp>
        <p:nvSpPr>
          <p:cNvPr id="5" name="Footer Placeholder 4">
            <a:extLst>
              <a:ext uri="{FF2B5EF4-FFF2-40B4-BE49-F238E27FC236}">
                <a16:creationId xmlns:a16="http://schemas.microsoft.com/office/drawing/2014/main" id="{916F1D4A-7291-CD6F-33AA-10F7B263B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FCD6E-4B4E-1774-1E19-4EABFB16F945}"/>
              </a:ext>
            </a:extLst>
          </p:cNvPr>
          <p:cNvSpPr>
            <a:spLocks noGrp="1"/>
          </p:cNvSpPr>
          <p:nvPr>
            <p:ph type="sldNum" sz="quarter" idx="12"/>
          </p:nvPr>
        </p:nvSpPr>
        <p:spPr/>
        <p:txBody>
          <a:bodyPr/>
          <a:lstStyle/>
          <a:p>
            <a:fld id="{CEAF5BD0-51CC-404B-8418-E5A4482DEDE0}" type="slidenum">
              <a:rPr lang="en-GB" smtClean="0"/>
              <a:t>‹#›</a:t>
            </a:fld>
            <a:endParaRPr lang="en-GB"/>
          </a:p>
        </p:txBody>
      </p:sp>
    </p:spTree>
    <p:extLst>
      <p:ext uri="{BB962C8B-B14F-4D97-AF65-F5344CB8AC3E}">
        <p14:creationId xmlns:p14="http://schemas.microsoft.com/office/powerpoint/2010/main" val="3429835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ED6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811" y="487951"/>
            <a:ext cx="2660242" cy="962326"/>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pic>
        <p:nvPicPr>
          <p:cNvPr id="4" name="Picture 3"/>
          <p:cNvPicPr>
            <a:picLocks noChangeAspect="1"/>
          </p:cNvPicPr>
          <p:nvPr userDrawn="1"/>
        </p:nvPicPr>
        <p:blipFill>
          <a:blip r:embed="rId3"/>
          <a:stretch>
            <a:fillRect/>
          </a:stretch>
        </p:blipFill>
        <p:spPr>
          <a:xfrm>
            <a:off x="586799" y="3512863"/>
            <a:ext cx="11023600" cy="2755900"/>
          </a:xfrm>
          <a:prstGeom prst="rect">
            <a:avLst/>
          </a:prstGeom>
        </p:spPr>
      </p:pic>
    </p:spTree>
    <p:extLst>
      <p:ext uri="{BB962C8B-B14F-4D97-AF65-F5344CB8AC3E}">
        <p14:creationId xmlns:p14="http://schemas.microsoft.com/office/powerpoint/2010/main" val="414299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cxnSp>
        <p:nvCxnSpPr>
          <p:cNvPr id="7" name="Straight Connector 6"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5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ED82F1-16DE-EC07-86C9-CBFD4A1D3012}"/>
              </a:ext>
            </a:extLst>
          </p:cNvPr>
          <p:cNvSpPr>
            <a:spLocks noGrp="1"/>
          </p:cNvSpPr>
          <p:nvPr>
            <p:ph type="body" sz="quarter" idx="14" hasCustomPrompt="1"/>
          </p:nvPr>
        </p:nvSpPr>
        <p:spPr>
          <a:xfrm>
            <a:off x="558800" y="818774"/>
            <a:ext cx="7755860" cy="590335"/>
          </a:xfrm>
        </p:spPr>
        <p:txBody>
          <a:bodyPr>
            <a:noAutofit/>
          </a:bodyPr>
          <a:lstStyle>
            <a:lvl1pPr marL="0" indent="0">
              <a:buNone/>
              <a:defRPr sz="3600" b="1">
                <a:solidFill>
                  <a:srgbClr val="D6573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Slide continued… (36pt)</a:t>
            </a:r>
            <a:endParaRPr lang="en-GB"/>
          </a:p>
        </p:txBody>
      </p:sp>
      <p:sp>
        <p:nvSpPr>
          <p:cNvPr id="2" name="Rectangle 1">
            <a:extLst>
              <a:ext uri="{FF2B5EF4-FFF2-40B4-BE49-F238E27FC236}">
                <a16:creationId xmlns:a16="http://schemas.microsoft.com/office/drawing/2014/main" id="{7B8A7B78-934D-798F-D000-9A82C286A297}"/>
              </a:ext>
            </a:extLst>
          </p:cNvPr>
          <p:cNvSpPr/>
          <p:nvPr userDrawn="1"/>
        </p:nvSpPr>
        <p:spPr>
          <a:xfrm>
            <a:off x="0" y="6297283"/>
            <a:ext cx="12192000" cy="560717"/>
          </a:xfrm>
          <a:prstGeom prst="rect">
            <a:avLst/>
          </a:prstGeom>
          <a:solidFill>
            <a:srgbClr val="2D51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2D5161"/>
              </a:solidFill>
            </a:endParaRPr>
          </a:p>
        </p:txBody>
      </p:sp>
      <p:sp>
        <p:nvSpPr>
          <p:cNvPr id="7" name="Content Placeholder 2">
            <a:extLst>
              <a:ext uri="{FF2B5EF4-FFF2-40B4-BE49-F238E27FC236}">
                <a16:creationId xmlns:a16="http://schemas.microsoft.com/office/drawing/2014/main" id="{00CD6D28-7D3E-78FA-CBAD-B90F52B62BA3}"/>
              </a:ext>
            </a:extLst>
          </p:cNvPr>
          <p:cNvSpPr>
            <a:spLocks noGrp="1"/>
          </p:cNvSpPr>
          <p:nvPr>
            <p:ph idx="1" hasCustomPrompt="1"/>
          </p:nvPr>
        </p:nvSpPr>
        <p:spPr>
          <a:xfrm>
            <a:off x="569892" y="1478358"/>
            <a:ext cx="11102693" cy="3836592"/>
          </a:xfrm>
          <a:prstGeom prst="rect">
            <a:avLst/>
          </a:prstGeom>
        </p:spPr>
        <p:txBody>
          <a:bodyPr bIns="0">
            <a:normAutofit/>
          </a:bodyPr>
          <a:lstStyle>
            <a:lvl1pPr marL="0" indent="0">
              <a:buNone/>
              <a:defRPr sz="3000" b="0" i="0">
                <a:solidFill>
                  <a:schemeClr val="tx1">
                    <a:lumMod val="65000"/>
                    <a:lumOff val="35000"/>
                  </a:schemeClr>
                </a:solidFill>
                <a:latin typeface="Arial" panose="020B0604020202020204" pitchFamily="34" charset="0"/>
                <a:cs typeface="Arial" panose="020B0604020202020204" pitchFamily="34" charset="0"/>
              </a:defRPr>
            </a:lvl1pPr>
            <a:lvl2pPr>
              <a:defRPr>
                <a:solidFill>
                  <a:srgbClr val="5C5B5A"/>
                </a:solidFill>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image/object</a:t>
            </a:r>
          </a:p>
          <a:p>
            <a:pPr lvl="0"/>
            <a:endParaRPr lang="en-US"/>
          </a:p>
        </p:txBody>
      </p:sp>
    </p:spTree>
    <p:extLst>
      <p:ext uri="{BB962C8B-B14F-4D97-AF65-F5344CB8AC3E}">
        <p14:creationId xmlns:p14="http://schemas.microsoft.com/office/powerpoint/2010/main" val="233590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cxnSp>
        <p:nvCxnSpPr>
          <p:cNvPr id="8" name="Straight Connector 7"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4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cxnSp>
        <p:nvCxnSpPr>
          <p:cNvPr id="10" name="Straight Connector 9"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9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cxnSp>
        <p:nvCxnSpPr>
          <p:cNvPr id="6" name="Straight Connector 5"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ED64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p:cNvPicPr>
            <a:picLocks noChangeAspect="1"/>
          </p:cNvPicPr>
          <p:nvPr userDrawn="1"/>
        </p:nvPicPr>
        <p:blipFill>
          <a:blip r:embed="rId3"/>
          <a:stretch>
            <a:fillRect/>
          </a:stretch>
        </p:blipFill>
        <p:spPr>
          <a:xfrm>
            <a:off x="6708775" y="579437"/>
            <a:ext cx="4902200" cy="4902200"/>
          </a:xfrm>
          <a:prstGeom prst="rect">
            <a:avLst/>
          </a:prstGeom>
        </p:spPr>
      </p:pic>
      <p:sp>
        <p:nvSpPr>
          <p:cNvPr id="10" name="Text Placeholder 9"/>
          <p:cNvSpPr>
            <a:spLocks noGrp="1"/>
          </p:cNvSpPr>
          <p:nvPr>
            <p:ph type="body" sz="quarter" idx="12"/>
          </p:nvPr>
        </p:nvSpPr>
        <p:spPr>
          <a:xfrm>
            <a:off x="6708775" y="1548383"/>
            <a:ext cx="4895850" cy="3933253"/>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cxnSp>
        <p:nvCxnSpPr>
          <p:cNvPr id="11" name="Straight Connector 10" descr="Line" title="Line"/>
          <p:cNvCxnSpPr/>
          <p:nvPr userDrawn="1"/>
        </p:nvCxnSpPr>
        <p:spPr>
          <a:xfrm>
            <a:off x="587375" y="6129338"/>
            <a:ext cx="11017250" cy="0"/>
          </a:xfrm>
          <a:prstGeom prst="line">
            <a:avLst/>
          </a:prstGeom>
          <a:ln w="38100">
            <a:solidFill>
              <a:srgbClr val="ED64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96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 id="2147483679" r:id="rId15"/>
    <p:sldLayoutId id="2147483694" r:id="rId16"/>
    <p:sldLayoutId id="2147483696" r:id="rId17"/>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FC8CA-DADD-0E60-AB5F-5C5D14FCB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70426-6F06-0604-8FFC-F4E61676D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B8BCF-D0E5-3694-0E9C-5483B58DFB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939370-F1D6-4597-9354-44E7ADD9C4D4}" type="datetimeFigureOut">
              <a:rPr lang="en-GB" smtClean="0"/>
              <a:t>17/04/2025</a:t>
            </a:fld>
            <a:endParaRPr lang="en-GB"/>
          </a:p>
        </p:txBody>
      </p:sp>
      <p:sp>
        <p:nvSpPr>
          <p:cNvPr id="5" name="Footer Placeholder 4">
            <a:extLst>
              <a:ext uri="{FF2B5EF4-FFF2-40B4-BE49-F238E27FC236}">
                <a16:creationId xmlns:a16="http://schemas.microsoft.com/office/drawing/2014/main" id="{5F05F14C-0596-FB86-68ED-D86828236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2B3C128-B313-10BC-2692-7120C90F3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AF5BD0-51CC-404B-8418-E5A4482DEDE0}" type="slidenum">
              <a:rPr lang="en-GB" smtClean="0"/>
              <a:t>‹#›</a:t>
            </a:fld>
            <a:endParaRPr lang="en-GB"/>
          </a:p>
        </p:txBody>
      </p:sp>
    </p:spTree>
    <p:extLst>
      <p:ext uri="{BB962C8B-B14F-4D97-AF65-F5344CB8AC3E}">
        <p14:creationId xmlns:p14="http://schemas.microsoft.com/office/powerpoint/2010/main" val="24425165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views/LIVELMSRDashboard08_08_24/CCbyAgeandGender?%3AshowVizHome=no%3F%3AshowVizHome#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resolutionfoundation.org/app/uploads/2024/11/Get-Britains-Stats-Working.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https://impetus-org.files.svdcdn.com/production/assets/publications/Report/Youth-Jobs-Gap-The-Employment-Gap-in-the-North-West.pdf" TargetMode="External"/><Relationship Id="rId4" Type="http://schemas.openxmlformats.org/officeDocument/2006/relationships/hyperlink" Target="https://explore-education-statistics.service.gov.uk/find-statistics/neet-statistics-annual-brief"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7.emf"/><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gmtableau.nhs.uk/t/GMCA/views/WorkandHealth-WardandLSOAdashboard-WIP/Landingpag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86" y="1939697"/>
            <a:ext cx="10870755" cy="964115"/>
          </a:xfrm>
        </p:spPr>
        <p:txBody>
          <a:bodyPr>
            <a:noAutofit/>
          </a:bodyPr>
          <a:lstStyle/>
          <a:p>
            <a:r>
              <a:rPr lang="en-US" sz="3600" b="1" dirty="0">
                <a:latin typeface="Arial"/>
                <a:cs typeface="Arial"/>
              </a:rPr>
              <a:t>Get GM Working Plan</a:t>
            </a:r>
            <a:br>
              <a:rPr lang="en-US" sz="3600" b="1" dirty="0">
                <a:latin typeface="Arial"/>
                <a:cs typeface="Arial"/>
              </a:rPr>
            </a:br>
            <a:r>
              <a:rPr lang="en-US" sz="2800" dirty="0">
                <a:latin typeface="Arial"/>
                <a:cs typeface="Arial"/>
              </a:rPr>
              <a:t>Data Pack April 2025- DRAFT</a:t>
            </a:r>
            <a:endParaRPr lang="en-US" sz="2000" dirty="0">
              <a:latin typeface="Arial"/>
              <a:cs typeface="Arial"/>
            </a:endParaRPr>
          </a:p>
        </p:txBody>
      </p:sp>
      <p:pic>
        <p:nvPicPr>
          <p:cNvPr id="4" name="Picture 3" descr="Text&#10;&#10;Description automatically generated">
            <a:extLst>
              <a:ext uri="{FF2B5EF4-FFF2-40B4-BE49-F238E27FC236}">
                <a16:creationId xmlns:a16="http://schemas.microsoft.com/office/drawing/2014/main" id="{9F26EDC3-8F45-C010-5BB1-F114DACBDE51}"/>
              </a:ext>
            </a:extLst>
          </p:cNvPr>
          <p:cNvPicPr>
            <a:picLocks noChangeAspect="1"/>
          </p:cNvPicPr>
          <p:nvPr/>
        </p:nvPicPr>
        <p:blipFill>
          <a:blip r:embed="rId3"/>
          <a:stretch>
            <a:fillRect/>
          </a:stretch>
        </p:blipFill>
        <p:spPr>
          <a:xfrm>
            <a:off x="574386" y="405274"/>
            <a:ext cx="2010434" cy="1106505"/>
          </a:xfrm>
          <a:prstGeom prst="rect">
            <a:avLst/>
          </a:prstGeom>
        </p:spPr>
      </p:pic>
    </p:spTree>
    <p:extLst>
      <p:ext uri="{BB962C8B-B14F-4D97-AF65-F5344CB8AC3E}">
        <p14:creationId xmlns:p14="http://schemas.microsoft.com/office/powerpoint/2010/main" val="111514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636A0-BD92-FB72-5DDC-EA5809EAE7D8}"/>
              </a:ext>
            </a:extLst>
          </p:cNvPr>
          <p:cNvPicPr>
            <a:picLocks noChangeAspect="1"/>
          </p:cNvPicPr>
          <p:nvPr/>
        </p:nvPicPr>
        <p:blipFill>
          <a:blip r:embed="rId3"/>
          <a:srcRect l="1" r="32618" b="10293"/>
          <a:stretch/>
        </p:blipFill>
        <p:spPr>
          <a:xfrm>
            <a:off x="7464738" y="3796968"/>
            <a:ext cx="4214628" cy="2738466"/>
          </a:xfrm>
          <a:prstGeom prst="rect">
            <a:avLst/>
          </a:prstGeom>
        </p:spPr>
      </p:pic>
      <p:sp>
        <p:nvSpPr>
          <p:cNvPr id="4" name="TextBox 3">
            <a:extLst>
              <a:ext uri="{FF2B5EF4-FFF2-40B4-BE49-F238E27FC236}">
                <a16:creationId xmlns:a16="http://schemas.microsoft.com/office/drawing/2014/main" id="{B244AEF9-EE17-1DE2-518D-3B84C9BB0DC0}"/>
              </a:ext>
            </a:extLst>
          </p:cNvPr>
          <p:cNvSpPr txBox="1"/>
          <p:nvPr/>
        </p:nvSpPr>
        <p:spPr>
          <a:xfrm>
            <a:off x="201929" y="79230"/>
            <a:ext cx="11897922" cy="579148"/>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b="1">
                <a:solidFill>
                  <a:srgbClr val="5C5B5A"/>
                </a:solidFill>
                <a:latin typeface="+mj-lt"/>
                <a:ea typeface="+mj-ea"/>
                <a:cs typeface="+mj-cs"/>
              </a:rPr>
              <a:t>Working age residents who are economically inactive due to long-term sickness or disability (LTSD)</a:t>
            </a:r>
          </a:p>
        </p:txBody>
      </p:sp>
      <p:sp>
        <p:nvSpPr>
          <p:cNvPr id="7" name="TextBox 6">
            <a:extLst>
              <a:ext uri="{FF2B5EF4-FFF2-40B4-BE49-F238E27FC236}">
                <a16:creationId xmlns:a16="http://schemas.microsoft.com/office/drawing/2014/main" id="{2E88E074-6779-72A2-25F6-994992C3A553}"/>
              </a:ext>
            </a:extLst>
          </p:cNvPr>
          <p:cNvSpPr txBox="1"/>
          <p:nvPr/>
        </p:nvSpPr>
        <p:spPr>
          <a:xfrm>
            <a:off x="8620427" y="746029"/>
            <a:ext cx="3058939" cy="2723823"/>
          </a:xfrm>
          <a:prstGeom prst="rect">
            <a:avLst/>
          </a:prstGeom>
          <a:noFill/>
        </p:spPr>
        <p:txBody>
          <a:bodyPr wrap="square">
            <a:spAutoFit/>
          </a:bodyPr>
          <a:lstStyle/>
          <a:p>
            <a:pPr marL="57150" algn="r">
              <a:spcAft>
                <a:spcPts val="600"/>
              </a:spcAft>
            </a:pPr>
            <a:r>
              <a:rPr lang="en-US" sz="1550" b="1">
                <a:solidFill>
                  <a:srgbClr val="5C5B5A"/>
                </a:solidFill>
                <a:latin typeface="+mj-lt"/>
              </a:rPr>
              <a:t>Economic inactivity exists in every borough, ward, and LSOA of GM. </a:t>
            </a:r>
            <a:r>
              <a:rPr lang="en-US" sz="1550">
                <a:solidFill>
                  <a:srgbClr val="5C5B5A"/>
                </a:solidFill>
                <a:latin typeface="+mj-lt"/>
              </a:rPr>
              <a:t>However, each geography differs in prevalence (as a proportion – see map on the left). ‘Hotspots’ reside in all boroughs but differ in </a:t>
            </a:r>
            <a:r>
              <a:rPr lang="en-US" sz="1600">
                <a:solidFill>
                  <a:srgbClr val="5C5B5A"/>
                </a:solidFill>
                <a:latin typeface="+mj-lt"/>
              </a:rPr>
              <a:t>severity</a:t>
            </a:r>
            <a:r>
              <a:rPr lang="en-US" sz="1550">
                <a:solidFill>
                  <a:srgbClr val="5C5B5A"/>
                </a:solidFill>
                <a:latin typeface="+mj-lt"/>
              </a:rPr>
              <a:t> and frequency – this provides an </a:t>
            </a:r>
            <a:r>
              <a:rPr lang="en-US" sz="1550" b="1">
                <a:solidFill>
                  <a:srgbClr val="5C5B5A"/>
                </a:solidFill>
                <a:latin typeface="+mj-lt"/>
              </a:rPr>
              <a:t>opportunity to identify and target locations with outreach activity</a:t>
            </a:r>
            <a:r>
              <a:rPr lang="en-US" sz="1550">
                <a:solidFill>
                  <a:srgbClr val="5C5B5A"/>
                </a:solidFill>
                <a:latin typeface="+mj-lt"/>
              </a:rPr>
              <a:t>.</a:t>
            </a:r>
          </a:p>
        </p:txBody>
      </p:sp>
      <p:sp>
        <p:nvSpPr>
          <p:cNvPr id="10" name="TextBox 9">
            <a:extLst>
              <a:ext uri="{FF2B5EF4-FFF2-40B4-BE49-F238E27FC236}">
                <a16:creationId xmlns:a16="http://schemas.microsoft.com/office/drawing/2014/main" id="{173BD3AA-80D9-9A2F-5989-4CC047BF476A}"/>
              </a:ext>
            </a:extLst>
          </p:cNvPr>
          <p:cNvSpPr txBox="1"/>
          <p:nvPr/>
        </p:nvSpPr>
        <p:spPr>
          <a:xfrm>
            <a:off x="283841" y="3865044"/>
            <a:ext cx="6884925" cy="2716128"/>
          </a:xfrm>
          <a:prstGeom prst="rect">
            <a:avLst/>
          </a:prstGeom>
          <a:noFill/>
          <a:ln w="28575">
            <a:solidFill>
              <a:srgbClr val="ED641C"/>
            </a:solidFill>
          </a:ln>
        </p:spPr>
        <p:txBody>
          <a:bodyPr wrap="square">
            <a:spAutoFit/>
          </a:bodyPr>
          <a:lstStyle/>
          <a:p>
            <a:pPr marL="57150">
              <a:spcAft>
                <a:spcPts val="600"/>
              </a:spcAft>
            </a:pPr>
            <a:r>
              <a:rPr lang="en-US" sz="1550" b="1">
                <a:solidFill>
                  <a:srgbClr val="5C5B5A"/>
                </a:solidFill>
                <a:effectLst/>
                <a:latin typeface="+mj-lt"/>
              </a:rPr>
              <a:t>Manchester has the highest proportion of GM wide economic inactivity due to LTSD at 21.3%</a:t>
            </a:r>
            <a:r>
              <a:rPr lang="en-US" sz="1550">
                <a:solidFill>
                  <a:srgbClr val="5C5B5A"/>
                </a:solidFill>
                <a:effectLst/>
                <a:latin typeface="+mj-lt"/>
              </a:rPr>
              <a:t>,</a:t>
            </a:r>
            <a:r>
              <a:rPr lang="en-US" sz="1550" b="1">
                <a:solidFill>
                  <a:srgbClr val="5C5B5A"/>
                </a:solidFill>
                <a:effectLst/>
                <a:latin typeface="+mj-lt"/>
              </a:rPr>
              <a:t> </a:t>
            </a:r>
            <a:r>
              <a:rPr lang="en-US" sz="1550">
                <a:solidFill>
                  <a:srgbClr val="5C5B5A"/>
                </a:solidFill>
                <a:effectLst/>
                <a:latin typeface="+mj-lt"/>
              </a:rPr>
              <a:t>whilst Trafford has the lowest at 5.7%. </a:t>
            </a:r>
            <a:r>
              <a:rPr lang="en-US" sz="1550" b="1">
                <a:solidFill>
                  <a:srgbClr val="5C5B5A"/>
                </a:solidFill>
                <a:latin typeface="+mj-lt"/>
              </a:rPr>
              <a:t>Manchester has the most hotspots</a:t>
            </a:r>
            <a:r>
              <a:rPr lang="en-US" sz="1550">
                <a:solidFill>
                  <a:srgbClr val="5C5B5A"/>
                </a:solidFill>
                <a:latin typeface="+mj-lt"/>
              </a:rPr>
              <a:t> concentrated in the South and East including wards such as Woodhouse Park and Miles Platting. </a:t>
            </a:r>
            <a:r>
              <a:rPr lang="en-US" sz="1550" b="1">
                <a:solidFill>
                  <a:srgbClr val="5C5B5A"/>
                </a:solidFill>
                <a:latin typeface="+mj-lt"/>
              </a:rPr>
              <a:t>The most prominent hotspot is Brinnington, Stockport </a:t>
            </a:r>
            <a:r>
              <a:rPr lang="en-US" sz="1550">
                <a:solidFill>
                  <a:srgbClr val="5C5B5A"/>
                </a:solidFill>
                <a:latin typeface="+mj-lt"/>
              </a:rPr>
              <a:t>(12.9% of the population are economically inactive due to LTSD). </a:t>
            </a:r>
            <a:r>
              <a:rPr lang="en-US" sz="1550">
                <a:solidFill>
                  <a:srgbClr val="5C5B5A"/>
                </a:solidFill>
                <a:effectLst/>
                <a:latin typeface="+mj-lt"/>
              </a:rPr>
              <a:t>Other high prevalence areas include LSOA 016c in Bury, 010c in Rochdale, and 009c in Wigan. </a:t>
            </a:r>
            <a:r>
              <a:rPr lang="en-GB" sz="1550" b="1" kern="100">
                <a:solidFill>
                  <a:srgbClr val="5C5B5A"/>
                </a:solidFill>
                <a:effectLst/>
                <a:latin typeface="+mj-lt"/>
                <a:ea typeface="Aptos" panose="020B0004020202020204" pitchFamily="34" charset="0"/>
                <a:cs typeface="Arial" panose="020B0604020202020204" pitchFamily="34" charset="0"/>
              </a:rPr>
              <a:t>Brinnington</a:t>
            </a:r>
            <a:r>
              <a:rPr lang="en-GB" sz="1550" kern="100">
                <a:solidFill>
                  <a:srgbClr val="5C5B5A"/>
                </a:solidFill>
                <a:effectLst/>
                <a:latin typeface="+mj-lt"/>
                <a:ea typeface="Aptos" panose="020B0004020202020204" pitchFamily="34" charset="0"/>
                <a:cs typeface="Arial" panose="020B0604020202020204" pitchFamily="34" charset="0"/>
              </a:rPr>
              <a:t> in Stockport, </a:t>
            </a:r>
            <a:r>
              <a:rPr lang="en-GB" sz="1550" b="1" kern="100">
                <a:solidFill>
                  <a:srgbClr val="5C5B5A"/>
                </a:solidFill>
                <a:effectLst/>
                <a:latin typeface="+mj-lt"/>
                <a:ea typeface="Aptos" panose="020B0004020202020204" pitchFamily="34" charset="0"/>
                <a:cs typeface="Arial" panose="020B0604020202020204" pitchFamily="34" charset="0"/>
              </a:rPr>
              <a:t>Harpurhey </a:t>
            </a:r>
            <a:r>
              <a:rPr lang="en-GB" sz="1550" kern="100">
                <a:solidFill>
                  <a:srgbClr val="5C5B5A"/>
                </a:solidFill>
                <a:effectLst/>
                <a:latin typeface="+mj-lt"/>
                <a:ea typeface="Aptos" panose="020B0004020202020204" pitchFamily="34" charset="0"/>
                <a:cs typeface="Arial" panose="020B0604020202020204" pitchFamily="34" charset="0"/>
              </a:rPr>
              <a:t>in Manchester, and </a:t>
            </a:r>
            <a:r>
              <a:rPr lang="en-GB" sz="1550" b="1" kern="100">
                <a:solidFill>
                  <a:srgbClr val="5C5B5A"/>
                </a:solidFill>
                <a:effectLst/>
                <a:latin typeface="+mj-lt"/>
                <a:ea typeface="Aptos" panose="020B0004020202020204" pitchFamily="34" charset="0"/>
                <a:cs typeface="Arial" panose="020B0604020202020204" pitchFamily="34" charset="0"/>
              </a:rPr>
              <a:t>Hollinwood</a:t>
            </a:r>
            <a:r>
              <a:rPr lang="en-GB" sz="1550" kern="100">
                <a:solidFill>
                  <a:srgbClr val="5C5B5A"/>
                </a:solidFill>
                <a:effectLst/>
                <a:latin typeface="+mj-lt"/>
                <a:ea typeface="Aptos" panose="020B0004020202020204" pitchFamily="34" charset="0"/>
                <a:cs typeface="Arial" panose="020B0604020202020204" pitchFamily="34" charset="0"/>
              </a:rPr>
              <a:t> in Oldham also have relatively high numbers of Universal Credit claimants on account of health. </a:t>
            </a:r>
            <a:r>
              <a:rPr lang="en-GB" sz="1550" b="1" kern="100">
                <a:solidFill>
                  <a:srgbClr val="5C5B5A"/>
                </a:solidFill>
                <a:latin typeface="+mj-lt"/>
                <a:ea typeface="Aptos" panose="020B0004020202020204" pitchFamily="34" charset="0"/>
                <a:cs typeface="Arial" panose="020B0604020202020204" pitchFamily="34" charset="0"/>
              </a:rPr>
              <a:t>Funding </a:t>
            </a:r>
            <a:r>
              <a:rPr lang="en-GB" sz="1550" b="1" kern="100">
                <a:solidFill>
                  <a:srgbClr val="5C5B5A"/>
                </a:solidFill>
                <a:effectLst/>
                <a:latin typeface="+mj-lt"/>
                <a:ea typeface="Aptos" panose="020B0004020202020204" pitchFamily="34" charset="0"/>
                <a:cs typeface="Arial" panose="020B0604020202020204" pitchFamily="34" charset="0"/>
              </a:rPr>
              <a:t>could be directed to areas with higher levels of economic inactivity due to LTSD.</a:t>
            </a:r>
            <a:endParaRPr lang="en-GB" sz="1550" b="1">
              <a:latin typeface="+mj-lt"/>
            </a:endParaRPr>
          </a:p>
        </p:txBody>
      </p:sp>
      <p:pic>
        <p:nvPicPr>
          <p:cNvPr id="12" name="Picture 11">
            <a:extLst>
              <a:ext uri="{FF2B5EF4-FFF2-40B4-BE49-F238E27FC236}">
                <a16:creationId xmlns:a16="http://schemas.microsoft.com/office/drawing/2014/main" id="{AC31E507-74C2-19D3-F98F-FEFEEFA23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8084" y="734013"/>
            <a:ext cx="3969181" cy="2890308"/>
          </a:xfrm>
          <a:prstGeom prst="rect">
            <a:avLst/>
          </a:prstGeom>
          <a:noFill/>
          <a:ln>
            <a:noFill/>
          </a:ln>
        </p:spPr>
      </p:pic>
      <p:grpSp>
        <p:nvGrpSpPr>
          <p:cNvPr id="8" name="Group 7">
            <a:extLst>
              <a:ext uri="{FF2B5EF4-FFF2-40B4-BE49-F238E27FC236}">
                <a16:creationId xmlns:a16="http://schemas.microsoft.com/office/drawing/2014/main" id="{427E0A03-796C-5CA4-10EB-87B38EB021C9}"/>
              </a:ext>
            </a:extLst>
          </p:cNvPr>
          <p:cNvGrpSpPr/>
          <p:nvPr/>
        </p:nvGrpSpPr>
        <p:grpSpPr>
          <a:xfrm>
            <a:off x="283841" y="734013"/>
            <a:ext cx="8238630" cy="2890307"/>
            <a:chOff x="283841" y="734013"/>
            <a:chExt cx="8238630" cy="2890307"/>
          </a:xfrm>
        </p:grpSpPr>
        <p:pic>
          <p:nvPicPr>
            <p:cNvPr id="2" name="Picture 1" descr="A map of a country&#10;&#10;Description automatically generated">
              <a:extLst>
                <a:ext uri="{FF2B5EF4-FFF2-40B4-BE49-F238E27FC236}">
                  <a16:creationId xmlns:a16="http://schemas.microsoft.com/office/drawing/2014/main" id="{0C589E96-AEEB-1459-849A-8546EDE6B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83841" y="734013"/>
              <a:ext cx="3969182" cy="2890307"/>
            </a:xfrm>
            <a:prstGeom prst="rect">
              <a:avLst/>
            </a:prstGeom>
            <a:noFill/>
          </p:spPr>
        </p:pic>
        <p:sp>
          <p:nvSpPr>
            <p:cNvPr id="5" name="TextBox 4">
              <a:extLst>
                <a:ext uri="{FF2B5EF4-FFF2-40B4-BE49-F238E27FC236}">
                  <a16:creationId xmlns:a16="http://schemas.microsoft.com/office/drawing/2014/main" id="{77113463-B4F6-742A-E6DA-EDF09641F7CA}"/>
                </a:ext>
              </a:extLst>
            </p:cNvPr>
            <p:cNvSpPr txBox="1"/>
            <p:nvPr/>
          </p:nvSpPr>
          <p:spPr>
            <a:xfrm>
              <a:off x="3668232" y="3331354"/>
              <a:ext cx="584791" cy="276999"/>
            </a:xfrm>
            <a:prstGeom prst="rect">
              <a:avLst/>
            </a:prstGeom>
            <a:noFill/>
          </p:spPr>
          <p:txBody>
            <a:bodyPr wrap="square" rtlCol="0">
              <a:spAutoFit/>
            </a:bodyPr>
            <a:lstStyle/>
            <a:p>
              <a:r>
                <a:rPr lang="en-GB" sz="1200" b="1">
                  <a:solidFill>
                    <a:srgbClr val="ED641C"/>
                  </a:solidFill>
                  <a:latin typeface="+mj-lt"/>
                </a:rPr>
                <a:t>Ward</a:t>
              </a:r>
            </a:p>
          </p:txBody>
        </p:sp>
        <p:sp>
          <p:nvSpPr>
            <p:cNvPr id="6" name="TextBox 5">
              <a:extLst>
                <a:ext uri="{FF2B5EF4-FFF2-40B4-BE49-F238E27FC236}">
                  <a16:creationId xmlns:a16="http://schemas.microsoft.com/office/drawing/2014/main" id="{D0FDBF06-0E42-6FE7-82E1-403AF5D49D17}"/>
                </a:ext>
              </a:extLst>
            </p:cNvPr>
            <p:cNvSpPr txBox="1"/>
            <p:nvPr/>
          </p:nvSpPr>
          <p:spPr>
            <a:xfrm>
              <a:off x="7637414" y="3331353"/>
              <a:ext cx="885057" cy="276999"/>
            </a:xfrm>
            <a:prstGeom prst="rect">
              <a:avLst/>
            </a:prstGeom>
            <a:noFill/>
          </p:spPr>
          <p:txBody>
            <a:bodyPr wrap="square" rtlCol="0">
              <a:spAutoFit/>
            </a:bodyPr>
            <a:lstStyle/>
            <a:p>
              <a:r>
                <a:rPr lang="en-GB" sz="1200" b="1">
                  <a:solidFill>
                    <a:srgbClr val="ED641C"/>
                  </a:solidFill>
                  <a:latin typeface="+mj-lt"/>
                </a:rPr>
                <a:t>LSOA</a:t>
              </a:r>
            </a:p>
          </p:txBody>
        </p:sp>
      </p:grpSp>
    </p:spTree>
    <p:extLst>
      <p:ext uri="{BB962C8B-B14F-4D97-AF65-F5344CB8AC3E}">
        <p14:creationId xmlns:p14="http://schemas.microsoft.com/office/powerpoint/2010/main" val="270940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1262A-D017-7C52-C8CE-F8078FFE74A4}"/>
              </a:ext>
            </a:extLst>
          </p:cNvPr>
          <p:cNvSpPr txBox="1"/>
          <p:nvPr/>
        </p:nvSpPr>
        <p:spPr>
          <a:xfrm>
            <a:off x="154581" y="101219"/>
            <a:ext cx="12037419" cy="36115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2000" b="1">
                <a:solidFill>
                  <a:srgbClr val="5C5B5A"/>
                </a:solidFill>
                <a:latin typeface="+mj-lt"/>
                <a:ea typeface="+mj-ea"/>
                <a:cs typeface="+mj-cs"/>
              </a:rPr>
              <a:t>Economic inactivity due to LTSD – gender, age, ethnicity, and length of time out-of-work</a:t>
            </a:r>
          </a:p>
        </p:txBody>
      </p:sp>
      <p:sp>
        <p:nvSpPr>
          <p:cNvPr id="11" name="TextBox 10">
            <a:extLst>
              <a:ext uri="{FF2B5EF4-FFF2-40B4-BE49-F238E27FC236}">
                <a16:creationId xmlns:a16="http://schemas.microsoft.com/office/drawing/2014/main" id="{488C1357-EE52-F162-FA98-D9EA5B27CEB1}"/>
              </a:ext>
            </a:extLst>
          </p:cNvPr>
          <p:cNvSpPr txBox="1"/>
          <p:nvPr/>
        </p:nvSpPr>
        <p:spPr>
          <a:xfrm>
            <a:off x="2720158" y="5029804"/>
            <a:ext cx="5438867" cy="1600438"/>
          </a:xfrm>
          <a:prstGeom prst="rect">
            <a:avLst/>
          </a:prstGeom>
          <a:noFill/>
        </p:spPr>
        <p:txBody>
          <a:bodyPr wrap="square" rtlCol="0">
            <a:spAutoFit/>
          </a:bodyPr>
          <a:lstStyle/>
          <a:p>
            <a:pPr algn="ctr"/>
            <a:r>
              <a:rPr lang="en-GB" sz="1400" b="1" kern="100">
                <a:solidFill>
                  <a:srgbClr val="ED641C"/>
                </a:solidFill>
                <a:latin typeface="+mj-lt"/>
                <a:ea typeface="Yu Gothic" panose="020B0400000000000000" pitchFamily="34" charset="-128"/>
                <a:cs typeface="Arial" panose="020B0604020202020204" pitchFamily="34" charset="0"/>
              </a:rPr>
              <a:t>Gender: </a:t>
            </a:r>
            <a:r>
              <a:rPr lang="en-GB" sz="1400" b="1" kern="100">
                <a:solidFill>
                  <a:srgbClr val="5C5B5A"/>
                </a:solidFill>
                <a:latin typeface="+mj-lt"/>
                <a:ea typeface="Yu Gothic" panose="020B0400000000000000" pitchFamily="34" charset="-128"/>
                <a:cs typeface="Arial" panose="020B0604020202020204" pitchFamily="34" charset="0"/>
              </a:rPr>
              <a:t>men and w</a:t>
            </a:r>
            <a:r>
              <a:rPr lang="en-GB" sz="1400" b="1" i="0">
                <a:solidFill>
                  <a:srgbClr val="5C5B5A"/>
                </a:solidFill>
                <a:effectLst/>
                <a:latin typeface="+mj-lt"/>
              </a:rPr>
              <a:t>omen </a:t>
            </a:r>
            <a:r>
              <a:rPr lang="en-GB" sz="1400" b="1">
                <a:solidFill>
                  <a:srgbClr val="5C5B5A"/>
                </a:solidFill>
                <a:latin typeface="+mj-lt"/>
              </a:rPr>
              <a:t>demonstrate </a:t>
            </a:r>
            <a:r>
              <a:rPr lang="en-GB" sz="1400" b="1" i="0">
                <a:solidFill>
                  <a:srgbClr val="5C5B5A"/>
                </a:solidFill>
                <a:effectLst/>
                <a:latin typeface="+mj-lt"/>
              </a:rPr>
              <a:t>similar likelihood to be economically inactive due to LTSD </a:t>
            </a:r>
            <a:r>
              <a:rPr lang="en-GB" sz="1400" b="0" i="0">
                <a:solidFill>
                  <a:srgbClr val="5C5B5A"/>
                </a:solidFill>
                <a:effectLst/>
                <a:latin typeface="+mj-lt"/>
              </a:rPr>
              <a:t>(51% female vs. 49% male). Men are more geographically dispersed, while women are concentrated in hotspot areas. There is also a significant difference between men and women who have never worked. </a:t>
            </a:r>
            <a:r>
              <a:rPr lang="en-GB" sz="1400" b="1" i="0">
                <a:solidFill>
                  <a:srgbClr val="5C5B5A"/>
                </a:solidFill>
                <a:effectLst/>
                <a:latin typeface="+mj-lt"/>
              </a:rPr>
              <a:t>Targeted support could focus on women’s hotspots whilst accounting for the dispersed nature of male residents.</a:t>
            </a:r>
            <a:endParaRPr lang="en-GB" sz="1400" b="1">
              <a:solidFill>
                <a:srgbClr val="5C5B5A"/>
              </a:solidFill>
              <a:latin typeface="+mj-lt"/>
            </a:endParaRPr>
          </a:p>
        </p:txBody>
      </p:sp>
      <p:grpSp>
        <p:nvGrpSpPr>
          <p:cNvPr id="14" name="Group 13">
            <a:extLst>
              <a:ext uri="{FF2B5EF4-FFF2-40B4-BE49-F238E27FC236}">
                <a16:creationId xmlns:a16="http://schemas.microsoft.com/office/drawing/2014/main" id="{2DB90936-0537-6F0C-22B0-9FCC472827B7}"/>
              </a:ext>
            </a:extLst>
          </p:cNvPr>
          <p:cNvGrpSpPr/>
          <p:nvPr/>
        </p:nvGrpSpPr>
        <p:grpSpPr>
          <a:xfrm>
            <a:off x="2672256" y="2681083"/>
            <a:ext cx="5509719" cy="2282598"/>
            <a:chOff x="5131288" y="4209773"/>
            <a:chExt cx="5442601" cy="2200548"/>
          </a:xfrm>
        </p:grpSpPr>
        <p:pic>
          <p:nvPicPr>
            <p:cNvPr id="15" name="Picture 14">
              <a:extLst>
                <a:ext uri="{FF2B5EF4-FFF2-40B4-BE49-F238E27FC236}">
                  <a16:creationId xmlns:a16="http://schemas.microsoft.com/office/drawing/2014/main" id="{5C3DA945-ADBE-8D8D-6DF4-8ED14BC61A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1288" y="4209773"/>
              <a:ext cx="2648417" cy="2200548"/>
            </a:xfrm>
            <a:prstGeom prst="rect">
              <a:avLst/>
            </a:prstGeom>
            <a:noFill/>
            <a:ln>
              <a:noFill/>
            </a:ln>
          </p:spPr>
        </p:pic>
        <p:pic>
          <p:nvPicPr>
            <p:cNvPr id="16" name="Picture 15">
              <a:extLst>
                <a:ext uri="{FF2B5EF4-FFF2-40B4-BE49-F238E27FC236}">
                  <a16:creationId xmlns:a16="http://schemas.microsoft.com/office/drawing/2014/main" id="{5C83FEEC-48D7-61F5-018C-3BF1CB64DB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5472" y="4209773"/>
              <a:ext cx="2648417" cy="2200548"/>
            </a:xfrm>
            <a:prstGeom prst="rect">
              <a:avLst/>
            </a:prstGeom>
            <a:noFill/>
            <a:ln>
              <a:noFill/>
            </a:ln>
          </p:spPr>
        </p:pic>
        <p:sp>
          <p:nvSpPr>
            <p:cNvPr id="17" name="TextBox 29">
              <a:extLst>
                <a:ext uri="{FF2B5EF4-FFF2-40B4-BE49-F238E27FC236}">
                  <a16:creationId xmlns:a16="http://schemas.microsoft.com/office/drawing/2014/main" id="{69DA745E-FDEA-68B8-DF12-15CCEA68B625}"/>
                </a:ext>
              </a:extLst>
            </p:cNvPr>
            <p:cNvSpPr txBox="1"/>
            <p:nvPr/>
          </p:nvSpPr>
          <p:spPr>
            <a:xfrm>
              <a:off x="5131288" y="5945027"/>
              <a:ext cx="914400" cy="2373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a:solidFill>
                    <a:srgbClr val="ED641C"/>
                  </a:solidFill>
                  <a:latin typeface="+mj-lt"/>
                  <a:cs typeface="Arial" panose="020B0604020202020204" pitchFamily="34" charset="0"/>
                </a:rPr>
                <a:t>Male</a:t>
              </a:r>
            </a:p>
          </p:txBody>
        </p:sp>
        <p:sp>
          <p:nvSpPr>
            <p:cNvPr id="18" name="TextBox 30">
              <a:extLst>
                <a:ext uri="{FF2B5EF4-FFF2-40B4-BE49-F238E27FC236}">
                  <a16:creationId xmlns:a16="http://schemas.microsoft.com/office/drawing/2014/main" id="{2EF9727F-03F4-5DD8-963C-F1B4BBDD08D7}"/>
                </a:ext>
              </a:extLst>
            </p:cNvPr>
            <p:cNvSpPr txBox="1"/>
            <p:nvPr/>
          </p:nvSpPr>
          <p:spPr>
            <a:xfrm>
              <a:off x="7951860" y="5945027"/>
              <a:ext cx="914400" cy="2373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a:solidFill>
                    <a:srgbClr val="ED641C"/>
                  </a:solidFill>
                  <a:latin typeface="+mj-lt"/>
                  <a:cs typeface="Arial" panose="020B0604020202020204" pitchFamily="34" charset="0"/>
                </a:rPr>
                <a:t>Female</a:t>
              </a:r>
            </a:p>
          </p:txBody>
        </p:sp>
      </p:grpSp>
      <p:sp>
        <p:nvSpPr>
          <p:cNvPr id="20" name="TextBox 19">
            <a:extLst>
              <a:ext uri="{FF2B5EF4-FFF2-40B4-BE49-F238E27FC236}">
                <a16:creationId xmlns:a16="http://schemas.microsoft.com/office/drawing/2014/main" id="{BFB11A50-B4C9-576D-FAF8-7E7A681265A9}"/>
              </a:ext>
            </a:extLst>
          </p:cNvPr>
          <p:cNvSpPr txBox="1"/>
          <p:nvPr/>
        </p:nvSpPr>
        <p:spPr>
          <a:xfrm>
            <a:off x="160827" y="486431"/>
            <a:ext cx="5366784" cy="2246769"/>
          </a:xfrm>
          <a:prstGeom prst="rect">
            <a:avLst/>
          </a:prstGeom>
          <a:noFill/>
        </p:spPr>
        <p:txBody>
          <a:bodyPr wrap="square">
            <a:spAutoFit/>
          </a:bodyPr>
          <a:lstStyle/>
          <a:p>
            <a:r>
              <a:rPr lang="en-GB" sz="1400" b="1" i="0" u="none" strike="noStrike">
                <a:solidFill>
                  <a:srgbClr val="ED641C"/>
                </a:solidFill>
                <a:effectLst/>
                <a:latin typeface="+mj-lt"/>
              </a:rPr>
              <a:t>Length of time out-of-work</a:t>
            </a:r>
            <a:r>
              <a:rPr lang="en-GB" sz="1400" b="1" i="0" u="none" strike="noStrike">
                <a:solidFill>
                  <a:srgbClr val="000000"/>
                </a:solidFill>
                <a:effectLst/>
                <a:latin typeface="+mj-lt"/>
              </a:rPr>
              <a:t> </a:t>
            </a:r>
            <a:r>
              <a:rPr lang="en-GB" sz="1400" b="0" i="0" u="none" strike="noStrike">
                <a:solidFill>
                  <a:srgbClr val="5C5B5A"/>
                </a:solidFill>
                <a:effectLst/>
                <a:latin typeface="+mj-lt"/>
              </a:rPr>
              <a:t>is intimately linked to the ability to re-enter work. </a:t>
            </a:r>
            <a:r>
              <a:rPr lang="en-GB" sz="1400" b="1" i="0">
                <a:solidFill>
                  <a:srgbClr val="5C5B5A"/>
                </a:solidFill>
                <a:effectLst/>
                <a:latin typeface="+mj-lt"/>
              </a:rPr>
              <a:t>Young people and women are overrepresented among those who have never worked</a:t>
            </a:r>
            <a:r>
              <a:rPr lang="en-GB" sz="1400" b="0" i="0">
                <a:solidFill>
                  <a:srgbClr val="5C5B5A"/>
                </a:solidFill>
                <a:effectLst/>
                <a:latin typeface="+mj-lt"/>
              </a:rPr>
              <a:t>, with 13.6% of women compared to 10.3% of men. Manchester is a hotspot for women who have never worked (18.4%). Long-term economic inactivity hotspots include Manchester’s northeastern ring, Rochdale, Oldham, and </a:t>
            </a:r>
            <a:r>
              <a:rPr lang="en-GB" sz="1400" b="0" i="0" err="1">
                <a:solidFill>
                  <a:srgbClr val="5C5B5A"/>
                </a:solidFill>
                <a:effectLst/>
                <a:latin typeface="+mj-lt"/>
              </a:rPr>
              <a:t>Brinnington</a:t>
            </a:r>
            <a:r>
              <a:rPr lang="en-GB" sz="1400" b="0" i="0">
                <a:solidFill>
                  <a:srgbClr val="5C5B5A"/>
                </a:solidFill>
                <a:effectLst/>
                <a:latin typeface="+mj-lt"/>
              </a:rPr>
              <a:t> in Stockport. </a:t>
            </a:r>
            <a:r>
              <a:rPr lang="en-GB" sz="1400" b="1" i="0">
                <a:solidFill>
                  <a:srgbClr val="5C5B5A"/>
                </a:solidFill>
                <a:effectLst/>
                <a:latin typeface="+mj-lt"/>
              </a:rPr>
              <a:t>High proportions of young people who have never worked are found in Oldham and Rochdale</a:t>
            </a:r>
            <a:r>
              <a:rPr lang="en-GB" sz="1400" b="0" i="0">
                <a:solidFill>
                  <a:srgbClr val="5C5B5A"/>
                </a:solidFill>
                <a:effectLst/>
                <a:latin typeface="+mj-lt"/>
              </a:rPr>
              <a:t>, while over 50s are less affected, except in Manchester (13.5%).</a:t>
            </a:r>
            <a:endParaRPr lang="en-GB" sz="1400">
              <a:solidFill>
                <a:srgbClr val="5C5B5A"/>
              </a:solidFill>
              <a:latin typeface="+mj-lt"/>
            </a:endParaRPr>
          </a:p>
        </p:txBody>
      </p:sp>
      <p:grpSp>
        <p:nvGrpSpPr>
          <p:cNvPr id="27" name="Group 26">
            <a:extLst>
              <a:ext uri="{FF2B5EF4-FFF2-40B4-BE49-F238E27FC236}">
                <a16:creationId xmlns:a16="http://schemas.microsoft.com/office/drawing/2014/main" id="{6D5C00F4-B49B-D450-86B3-F3381583383B}"/>
              </a:ext>
            </a:extLst>
          </p:cNvPr>
          <p:cNvGrpSpPr/>
          <p:nvPr/>
        </p:nvGrpSpPr>
        <p:grpSpPr>
          <a:xfrm>
            <a:off x="9017005" y="486431"/>
            <a:ext cx="3014168" cy="1449691"/>
            <a:chOff x="2775695" y="5108848"/>
            <a:chExt cx="3175347" cy="1621835"/>
          </a:xfrm>
        </p:grpSpPr>
        <p:pic>
          <p:nvPicPr>
            <p:cNvPr id="21" name="Picture 20" descr="A blue and white gradient&#10;&#10;Description automatically generated">
              <a:extLst>
                <a:ext uri="{FF2B5EF4-FFF2-40B4-BE49-F238E27FC236}">
                  <a16:creationId xmlns:a16="http://schemas.microsoft.com/office/drawing/2014/main" id="{6FB6CF3A-0E9F-3F21-C5C3-8D82EEF9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6842" y="5387023"/>
              <a:ext cx="3124200" cy="1343660"/>
            </a:xfrm>
            <a:prstGeom prst="rect">
              <a:avLst/>
            </a:prstGeom>
          </p:spPr>
        </p:pic>
        <p:sp>
          <p:nvSpPr>
            <p:cNvPr id="22" name="TextBox 21">
              <a:extLst>
                <a:ext uri="{FF2B5EF4-FFF2-40B4-BE49-F238E27FC236}">
                  <a16:creationId xmlns:a16="http://schemas.microsoft.com/office/drawing/2014/main" id="{6B0F4B11-72E7-6C84-B2F8-FBB10A68C292}"/>
                </a:ext>
              </a:extLst>
            </p:cNvPr>
            <p:cNvSpPr txBox="1"/>
            <p:nvPr/>
          </p:nvSpPr>
          <p:spPr>
            <a:xfrm>
              <a:off x="2775695" y="5108848"/>
              <a:ext cx="2416102" cy="284067"/>
            </a:xfrm>
            <a:prstGeom prst="rect">
              <a:avLst/>
            </a:prstGeom>
            <a:noFill/>
          </p:spPr>
          <p:txBody>
            <a:bodyPr wrap="square" rtlCol="0">
              <a:spAutoFit/>
            </a:bodyPr>
            <a:lstStyle/>
            <a:p>
              <a:r>
                <a:rPr lang="en-GB" sz="1050" b="1">
                  <a:solidFill>
                    <a:srgbClr val="ED641C"/>
                  </a:solidFill>
                  <a:latin typeface="+mj-lt"/>
                </a:rPr>
                <a:t>Never worked (50-64-year-olds)</a:t>
              </a:r>
            </a:p>
          </p:txBody>
        </p:sp>
      </p:grpSp>
      <p:grpSp>
        <p:nvGrpSpPr>
          <p:cNvPr id="28" name="Group 27">
            <a:extLst>
              <a:ext uri="{FF2B5EF4-FFF2-40B4-BE49-F238E27FC236}">
                <a16:creationId xmlns:a16="http://schemas.microsoft.com/office/drawing/2014/main" id="{4ABFAAFC-896D-D767-63A9-8A9F07905785}"/>
              </a:ext>
            </a:extLst>
          </p:cNvPr>
          <p:cNvGrpSpPr/>
          <p:nvPr/>
        </p:nvGrpSpPr>
        <p:grpSpPr>
          <a:xfrm>
            <a:off x="5576162" y="486431"/>
            <a:ext cx="3166335" cy="1418768"/>
            <a:chOff x="3085096" y="3537094"/>
            <a:chExt cx="3191913" cy="1589422"/>
          </a:xfrm>
        </p:grpSpPr>
        <p:pic>
          <p:nvPicPr>
            <p:cNvPr id="25" name="Picture 24" descr="A blue and white background&#10;&#10;Description automatically generated">
              <a:extLst>
                <a:ext uri="{FF2B5EF4-FFF2-40B4-BE49-F238E27FC236}">
                  <a16:creationId xmlns:a16="http://schemas.microsoft.com/office/drawing/2014/main" id="{C0F38AD3-E8CC-4B75-69AB-468DA3974E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2073" y="3806986"/>
              <a:ext cx="3144936" cy="1319530"/>
            </a:xfrm>
            <a:prstGeom prst="rect">
              <a:avLst/>
            </a:prstGeom>
          </p:spPr>
        </p:pic>
        <p:sp>
          <p:nvSpPr>
            <p:cNvPr id="26" name="TextBox 25">
              <a:extLst>
                <a:ext uri="{FF2B5EF4-FFF2-40B4-BE49-F238E27FC236}">
                  <a16:creationId xmlns:a16="http://schemas.microsoft.com/office/drawing/2014/main" id="{564C6BC0-4E95-1C24-6990-8991D8532632}"/>
                </a:ext>
              </a:extLst>
            </p:cNvPr>
            <p:cNvSpPr txBox="1"/>
            <p:nvPr/>
          </p:nvSpPr>
          <p:spPr>
            <a:xfrm>
              <a:off x="3085096" y="3537094"/>
              <a:ext cx="2416102" cy="284458"/>
            </a:xfrm>
            <a:prstGeom prst="rect">
              <a:avLst/>
            </a:prstGeom>
            <a:noFill/>
          </p:spPr>
          <p:txBody>
            <a:bodyPr wrap="square" rtlCol="0">
              <a:spAutoFit/>
            </a:bodyPr>
            <a:lstStyle/>
            <a:p>
              <a:r>
                <a:rPr lang="en-GB" sz="1050" b="1">
                  <a:solidFill>
                    <a:srgbClr val="ED641C"/>
                  </a:solidFill>
                  <a:latin typeface="+mj-lt"/>
                </a:rPr>
                <a:t>Never worked (16-24-year-olds)</a:t>
              </a:r>
            </a:p>
          </p:txBody>
        </p:sp>
      </p:grpSp>
      <p:grpSp>
        <p:nvGrpSpPr>
          <p:cNvPr id="32" name="Group 31">
            <a:extLst>
              <a:ext uri="{FF2B5EF4-FFF2-40B4-BE49-F238E27FC236}">
                <a16:creationId xmlns:a16="http://schemas.microsoft.com/office/drawing/2014/main" id="{DB1E168E-03F6-2403-C10B-7D95696BBF8B}"/>
              </a:ext>
            </a:extLst>
          </p:cNvPr>
          <p:cNvGrpSpPr/>
          <p:nvPr/>
        </p:nvGrpSpPr>
        <p:grpSpPr>
          <a:xfrm>
            <a:off x="8329541" y="2087340"/>
            <a:ext cx="3712804" cy="4548243"/>
            <a:chOff x="8831996" y="432197"/>
            <a:chExt cx="3271226" cy="4763448"/>
          </a:xfrm>
        </p:grpSpPr>
        <p:pic>
          <p:nvPicPr>
            <p:cNvPr id="29" name="Picture 28" descr="A map of a city&#10;&#10;Description automatically generated">
              <a:extLst>
                <a:ext uri="{FF2B5EF4-FFF2-40B4-BE49-F238E27FC236}">
                  <a16:creationId xmlns:a16="http://schemas.microsoft.com/office/drawing/2014/main" id="{149F0744-A611-5644-81ED-2D8B3D81EF60}"/>
                </a:ext>
              </a:extLst>
            </p:cNvPr>
            <p:cNvPicPr>
              <a:picLocks noChangeAspect="1"/>
            </p:cNvPicPr>
            <p:nvPr/>
          </p:nvPicPr>
          <p:blipFill>
            <a:blip r:embed="rId7"/>
            <a:stretch>
              <a:fillRect/>
            </a:stretch>
          </p:blipFill>
          <p:spPr>
            <a:xfrm>
              <a:off x="9107747" y="528383"/>
              <a:ext cx="2719724" cy="2327586"/>
            </a:xfrm>
            <a:prstGeom prst="rect">
              <a:avLst/>
            </a:prstGeom>
          </p:spPr>
        </p:pic>
        <p:sp>
          <p:nvSpPr>
            <p:cNvPr id="30" name="TextBox 29">
              <a:extLst>
                <a:ext uri="{FF2B5EF4-FFF2-40B4-BE49-F238E27FC236}">
                  <a16:creationId xmlns:a16="http://schemas.microsoft.com/office/drawing/2014/main" id="{ABB412DD-5D17-FBA5-F50F-FF072AD17D4C}"/>
                </a:ext>
              </a:extLst>
            </p:cNvPr>
            <p:cNvSpPr txBox="1"/>
            <p:nvPr/>
          </p:nvSpPr>
          <p:spPr>
            <a:xfrm>
              <a:off x="8859011" y="2842566"/>
              <a:ext cx="3197910" cy="2353079"/>
            </a:xfrm>
            <a:prstGeom prst="rect">
              <a:avLst/>
            </a:prstGeom>
            <a:noFill/>
          </p:spPr>
          <p:txBody>
            <a:bodyPr wrap="square">
              <a:spAutoFit/>
            </a:bodyPr>
            <a:lstStyle/>
            <a:p>
              <a:pPr lvl="0" algn="r">
                <a:spcAft>
                  <a:spcPts val="800"/>
                </a:spcAft>
              </a:pPr>
              <a:r>
                <a:rPr lang="en-GB" sz="1400" b="1" kern="100">
                  <a:solidFill>
                    <a:srgbClr val="ED641C"/>
                  </a:solidFill>
                  <a:effectLst/>
                  <a:latin typeface="+mj-lt"/>
                  <a:ea typeface="Yu Gothic" panose="020B0400000000000000" pitchFamily="34" charset="-128"/>
                  <a:cs typeface="Arial" panose="020B0604020202020204" pitchFamily="34" charset="0"/>
                </a:rPr>
                <a:t>Age:</a:t>
              </a:r>
              <a:r>
                <a:rPr lang="en-GB" sz="1400" kern="100">
                  <a:effectLst/>
                  <a:latin typeface="+mj-lt"/>
                  <a:ea typeface="Yu Gothic" panose="020B0400000000000000" pitchFamily="34" charset="-128"/>
                  <a:cs typeface="Arial" panose="020B0604020202020204" pitchFamily="34" charset="0"/>
                </a:rPr>
                <a:t> </a:t>
              </a:r>
              <a:r>
                <a:rPr lang="en-GB" sz="1400" b="1" kern="100">
                  <a:solidFill>
                    <a:srgbClr val="5C5B5A"/>
                  </a:solidFill>
                  <a:effectLst/>
                  <a:latin typeface="+mj-lt"/>
                  <a:ea typeface="Yu Gothic" panose="020B0400000000000000" pitchFamily="34" charset="-128"/>
                  <a:cs typeface="Arial" panose="020B0604020202020204" pitchFamily="34" charset="0"/>
                </a:rPr>
                <a:t>levels of economic inactivity due LTSD increase with age</a:t>
              </a:r>
              <a:r>
                <a:rPr lang="en-GB" sz="1400" kern="100">
                  <a:solidFill>
                    <a:srgbClr val="5C5B5A"/>
                  </a:solidFill>
                  <a:effectLst/>
                  <a:latin typeface="+mj-lt"/>
                  <a:ea typeface="Yu Gothic" panose="020B0400000000000000" pitchFamily="34" charset="-128"/>
                  <a:cs typeface="Arial" panose="020B0604020202020204" pitchFamily="34" charset="0"/>
                </a:rPr>
                <a:t>. </a:t>
              </a:r>
              <a:r>
                <a:rPr lang="en-GB" sz="1400" b="0" i="0">
                  <a:solidFill>
                    <a:srgbClr val="5C5B5A"/>
                  </a:solidFill>
                  <a:effectLst/>
                  <a:latin typeface="+mj-lt"/>
                </a:rPr>
                <a:t>Higher levels are seen among 50-64-year-olds in central Salford, Manchester, and East Manchester. For 16-24-year-olds, Brinnington, Stockport has the highest proportion (6.5%, 123 people). For 50-64-year-olds, Alexandra, Oldham has the highest proportion (23.9%, 490 people). </a:t>
              </a:r>
              <a:r>
                <a:rPr lang="en-GB" sz="1400" b="1" i="0">
                  <a:solidFill>
                    <a:srgbClr val="5C5B5A"/>
                  </a:solidFill>
                  <a:effectLst/>
                  <a:latin typeface="+mj-lt"/>
                </a:rPr>
                <a:t>Age-differentiated support may be needed in these areas.</a:t>
              </a:r>
              <a:endParaRPr lang="en-GB" sz="1400" b="1" kern="100">
                <a:solidFill>
                  <a:srgbClr val="5C5B5A"/>
                </a:solidFill>
                <a:effectLst/>
                <a:latin typeface="+mj-lt"/>
                <a:ea typeface="Aptos" panose="020B00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6CBD4AE-FD0C-FD3F-E149-E62103E40C38}"/>
                </a:ext>
              </a:extLst>
            </p:cNvPr>
            <p:cNvSpPr/>
            <p:nvPr/>
          </p:nvSpPr>
          <p:spPr>
            <a:xfrm>
              <a:off x="8831996" y="432197"/>
              <a:ext cx="3271226" cy="4757854"/>
            </a:xfrm>
            <a:prstGeom prst="rect">
              <a:avLst/>
            </a:prstGeom>
            <a:noFill/>
            <a:ln w="28575">
              <a:solidFill>
                <a:srgbClr val="ED64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sp>
        <p:nvSpPr>
          <p:cNvPr id="33" name="TextBox 32">
            <a:extLst>
              <a:ext uri="{FF2B5EF4-FFF2-40B4-BE49-F238E27FC236}">
                <a16:creationId xmlns:a16="http://schemas.microsoft.com/office/drawing/2014/main" id="{13D9A4FA-01C0-9E0D-2CB2-E064A1A16158}"/>
              </a:ext>
            </a:extLst>
          </p:cNvPr>
          <p:cNvSpPr txBox="1"/>
          <p:nvPr/>
        </p:nvSpPr>
        <p:spPr>
          <a:xfrm>
            <a:off x="250108" y="2824173"/>
            <a:ext cx="2157076" cy="3539430"/>
          </a:xfrm>
          <a:prstGeom prst="rect">
            <a:avLst/>
          </a:prstGeom>
          <a:noFill/>
          <a:ln w="28575">
            <a:solidFill>
              <a:srgbClr val="ED641C"/>
            </a:solidFill>
          </a:ln>
        </p:spPr>
        <p:txBody>
          <a:bodyPr wrap="square">
            <a:spAutoFit/>
          </a:bodyPr>
          <a:lstStyle/>
          <a:p>
            <a:pPr lvl="0">
              <a:spcAft>
                <a:spcPts val="800"/>
              </a:spcAft>
            </a:pPr>
            <a:r>
              <a:rPr lang="en-GB" sz="1400" b="1" kern="100">
                <a:solidFill>
                  <a:srgbClr val="ED641C"/>
                </a:solidFill>
                <a:effectLst/>
                <a:latin typeface="+mj-lt"/>
                <a:ea typeface="Yu Gothic" panose="020B0400000000000000" pitchFamily="34" charset="-128"/>
                <a:cs typeface="Arial" panose="020B0604020202020204" pitchFamily="34" charset="0"/>
              </a:rPr>
              <a:t>Ethnicity:</a:t>
            </a:r>
            <a:r>
              <a:rPr lang="en-GB" sz="1400" b="1" kern="100">
                <a:solidFill>
                  <a:srgbClr val="5C5B5A"/>
                </a:solidFill>
                <a:effectLst/>
                <a:latin typeface="+mj-lt"/>
                <a:ea typeface="Yu Gothic" panose="020B0400000000000000" pitchFamily="34" charset="-128"/>
                <a:cs typeface="Arial" panose="020B0604020202020204" pitchFamily="34" charset="0"/>
              </a:rPr>
              <a:t> </a:t>
            </a:r>
            <a:r>
              <a:rPr lang="en-GB" sz="1400" b="1" kern="100">
                <a:solidFill>
                  <a:srgbClr val="5C5B5A"/>
                </a:solidFill>
                <a:latin typeface="+mj-lt"/>
                <a:ea typeface="Yu Gothic" panose="020B0400000000000000" pitchFamily="34" charset="-128"/>
                <a:cs typeface="Arial" panose="020B0604020202020204" pitchFamily="34" charset="0"/>
              </a:rPr>
              <a:t>e</a:t>
            </a:r>
            <a:r>
              <a:rPr lang="en-GB" sz="1400" b="1" i="0">
                <a:solidFill>
                  <a:srgbClr val="5C5B5A"/>
                </a:solidFill>
                <a:effectLst/>
                <a:latin typeface="+mj-lt"/>
              </a:rPr>
              <a:t>conomic inactivity varies significantly across ethnic groups and localities. </a:t>
            </a:r>
            <a:r>
              <a:rPr lang="en-GB" sz="1400" b="0" i="0">
                <a:solidFill>
                  <a:srgbClr val="5C5B5A"/>
                </a:solidFill>
                <a:effectLst/>
                <a:latin typeface="+mj-lt"/>
              </a:rPr>
              <a:t>The GM white and mixed populations are most likely to be economically inactive due to LTSD. Rochdale has high inactivity for ‘White’ groups (7%), Oldham for ‘mixed’ (7%) and ‘Asian’ or ‘Asian British’ groups (4.7%), and Trafford for ‘Black British’ (4.1%).</a:t>
            </a:r>
            <a:endParaRPr lang="en-GB" sz="1400" kern="100">
              <a:solidFill>
                <a:srgbClr val="5C5B5A"/>
              </a:solidFill>
              <a:effectLst/>
              <a:latin typeface="+mj-l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3882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B201D-2F00-E758-815D-3BB624CB7B6A}"/>
              </a:ext>
            </a:extLst>
          </p:cNvPr>
          <p:cNvSpPr txBox="1"/>
          <p:nvPr/>
        </p:nvSpPr>
        <p:spPr>
          <a:xfrm>
            <a:off x="1135181" y="2822813"/>
            <a:ext cx="9921638" cy="57914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a:solidFill>
                  <a:srgbClr val="5C5B5A"/>
                </a:solidFill>
                <a:latin typeface="+mj-lt"/>
                <a:ea typeface="+mj-ea"/>
                <a:cs typeface="+mj-cs"/>
              </a:rPr>
              <a:t>Unemployment across Greater Manchester</a:t>
            </a:r>
          </a:p>
        </p:txBody>
      </p:sp>
      <p:cxnSp>
        <p:nvCxnSpPr>
          <p:cNvPr id="6" name="Straight Connector 5">
            <a:extLst>
              <a:ext uri="{FF2B5EF4-FFF2-40B4-BE49-F238E27FC236}">
                <a16:creationId xmlns:a16="http://schemas.microsoft.com/office/drawing/2014/main" id="{A0023799-3055-23A0-5A5E-A34623FE7FFC}"/>
              </a:ext>
            </a:extLst>
          </p:cNvPr>
          <p:cNvCxnSpPr>
            <a:cxnSpLocks/>
          </p:cNvCxnSpPr>
          <p:nvPr/>
        </p:nvCxnSpPr>
        <p:spPr>
          <a:xfrm>
            <a:off x="1425677" y="3456039"/>
            <a:ext cx="9026013"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69175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41FD10-7BEB-81EB-9FBA-1821FD66142D}"/>
              </a:ext>
            </a:extLst>
          </p:cNvPr>
          <p:cNvSpPr txBox="1"/>
          <p:nvPr/>
        </p:nvSpPr>
        <p:spPr>
          <a:xfrm>
            <a:off x="6131043" y="85329"/>
            <a:ext cx="5873397" cy="461665"/>
          </a:xfrm>
          <a:prstGeom prst="rect">
            <a:avLst/>
          </a:prstGeom>
          <a:noFill/>
        </p:spPr>
        <p:txBody>
          <a:bodyPr wrap="square" rtlCol="0">
            <a:spAutoFit/>
          </a:bodyPr>
          <a:lstStyle/>
          <a:p>
            <a:pPr algn="r"/>
            <a:r>
              <a:rPr lang="en-GB" sz="2400" b="1">
                <a:solidFill>
                  <a:srgbClr val="5C5B5A"/>
                </a:solidFill>
                <a:latin typeface="+mj-lt"/>
              </a:rPr>
              <a:t>Unemployed - Claimant Count</a:t>
            </a:r>
          </a:p>
        </p:txBody>
      </p:sp>
      <p:sp>
        <p:nvSpPr>
          <p:cNvPr id="6" name="TextBox 5">
            <a:extLst>
              <a:ext uri="{FF2B5EF4-FFF2-40B4-BE49-F238E27FC236}">
                <a16:creationId xmlns:a16="http://schemas.microsoft.com/office/drawing/2014/main" id="{ACE5702A-D15F-D1CC-0E2B-18EE5208665D}"/>
              </a:ext>
            </a:extLst>
          </p:cNvPr>
          <p:cNvSpPr txBox="1"/>
          <p:nvPr/>
        </p:nvSpPr>
        <p:spPr>
          <a:xfrm>
            <a:off x="98149" y="6434920"/>
            <a:ext cx="12005988" cy="369332"/>
          </a:xfrm>
          <a:prstGeom prst="rect">
            <a:avLst/>
          </a:prstGeom>
          <a:noFill/>
        </p:spPr>
        <p:txBody>
          <a:bodyPr wrap="square" rtlCol="0">
            <a:spAutoFit/>
          </a:bodyPr>
          <a:lstStyle/>
          <a:p>
            <a:r>
              <a:rPr lang="en-GB" sz="900" kern="100">
                <a:solidFill>
                  <a:srgbClr val="5C5B5A"/>
                </a:solidFill>
                <a:effectLst/>
                <a:latin typeface="+mj-lt"/>
                <a:ea typeface="Aptos" panose="020B0004020202020204" pitchFamily="34" charset="0"/>
                <a:cs typeface="Calibri" panose="020F0502020204030204" pitchFamily="34" charset="0"/>
              </a:rPr>
              <a:t>Breakdowns of Claimant Count data by age and gender are available on the Labour Market and Skills </a:t>
            </a:r>
            <a:r>
              <a:rPr lang="en-GB" sz="900" u="sng" kern="100">
                <a:solidFill>
                  <a:srgbClr val="5C5B5A"/>
                </a:solidFill>
                <a:effectLst/>
                <a:latin typeface="+mj-lt"/>
                <a:ea typeface="Aptos"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dashboards.</a:t>
            </a:r>
            <a:r>
              <a:rPr lang="en-GB" sz="900" kern="100">
                <a:solidFill>
                  <a:srgbClr val="5C5B5A"/>
                </a:solidFill>
                <a:effectLst/>
                <a:latin typeface="+mj-lt"/>
                <a:ea typeface="Aptos" panose="020B0004020202020204" pitchFamily="34" charset="0"/>
                <a:cs typeface="Calibri" panose="020F0502020204030204" pitchFamily="34" charset="0"/>
              </a:rPr>
              <a:t> There have been significant changes in entitlements and definitions at various points since 1986, which have affected the numbers of people counted. It is therefore debatable whether the Claimant Count more closely reflects the labour market or the welfare regime and policy landscape. </a:t>
            </a:r>
            <a:endParaRPr lang="en-GB" sz="900" kern="100">
              <a:solidFill>
                <a:srgbClr val="5C5B5A"/>
              </a:solidFill>
              <a:effectLst/>
              <a:latin typeface="+mj-lt"/>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CD4AD45-9213-9365-8C41-79850C4B1C36}"/>
              </a:ext>
            </a:extLst>
          </p:cNvPr>
          <p:cNvSpPr txBox="1"/>
          <p:nvPr/>
        </p:nvSpPr>
        <p:spPr>
          <a:xfrm>
            <a:off x="187560" y="4242468"/>
            <a:ext cx="3469481" cy="1815882"/>
          </a:xfrm>
          <a:prstGeom prst="rect">
            <a:avLst/>
          </a:prstGeom>
          <a:noFill/>
          <a:ln w="28575">
            <a:noFill/>
          </a:ln>
        </p:spPr>
        <p:txBody>
          <a:bodyPr wrap="square">
            <a:spAutoFit/>
          </a:bodyPr>
          <a:lstStyle/>
          <a:p>
            <a:pPr algn="ctr"/>
            <a:r>
              <a:rPr lang="en-GB" sz="1600">
                <a:solidFill>
                  <a:srgbClr val="5C5B5A"/>
                </a:solidFill>
                <a:effectLst/>
                <a:latin typeface="+mj-lt"/>
                <a:ea typeface="Aptos" panose="020B0004020202020204" pitchFamily="34" charset="0"/>
                <a:cs typeface="Calibri" panose="020F0502020204030204" pitchFamily="34" charset="0"/>
              </a:rPr>
              <a:t>The areas of GM with the highest prevalence of unemployment benefit claimants are shown in the chart above. In </a:t>
            </a:r>
            <a:r>
              <a:rPr lang="en-GB" sz="1600" b="1">
                <a:solidFill>
                  <a:srgbClr val="5C5B5A"/>
                </a:solidFill>
                <a:effectLst/>
                <a:latin typeface="+mj-lt"/>
                <a:ea typeface="Aptos" panose="020B0004020202020204" pitchFamily="34" charset="0"/>
                <a:cs typeface="Calibri" panose="020F0502020204030204" pitchFamily="34" charset="0"/>
              </a:rPr>
              <a:t>Oldham, 7.4% of residents were in receipt of unemployment related benefits in </a:t>
            </a:r>
            <a:r>
              <a:rPr lang="en-GB" sz="1600" b="1">
                <a:solidFill>
                  <a:srgbClr val="5C5B5A"/>
                </a:solidFill>
                <a:latin typeface="+mj-lt"/>
                <a:ea typeface="Aptos" panose="020B0004020202020204" pitchFamily="34" charset="0"/>
                <a:cs typeface="Calibri" panose="020F0502020204030204" pitchFamily="34" charset="0"/>
              </a:rPr>
              <a:t>March</a:t>
            </a:r>
            <a:r>
              <a:rPr lang="en-GB" sz="1600" b="1">
                <a:solidFill>
                  <a:srgbClr val="5C5B5A"/>
                </a:solidFill>
                <a:effectLst/>
                <a:latin typeface="+mj-lt"/>
                <a:ea typeface="Aptos" panose="020B0004020202020204" pitchFamily="34" charset="0"/>
                <a:cs typeface="Calibri" panose="020F0502020204030204" pitchFamily="34" charset="0"/>
              </a:rPr>
              <a:t> 2025</a:t>
            </a:r>
            <a:r>
              <a:rPr lang="en-GB" sz="1600">
                <a:solidFill>
                  <a:srgbClr val="5C5B5A"/>
                </a:solidFill>
                <a:effectLst/>
                <a:latin typeface="+mj-lt"/>
                <a:ea typeface="Aptos" panose="020B0004020202020204" pitchFamily="34" charset="0"/>
                <a:cs typeface="Calibri" panose="020F0502020204030204" pitchFamily="34" charset="0"/>
              </a:rPr>
              <a:t>. </a:t>
            </a:r>
            <a:endParaRPr lang="en-GB" sz="1600">
              <a:solidFill>
                <a:srgbClr val="5C5B5A"/>
              </a:solidFill>
              <a:latin typeface="+mj-lt"/>
            </a:endParaRPr>
          </a:p>
        </p:txBody>
      </p:sp>
      <p:sp>
        <p:nvSpPr>
          <p:cNvPr id="12" name="Rectangle 2">
            <a:extLst>
              <a:ext uri="{FF2B5EF4-FFF2-40B4-BE49-F238E27FC236}">
                <a16:creationId xmlns:a16="http://schemas.microsoft.com/office/drawing/2014/main" id="{B8752383-3C5E-5808-BD57-661A0ACBF014}"/>
              </a:ext>
            </a:extLst>
          </p:cNvPr>
          <p:cNvSpPr>
            <a:spLocks noChangeArrowheads="1"/>
          </p:cNvSpPr>
          <p:nvPr/>
        </p:nvSpPr>
        <p:spPr bwMode="auto">
          <a:xfrm>
            <a:off x="8091378" y="4104400"/>
            <a:ext cx="3736888" cy="2062103"/>
          </a:xfrm>
          <a:prstGeom prst="rect">
            <a:avLst/>
          </a:prstGeom>
          <a:noFill/>
          <a:ln w="28575">
            <a:solidFill>
              <a:srgbClr val="ED641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5C5B5A"/>
                </a:solidFill>
                <a:effectLst/>
                <a:latin typeface="+mj-lt"/>
              </a:rPr>
              <a:t>In March 2025, 5.3% of working-age people in GM were unemployed, with 18% aged 16-24</a:t>
            </a:r>
            <a:r>
              <a:rPr kumimoji="0" lang="en-US" altLang="en-US" sz="1600" b="0" i="0" u="none" strike="noStrike" cap="none" normalizeH="0" baseline="0">
                <a:ln>
                  <a:noFill/>
                </a:ln>
                <a:solidFill>
                  <a:srgbClr val="5C5B5A"/>
                </a:solidFill>
                <a:effectLst/>
                <a:latin typeface="+mj-lt"/>
              </a:rPr>
              <a:t>. The Claimant Count spiked during the pandemic and has remained high, with recent data showing a rise again. In </a:t>
            </a:r>
            <a:r>
              <a:rPr lang="en-US" altLang="en-US" sz="1600">
                <a:solidFill>
                  <a:srgbClr val="5C5B5A"/>
                </a:solidFill>
                <a:latin typeface="+mj-lt"/>
              </a:rPr>
              <a:t>March</a:t>
            </a:r>
            <a:r>
              <a:rPr kumimoji="0" lang="en-US" altLang="en-US" sz="1600" b="0" i="0" u="none" strike="noStrike" cap="none" normalizeH="0" baseline="0">
                <a:ln>
                  <a:noFill/>
                </a:ln>
                <a:solidFill>
                  <a:srgbClr val="5C5B5A"/>
                </a:solidFill>
                <a:effectLst/>
                <a:latin typeface="+mj-lt"/>
              </a:rPr>
              <a:t> 2024, 99,515 residents were counted, 57% of whom were men.</a:t>
            </a:r>
          </a:p>
        </p:txBody>
      </p:sp>
      <p:sp>
        <p:nvSpPr>
          <p:cNvPr id="15" name="TextBox 14">
            <a:extLst>
              <a:ext uri="{FF2B5EF4-FFF2-40B4-BE49-F238E27FC236}">
                <a16:creationId xmlns:a16="http://schemas.microsoft.com/office/drawing/2014/main" id="{BCEDA5AB-7248-5933-CE23-DD05CEAB7CAA}"/>
              </a:ext>
            </a:extLst>
          </p:cNvPr>
          <p:cNvSpPr txBox="1"/>
          <p:nvPr/>
        </p:nvSpPr>
        <p:spPr>
          <a:xfrm>
            <a:off x="4569693" y="3857868"/>
            <a:ext cx="3224062" cy="253916"/>
          </a:xfrm>
          <a:prstGeom prst="rect">
            <a:avLst/>
          </a:prstGeom>
          <a:noFill/>
        </p:spPr>
        <p:txBody>
          <a:bodyPr wrap="square" rtlCol="0">
            <a:spAutoFit/>
          </a:bodyPr>
          <a:lstStyle/>
          <a:p>
            <a:r>
              <a:rPr lang="en-GB" sz="1050" b="1">
                <a:solidFill>
                  <a:srgbClr val="ED641C"/>
                </a:solidFill>
                <a:latin typeface="+mj-lt"/>
              </a:rPr>
              <a:t>Age as a proportion of total claims</a:t>
            </a:r>
          </a:p>
        </p:txBody>
      </p:sp>
      <p:pic>
        <p:nvPicPr>
          <p:cNvPr id="3" name="Picture 2">
            <a:extLst>
              <a:ext uri="{FF2B5EF4-FFF2-40B4-BE49-F238E27FC236}">
                <a16:creationId xmlns:a16="http://schemas.microsoft.com/office/drawing/2014/main" id="{659E2585-B3B3-7E08-1EA6-3E2A0B74FA98}"/>
              </a:ext>
            </a:extLst>
          </p:cNvPr>
          <p:cNvPicPr>
            <a:picLocks noChangeAspect="1"/>
          </p:cNvPicPr>
          <p:nvPr/>
        </p:nvPicPr>
        <p:blipFill>
          <a:blip r:embed="rId4"/>
          <a:stretch>
            <a:fillRect/>
          </a:stretch>
        </p:blipFill>
        <p:spPr>
          <a:xfrm>
            <a:off x="314517" y="197245"/>
            <a:ext cx="5027062" cy="3660623"/>
          </a:xfrm>
          <a:prstGeom prst="rect">
            <a:avLst/>
          </a:prstGeom>
        </p:spPr>
      </p:pic>
      <p:pic>
        <p:nvPicPr>
          <p:cNvPr id="7" name="Picture 6">
            <a:extLst>
              <a:ext uri="{FF2B5EF4-FFF2-40B4-BE49-F238E27FC236}">
                <a16:creationId xmlns:a16="http://schemas.microsoft.com/office/drawing/2014/main" id="{9A3ED591-1D07-481A-B32D-FD57613DB42D}"/>
              </a:ext>
            </a:extLst>
          </p:cNvPr>
          <p:cNvPicPr>
            <a:picLocks noChangeAspect="1"/>
          </p:cNvPicPr>
          <p:nvPr/>
        </p:nvPicPr>
        <p:blipFill>
          <a:blip r:embed="rId5"/>
          <a:stretch>
            <a:fillRect/>
          </a:stretch>
        </p:blipFill>
        <p:spPr>
          <a:xfrm>
            <a:off x="6467476" y="603764"/>
            <a:ext cx="5536964" cy="3065819"/>
          </a:xfrm>
          <a:prstGeom prst="rect">
            <a:avLst/>
          </a:prstGeom>
        </p:spPr>
      </p:pic>
      <p:pic>
        <p:nvPicPr>
          <p:cNvPr id="13" name="Picture 12">
            <a:extLst>
              <a:ext uri="{FF2B5EF4-FFF2-40B4-BE49-F238E27FC236}">
                <a16:creationId xmlns:a16="http://schemas.microsoft.com/office/drawing/2014/main" id="{ACB787E7-E85C-D7D8-98AD-B6FDA0B0D53B}"/>
              </a:ext>
            </a:extLst>
          </p:cNvPr>
          <p:cNvPicPr>
            <a:picLocks noChangeAspect="1"/>
          </p:cNvPicPr>
          <p:nvPr/>
        </p:nvPicPr>
        <p:blipFill>
          <a:blip r:embed="rId6"/>
          <a:stretch>
            <a:fillRect/>
          </a:stretch>
        </p:blipFill>
        <p:spPr>
          <a:xfrm>
            <a:off x="4258166" y="4095192"/>
            <a:ext cx="3675668" cy="2273609"/>
          </a:xfrm>
          <a:prstGeom prst="rect">
            <a:avLst/>
          </a:prstGeom>
        </p:spPr>
      </p:pic>
    </p:spTree>
    <p:extLst>
      <p:ext uri="{BB962C8B-B14F-4D97-AF65-F5344CB8AC3E}">
        <p14:creationId xmlns:p14="http://schemas.microsoft.com/office/powerpoint/2010/main" val="366370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D9AC9-614E-4E44-8FA0-F0A0F56FFB6B}"/>
              </a:ext>
            </a:extLst>
          </p:cNvPr>
          <p:cNvPicPr>
            <a:picLocks noChangeAspect="1"/>
          </p:cNvPicPr>
          <p:nvPr/>
        </p:nvPicPr>
        <p:blipFill>
          <a:blip r:embed="rId3"/>
          <a:stretch>
            <a:fillRect/>
          </a:stretch>
        </p:blipFill>
        <p:spPr>
          <a:xfrm>
            <a:off x="0" y="0"/>
            <a:ext cx="12191999" cy="6858000"/>
          </a:xfrm>
          <a:prstGeom prst="rect">
            <a:avLst/>
          </a:prstGeom>
        </p:spPr>
      </p:pic>
      <p:sp>
        <p:nvSpPr>
          <p:cNvPr id="4" name="Title 1"/>
          <p:cNvSpPr>
            <a:spLocks noGrp="1"/>
          </p:cNvSpPr>
          <p:nvPr>
            <p:ph type="title"/>
          </p:nvPr>
        </p:nvSpPr>
        <p:spPr>
          <a:xfrm>
            <a:off x="0" y="88603"/>
            <a:ext cx="12191999" cy="853801"/>
          </a:xfrm>
        </p:spPr>
        <p:txBody>
          <a:bodyPr>
            <a:normAutofit/>
          </a:bodyPr>
          <a:lstStyle/>
          <a:p>
            <a:r>
              <a:rPr lang="en-GB" sz="3600" b="1">
                <a:latin typeface="Arial" panose="020B0604020202020204" pitchFamily="34" charset="0"/>
                <a:cs typeface="Arial" panose="020B0604020202020204" pitchFamily="34" charset="0"/>
              </a:rPr>
              <a:t>   </a:t>
            </a:r>
          </a:p>
        </p:txBody>
      </p:sp>
      <p:sp>
        <p:nvSpPr>
          <p:cNvPr id="3" name="TextBox 2"/>
          <p:cNvSpPr txBox="1"/>
          <p:nvPr/>
        </p:nvSpPr>
        <p:spPr>
          <a:xfrm>
            <a:off x="457200" y="942404"/>
            <a:ext cx="10085777" cy="338554"/>
          </a:xfrm>
          <a:prstGeom prst="rect">
            <a:avLst/>
          </a:prstGeom>
          <a:noFill/>
        </p:spPr>
        <p:txBody>
          <a:bodyPr wrap="square" rtlCol="0">
            <a:spAutoFit/>
          </a:bodyPr>
          <a:lstStyle/>
          <a:p>
            <a:r>
              <a:rPr lang="en-GB" sz="1600" b="1"/>
              <a:t> Claimant count, UK, NW, GM and LAs, February 2025 – March 2025</a:t>
            </a:r>
          </a:p>
        </p:txBody>
      </p:sp>
      <p:sp>
        <p:nvSpPr>
          <p:cNvPr id="8" name="TextBox 7">
            <a:extLst>
              <a:ext uri="{FF2B5EF4-FFF2-40B4-BE49-F238E27FC236}">
                <a16:creationId xmlns:a16="http://schemas.microsoft.com/office/drawing/2014/main" id="{827E8370-42BE-4EB1-9B8B-A7B1A1572938}"/>
              </a:ext>
            </a:extLst>
          </p:cNvPr>
          <p:cNvSpPr txBox="1"/>
          <p:nvPr/>
        </p:nvSpPr>
        <p:spPr>
          <a:xfrm>
            <a:off x="457200" y="6520543"/>
            <a:ext cx="10953750" cy="261610"/>
          </a:xfrm>
          <a:prstGeom prst="rect">
            <a:avLst/>
          </a:prstGeom>
          <a:noFill/>
        </p:spPr>
        <p:txBody>
          <a:bodyPr wrap="square" rtlCol="0">
            <a:spAutoFit/>
          </a:bodyPr>
          <a:lstStyle/>
          <a:p>
            <a:r>
              <a:rPr lang="en-GB" sz="1100"/>
              <a:t>Source: ONS</a:t>
            </a:r>
          </a:p>
        </p:txBody>
      </p:sp>
      <p:sp>
        <p:nvSpPr>
          <p:cNvPr id="6" name="TextBox 5">
            <a:extLst>
              <a:ext uri="{FF2B5EF4-FFF2-40B4-BE49-F238E27FC236}">
                <a16:creationId xmlns:a16="http://schemas.microsoft.com/office/drawing/2014/main" id="{BDD42D92-694E-4706-B0F8-D552ECA3212A}"/>
              </a:ext>
            </a:extLst>
          </p:cNvPr>
          <p:cNvSpPr txBox="1"/>
          <p:nvPr/>
        </p:nvSpPr>
        <p:spPr>
          <a:xfrm>
            <a:off x="-239484" y="216081"/>
            <a:ext cx="12192000"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      Claimant count rises across all ten GM local authorities</a:t>
            </a:r>
          </a:p>
        </p:txBody>
      </p:sp>
      <p:sp>
        <p:nvSpPr>
          <p:cNvPr id="12" name="TextBox 11">
            <a:extLst>
              <a:ext uri="{FF2B5EF4-FFF2-40B4-BE49-F238E27FC236}">
                <a16:creationId xmlns:a16="http://schemas.microsoft.com/office/drawing/2014/main" id="{C614D20E-EBFE-4ECB-85CD-20BF27084157}"/>
              </a:ext>
            </a:extLst>
          </p:cNvPr>
          <p:cNvSpPr txBox="1"/>
          <p:nvPr/>
        </p:nvSpPr>
        <p:spPr>
          <a:xfrm>
            <a:off x="7351485" y="1428905"/>
            <a:ext cx="4295685" cy="427809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600"/>
              <a:t>The claimant count in Greater Manchester rose by 1.7% between February and March 2025 - to 99,515 claimants. The rise in GM was slightly larger than both the North West (1.3%) and the UK (1.6%).</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 claimant count saw rises in all ten LAs, though these rises were uneven across GM. Salford (3.4%), Manchester (2.6%) and Bury (2.3%) saw the largest proportional increases, whilst Bolton, Stockport, Tameside and Trafford all saw rises of less than 1%.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Note: The latest month’s data is typically revised downwards slightly in the following month.</a:t>
            </a:r>
          </a:p>
        </p:txBody>
      </p:sp>
      <p:graphicFrame>
        <p:nvGraphicFramePr>
          <p:cNvPr id="7" name="Table 6">
            <a:extLst>
              <a:ext uri="{FF2B5EF4-FFF2-40B4-BE49-F238E27FC236}">
                <a16:creationId xmlns:a16="http://schemas.microsoft.com/office/drawing/2014/main" id="{B6FA5286-4642-97F8-4BC5-D34EA502CBE9}"/>
              </a:ext>
            </a:extLst>
          </p:cNvPr>
          <p:cNvGraphicFramePr>
            <a:graphicFrameLocks noGrp="1"/>
          </p:cNvGraphicFramePr>
          <p:nvPr>
            <p:extLst>
              <p:ext uri="{D42A27DB-BD31-4B8C-83A1-F6EECF244321}">
                <p14:modId xmlns:p14="http://schemas.microsoft.com/office/powerpoint/2010/main" val="1733374622"/>
              </p:ext>
            </p:extLst>
          </p:nvPr>
        </p:nvGraphicFramePr>
        <p:xfrm>
          <a:off x="949322" y="1428905"/>
          <a:ext cx="6162678" cy="4526424"/>
        </p:xfrm>
        <a:graphic>
          <a:graphicData uri="http://schemas.openxmlformats.org/drawingml/2006/table">
            <a:tbl>
              <a:tblPr firstRow="1" firstCol="1" bandRow="1"/>
              <a:tblGrid>
                <a:gridCol w="1306575">
                  <a:extLst>
                    <a:ext uri="{9D8B030D-6E8A-4147-A177-3AD203B41FA5}">
                      <a16:colId xmlns:a16="http://schemas.microsoft.com/office/drawing/2014/main" val="3297034829"/>
                    </a:ext>
                  </a:extLst>
                </a:gridCol>
                <a:gridCol w="1546113">
                  <a:extLst>
                    <a:ext uri="{9D8B030D-6E8A-4147-A177-3AD203B41FA5}">
                      <a16:colId xmlns:a16="http://schemas.microsoft.com/office/drawing/2014/main" val="918671464"/>
                    </a:ext>
                  </a:extLst>
                </a:gridCol>
                <a:gridCol w="1524337">
                  <a:extLst>
                    <a:ext uri="{9D8B030D-6E8A-4147-A177-3AD203B41FA5}">
                      <a16:colId xmlns:a16="http://schemas.microsoft.com/office/drawing/2014/main" val="17023170"/>
                    </a:ext>
                  </a:extLst>
                </a:gridCol>
                <a:gridCol w="1785653">
                  <a:extLst>
                    <a:ext uri="{9D8B030D-6E8A-4147-A177-3AD203B41FA5}">
                      <a16:colId xmlns:a16="http://schemas.microsoft.com/office/drawing/2014/main" val="4228246458"/>
                    </a:ext>
                  </a:extLst>
                </a:gridCol>
              </a:tblGrid>
              <a:tr h="323316">
                <a:tc>
                  <a:txBody>
                    <a:bodyPr/>
                    <a:lstStyle/>
                    <a:p>
                      <a:pPr algn="ctr" fontAlgn="b"/>
                      <a:r>
                        <a:rPr lang="en-GB" sz="1800" b="1" i="0" u="none" strike="noStrike">
                          <a:solidFill>
                            <a:srgbClr val="FFFFFF"/>
                          </a:solidFill>
                          <a:effectLst/>
                          <a:latin typeface="Calibri" panose="020F0502020204030204" pitchFamily="34" charset="0"/>
                        </a:rPr>
                        <a:t>Area</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000000"/>
                    </a:solidFill>
                  </a:tcPr>
                </a:tc>
                <a:tc>
                  <a:txBody>
                    <a:bodyPr/>
                    <a:lstStyle/>
                    <a:p>
                      <a:pPr algn="ctr" fontAlgn="b"/>
                      <a:r>
                        <a:rPr lang="en-GB" sz="1800" b="1" i="0" u="none" strike="noStrike">
                          <a:solidFill>
                            <a:srgbClr val="FFFFFF"/>
                          </a:solidFill>
                          <a:effectLst/>
                          <a:latin typeface="Calibri" panose="020F0502020204030204" pitchFamily="34" charset="0"/>
                        </a:rPr>
                        <a:t>Feb-25</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000000"/>
                    </a:solidFill>
                  </a:tcPr>
                </a:tc>
                <a:tc>
                  <a:txBody>
                    <a:bodyPr/>
                    <a:lstStyle/>
                    <a:p>
                      <a:pPr algn="ctr" fontAlgn="b"/>
                      <a:r>
                        <a:rPr lang="en-GB" sz="1800" b="1" i="0" u="none" strike="noStrike">
                          <a:solidFill>
                            <a:srgbClr val="FFFFFF"/>
                          </a:solidFill>
                          <a:effectLst/>
                          <a:latin typeface="Calibri" panose="020F0502020204030204" pitchFamily="34" charset="0"/>
                        </a:rPr>
                        <a:t>Mar-25</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000000"/>
                    </a:solidFill>
                  </a:tcPr>
                </a:tc>
                <a:tc>
                  <a:txBody>
                    <a:bodyPr/>
                    <a:lstStyle/>
                    <a:p>
                      <a:pPr algn="ctr" fontAlgn="b"/>
                      <a:r>
                        <a:rPr lang="en-GB" sz="1800" b="1" i="0" u="none" strike="noStrike">
                          <a:solidFill>
                            <a:srgbClr val="FFFFFF"/>
                          </a:solidFill>
                          <a:effectLst/>
                          <a:latin typeface="Calibri" panose="020F0502020204030204" pitchFamily="34" charset="0"/>
                        </a:rPr>
                        <a:t>% change</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000000"/>
                    </a:solidFill>
                  </a:tcPr>
                </a:tc>
                <a:extLst>
                  <a:ext uri="{0D108BD9-81ED-4DB2-BD59-A6C34878D82A}">
                    <a16:rowId xmlns:a16="http://schemas.microsoft.com/office/drawing/2014/main" val="532417285"/>
                  </a:ext>
                </a:extLst>
              </a:tr>
              <a:tr h="323316">
                <a:tc>
                  <a:txBody>
                    <a:bodyPr/>
                    <a:lstStyle/>
                    <a:p>
                      <a:pPr algn="ctr" fontAlgn="b"/>
                      <a:r>
                        <a:rPr lang="en-GB" sz="1800" b="1" i="0" u="none" strike="noStrike">
                          <a:solidFill>
                            <a:srgbClr val="000000"/>
                          </a:solidFill>
                          <a:effectLst/>
                          <a:latin typeface="Calibri" panose="020F0502020204030204" pitchFamily="34" charset="0"/>
                        </a:rPr>
                        <a:t>UK</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1,750,620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1,778,055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0015647"/>
                  </a:ext>
                </a:extLst>
              </a:tr>
              <a:tr h="323316">
                <a:tc>
                  <a:txBody>
                    <a:bodyPr/>
                    <a:lstStyle/>
                    <a:p>
                      <a:pPr algn="ctr" fontAlgn="b"/>
                      <a:r>
                        <a:rPr lang="en-GB" sz="1800" b="1" i="0" u="none" strike="noStrike">
                          <a:solidFill>
                            <a:srgbClr val="000000"/>
                          </a:solidFill>
                          <a:effectLst/>
                          <a:latin typeface="Calibri" panose="020F0502020204030204" pitchFamily="34" charset="0"/>
                        </a:rPr>
                        <a:t>North West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208,950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211,700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0413085"/>
                  </a:ext>
                </a:extLst>
              </a:tr>
              <a:tr h="323316">
                <a:tc>
                  <a:txBody>
                    <a:bodyPr/>
                    <a:lstStyle/>
                    <a:p>
                      <a:pPr algn="ctr" fontAlgn="b"/>
                      <a:r>
                        <a:rPr lang="en-GB" sz="1800" b="1" i="0" u="none" strike="noStrike">
                          <a:solidFill>
                            <a:srgbClr val="000000"/>
                          </a:solidFill>
                          <a:effectLst/>
                          <a:latin typeface="Calibri" panose="020F0502020204030204" pitchFamily="34" charset="0"/>
                        </a:rPr>
                        <a:t>GM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97,830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99,515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3558262"/>
                  </a:ext>
                </a:extLst>
              </a:tr>
              <a:tr h="323316">
                <a:tc>
                  <a:txBody>
                    <a:bodyPr/>
                    <a:lstStyle/>
                    <a:p>
                      <a:pPr algn="ctr" fontAlgn="b"/>
                      <a:r>
                        <a:rPr lang="en-GB" sz="1800" b="0" i="0" u="none" strike="noStrike">
                          <a:solidFill>
                            <a:srgbClr val="000000"/>
                          </a:solidFill>
                          <a:effectLst/>
                          <a:latin typeface="Calibri" panose="020F0502020204030204" pitchFamily="34" charset="0"/>
                        </a:rPr>
                        <a:t>Bolton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10,850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10,930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0.7%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10526"/>
                  </a:ext>
                </a:extLst>
              </a:tr>
              <a:tr h="323316">
                <a:tc>
                  <a:txBody>
                    <a:bodyPr/>
                    <a:lstStyle/>
                    <a:p>
                      <a:pPr algn="ctr" fontAlgn="b"/>
                      <a:r>
                        <a:rPr lang="en-GB" sz="1800" b="0" i="0" u="none" strike="noStrike">
                          <a:solidFill>
                            <a:srgbClr val="000000"/>
                          </a:solidFill>
                          <a:effectLst/>
                          <a:latin typeface="Calibri" panose="020F0502020204030204" pitchFamily="34" charset="0"/>
                        </a:rPr>
                        <a:t>Bury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5,445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5,570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7266760"/>
                  </a:ext>
                </a:extLst>
              </a:tr>
              <a:tr h="323316">
                <a:tc>
                  <a:txBody>
                    <a:bodyPr/>
                    <a:lstStyle/>
                    <a:p>
                      <a:pPr algn="ctr" fontAlgn="b"/>
                      <a:r>
                        <a:rPr lang="en-GB" sz="1800" b="0" i="0" u="none" strike="noStrike">
                          <a:solidFill>
                            <a:srgbClr val="000000"/>
                          </a:solidFill>
                          <a:effectLst/>
                          <a:latin typeface="Calibri" panose="020F0502020204030204" pitchFamily="34" charset="0"/>
                        </a:rPr>
                        <a:t>Manchester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26,165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26,850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2.6%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769322"/>
                  </a:ext>
                </a:extLst>
              </a:tr>
              <a:tr h="323316">
                <a:tc>
                  <a:txBody>
                    <a:bodyPr/>
                    <a:lstStyle/>
                    <a:p>
                      <a:pPr algn="ctr" fontAlgn="b"/>
                      <a:r>
                        <a:rPr lang="en-GB" sz="1800" b="0" i="0" u="none" strike="noStrike">
                          <a:solidFill>
                            <a:srgbClr val="000000"/>
                          </a:solidFill>
                          <a:effectLst/>
                          <a:latin typeface="Calibri" panose="020F0502020204030204" pitchFamily="34" charset="0"/>
                        </a:rPr>
                        <a:t>Oldham</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10,995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11,150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313463"/>
                  </a:ext>
                </a:extLst>
              </a:tr>
              <a:tr h="323316">
                <a:tc>
                  <a:txBody>
                    <a:bodyPr/>
                    <a:lstStyle/>
                    <a:p>
                      <a:pPr algn="ctr" fontAlgn="b"/>
                      <a:r>
                        <a:rPr lang="en-GB" sz="1800" b="0" i="0" u="none" strike="noStrike">
                          <a:solidFill>
                            <a:srgbClr val="000000"/>
                          </a:solidFill>
                          <a:effectLst/>
                          <a:latin typeface="Calibri" panose="020F0502020204030204" pitchFamily="34" charset="0"/>
                        </a:rPr>
                        <a:t>Rochdale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9,055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9,220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0127140"/>
                  </a:ext>
                </a:extLst>
              </a:tr>
              <a:tr h="323316">
                <a:tc>
                  <a:txBody>
                    <a:bodyPr/>
                    <a:lstStyle/>
                    <a:p>
                      <a:pPr algn="ctr" fontAlgn="b"/>
                      <a:r>
                        <a:rPr lang="en-GB" sz="1800" b="0" i="0" u="none" strike="noStrike">
                          <a:solidFill>
                            <a:srgbClr val="000000"/>
                          </a:solidFill>
                          <a:effectLst/>
                          <a:latin typeface="Calibri" panose="020F0502020204030204" pitchFamily="34" charset="0"/>
                        </a:rPr>
                        <a:t>Salford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9,700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10,025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3.4%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1718529"/>
                  </a:ext>
                </a:extLst>
              </a:tr>
              <a:tr h="323316">
                <a:tc>
                  <a:txBody>
                    <a:bodyPr/>
                    <a:lstStyle/>
                    <a:p>
                      <a:pPr algn="ctr" fontAlgn="b"/>
                      <a:r>
                        <a:rPr lang="en-GB" sz="1800" b="0" i="0" u="none" strike="noStrike">
                          <a:solidFill>
                            <a:srgbClr val="000000"/>
                          </a:solidFill>
                          <a:effectLst/>
                          <a:latin typeface="Calibri" panose="020F0502020204030204" pitchFamily="34" charset="0"/>
                        </a:rPr>
                        <a:t>Stockport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5,590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5,595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0.1%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098601"/>
                  </a:ext>
                </a:extLst>
              </a:tr>
              <a:tr h="323316">
                <a:tc>
                  <a:txBody>
                    <a:bodyPr/>
                    <a:lstStyle/>
                    <a:p>
                      <a:pPr algn="ctr" fontAlgn="b"/>
                      <a:r>
                        <a:rPr lang="en-GB" sz="1800" b="0" i="0" u="none" strike="noStrike">
                          <a:solidFill>
                            <a:srgbClr val="000000"/>
                          </a:solidFill>
                          <a:effectLst/>
                          <a:latin typeface="Calibri" panose="020F0502020204030204" pitchFamily="34" charset="0"/>
                        </a:rPr>
                        <a:t>Tameside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7,570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7,605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0.5%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7854418"/>
                  </a:ext>
                </a:extLst>
              </a:tr>
              <a:tr h="323316">
                <a:tc>
                  <a:txBody>
                    <a:bodyPr/>
                    <a:lstStyle/>
                    <a:p>
                      <a:pPr algn="ctr" fontAlgn="b"/>
                      <a:r>
                        <a:rPr lang="en-GB" sz="1800" b="0" i="0" u="none" strike="noStrike">
                          <a:solidFill>
                            <a:srgbClr val="000000"/>
                          </a:solidFill>
                          <a:effectLst/>
                          <a:latin typeface="Calibri" panose="020F0502020204030204" pitchFamily="34" charset="0"/>
                        </a:rPr>
                        <a:t>Trafford</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4,650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4,690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0.9%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791285"/>
                  </a:ext>
                </a:extLst>
              </a:tr>
              <a:tr h="323316">
                <a:tc>
                  <a:txBody>
                    <a:bodyPr/>
                    <a:lstStyle/>
                    <a:p>
                      <a:pPr algn="ctr" fontAlgn="b"/>
                      <a:r>
                        <a:rPr lang="en-GB" sz="1800" b="0" i="0" u="none" strike="noStrike">
                          <a:solidFill>
                            <a:srgbClr val="000000"/>
                          </a:solidFill>
                          <a:effectLst/>
                          <a:latin typeface="Calibri" panose="020F0502020204030204" pitchFamily="34" charset="0"/>
                        </a:rPr>
                        <a:t>Wigan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7,805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7,880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800" b="0" i="0" u="none" strike="noStrike">
                          <a:solidFill>
                            <a:srgbClr val="000000"/>
                          </a:solidFill>
                          <a:effectLst/>
                          <a:latin typeface="Calibri" panose="020F0502020204030204" pitchFamily="34" charset="0"/>
                        </a:rPr>
                        <a:t>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8403091"/>
                  </a:ext>
                </a:extLst>
              </a:tr>
            </a:tbl>
          </a:graphicData>
        </a:graphic>
      </p:graphicFrame>
    </p:spTree>
    <p:extLst>
      <p:ext uri="{BB962C8B-B14F-4D97-AF65-F5344CB8AC3E}">
        <p14:creationId xmlns:p14="http://schemas.microsoft.com/office/powerpoint/2010/main" val="226733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7E07-373A-1B79-5565-16E0873446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33D7B4-2E31-FC1C-EEBA-C6BC94544BE8}"/>
              </a:ext>
            </a:extLst>
          </p:cNvPr>
          <p:cNvSpPr txBox="1"/>
          <p:nvPr/>
        </p:nvSpPr>
        <p:spPr>
          <a:xfrm>
            <a:off x="394716" y="216550"/>
            <a:ext cx="11117580" cy="523220"/>
          </a:xfrm>
          <a:prstGeom prst="rect">
            <a:avLst/>
          </a:prstGeom>
          <a:noFill/>
        </p:spPr>
        <p:txBody>
          <a:bodyPr wrap="square" rtlCol="0">
            <a:spAutoFit/>
          </a:bodyPr>
          <a:lstStyle/>
          <a:p>
            <a:r>
              <a:rPr lang="en-GB" sz="2800" b="1">
                <a:solidFill>
                  <a:srgbClr val="5C5B5A"/>
                </a:solidFill>
                <a:latin typeface="+mj-lt"/>
              </a:rPr>
              <a:t>Unemployed – Labour Force/Annual Population Survey</a:t>
            </a:r>
          </a:p>
        </p:txBody>
      </p:sp>
      <p:sp>
        <p:nvSpPr>
          <p:cNvPr id="6" name="TextBox 5">
            <a:extLst>
              <a:ext uri="{FF2B5EF4-FFF2-40B4-BE49-F238E27FC236}">
                <a16:creationId xmlns:a16="http://schemas.microsoft.com/office/drawing/2014/main" id="{15602EF4-9A4F-9965-EEB7-335064194B06}"/>
              </a:ext>
            </a:extLst>
          </p:cNvPr>
          <p:cNvSpPr txBox="1"/>
          <p:nvPr/>
        </p:nvSpPr>
        <p:spPr>
          <a:xfrm>
            <a:off x="394716" y="4708555"/>
            <a:ext cx="7335154" cy="1815882"/>
          </a:xfrm>
          <a:prstGeom prst="rect">
            <a:avLst/>
          </a:prstGeom>
          <a:noFill/>
        </p:spPr>
        <p:txBody>
          <a:bodyPr wrap="square" rtlCol="0">
            <a:spAutoFit/>
          </a:bodyPr>
          <a:lstStyle/>
          <a:p>
            <a:pPr algn="ctr"/>
            <a:r>
              <a:rPr lang="en-GB" sz="1600" kern="100">
                <a:solidFill>
                  <a:srgbClr val="5C5B5A"/>
                </a:solidFill>
                <a:effectLst/>
                <a:latin typeface="+mj-lt"/>
                <a:ea typeface="Aptos" panose="020B0004020202020204" pitchFamily="34" charset="0"/>
                <a:cs typeface="Calibri" panose="020F0502020204030204" pitchFamily="34" charset="0"/>
              </a:rPr>
              <a:t>The unemployment rate has been well above 10% in several districts at various points (such as after the financial crisis), but more recently has been comparatively subdued compared to inactivity. </a:t>
            </a:r>
            <a:r>
              <a:rPr lang="en-GB" sz="1600" b="1" i="0">
                <a:solidFill>
                  <a:srgbClr val="5C5B5A"/>
                </a:solidFill>
                <a:effectLst/>
                <a:latin typeface="+mj-lt"/>
              </a:rPr>
              <a:t>Minority ethnic residents typically have higher unemployment rates</a:t>
            </a:r>
            <a:r>
              <a:rPr lang="en-GB" sz="1600" b="0" i="0">
                <a:solidFill>
                  <a:srgbClr val="5C5B5A"/>
                </a:solidFill>
                <a:effectLst/>
                <a:latin typeface="+mj-lt"/>
              </a:rPr>
              <a:t>. At the end of 2024, the </a:t>
            </a:r>
            <a:r>
              <a:rPr lang="en-GB" sz="1600" i="0">
                <a:solidFill>
                  <a:srgbClr val="5C5B5A"/>
                </a:solidFill>
                <a:effectLst/>
                <a:latin typeface="+mj-lt"/>
              </a:rPr>
              <a:t>unemployment rate for minority ethnic residents was 9.5%, compared to 3.8% overall. Please note that there is considerable volatility </a:t>
            </a:r>
            <a:r>
              <a:rPr lang="en-GB" sz="1600">
                <a:solidFill>
                  <a:srgbClr val="5C5B5A"/>
                </a:solidFill>
                <a:latin typeface="+mj-lt"/>
              </a:rPr>
              <a:t>with ethnic minority unemployment data so should be treated with caution.</a:t>
            </a:r>
          </a:p>
        </p:txBody>
      </p:sp>
      <p:sp>
        <p:nvSpPr>
          <p:cNvPr id="7" name="Rectangle 1">
            <a:extLst>
              <a:ext uri="{FF2B5EF4-FFF2-40B4-BE49-F238E27FC236}">
                <a16:creationId xmlns:a16="http://schemas.microsoft.com/office/drawing/2014/main" id="{3FADC94C-633E-1C14-B07D-EDAAABB1819E}"/>
              </a:ext>
            </a:extLst>
          </p:cNvPr>
          <p:cNvSpPr>
            <a:spLocks noChangeArrowheads="1"/>
          </p:cNvSpPr>
          <p:nvPr/>
        </p:nvSpPr>
        <p:spPr bwMode="auto">
          <a:xfrm>
            <a:off x="7729870" y="953869"/>
            <a:ext cx="378242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C5B5A"/>
                </a:solidFill>
                <a:effectLst/>
                <a:latin typeface="+mj-lt"/>
              </a:rPr>
              <a:t>The survey measure of unemployment shows about 30,000 fewer unemployed people than the Claimant Count. Unlike the Claimant Count, it doesn’t reflect the sharp rise in 2020 or the recent slow increase. </a:t>
            </a:r>
            <a:r>
              <a:rPr kumimoji="0" lang="en-US" altLang="en-US" sz="1600" b="1" i="0" u="none" strike="noStrike" cap="none" normalizeH="0" baseline="0">
                <a:ln>
                  <a:noFill/>
                </a:ln>
                <a:solidFill>
                  <a:srgbClr val="5C5B5A"/>
                </a:solidFill>
                <a:effectLst/>
                <a:latin typeface="+mj-lt"/>
              </a:rPr>
              <a:t>At the end of 2024, the unemployment rate was 4.9%.</a:t>
            </a:r>
          </a:p>
        </p:txBody>
      </p:sp>
      <p:graphicFrame>
        <p:nvGraphicFramePr>
          <p:cNvPr id="5" name="Chart 4">
            <a:extLst>
              <a:ext uri="{FF2B5EF4-FFF2-40B4-BE49-F238E27FC236}">
                <a16:creationId xmlns:a16="http://schemas.microsoft.com/office/drawing/2014/main" id="{5437FEC9-349D-E2D3-826A-7CA2301C30FD}"/>
              </a:ext>
            </a:extLst>
          </p:cNvPr>
          <p:cNvGraphicFramePr>
            <a:graphicFrameLocks/>
          </p:cNvGraphicFramePr>
          <p:nvPr>
            <p:extLst>
              <p:ext uri="{D42A27DB-BD31-4B8C-83A1-F6EECF244321}">
                <p14:modId xmlns:p14="http://schemas.microsoft.com/office/powerpoint/2010/main" val="967420134"/>
              </p:ext>
            </p:extLst>
          </p:nvPr>
        </p:nvGraphicFramePr>
        <p:xfrm>
          <a:off x="514350" y="953868"/>
          <a:ext cx="7105650" cy="3599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C11935FA-E3EA-9F60-8587-F94F35EAB496}"/>
              </a:ext>
            </a:extLst>
          </p:cNvPr>
          <p:cNvGraphicFramePr>
            <a:graphicFrameLocks noGrp="1"/>
          </p:cNvGraphicFramePr>
          <p:nvPr>
            <p:extLst>
              <p:ext uri="{D42A27DB-BD31-4B8C-83A1-F6EECF244321}">
                <p14:modId xmlns:p14="http://schemas.microsoft.com/office/powerpoint/2010/main" val="2499775771"/>
              </p:ext>
            </p:extLst>
          </p:nvPr>
        </p:nvGraphicFramePr>
        <p:xfrm>
          <a:off x="8048625" y="2983850"/>
          <a:ext cx="3377945" cy="3648710"/>
        </p:xfrm>
        <a:graphic>
          <a:graphicData uri="http://schemas.openxmlformats.org/drawingml/2006/table">
            <a:tbl>
              <a:tblPr firstRow="1" firstCol="1" bandRow="1"/>
              <a:tblGrid>
                <a:gridCol w="1247903">
                  <a:extLst>
                    <a:ext uri="{9D8B030D-6E8A-4147-A177-3AD203B41FA5}">
                      <a16:colId xmlns:a16="http://schemas.microsoft.com/office/drawing/2014/main" val="137217184"/>
                    </a:ext>
                  </a:extLst>
                </a:gridCol>
                <a:gridCol w="2130042">
                  <a:extLst>
                    <a:ext uri="{9D8B030D-6E8A-4147-A177-3AD203B41FA5}">
                      <a16:colId xmlns:a16="http://schemas.microsoft.com/office/drawing/2014/main" val="3237168647"/>
                    </a:ext>
                  </a:extLst>
                </a:gridCol>
              </a:tblGrid>
              <a:tr h="243728">
                <a:tc>
                  <a:txBody>
                    <a:bodyPr/>
                    <a:lstStyle/>
                    <a:p>
                      <a:pPr algn="l" fontAlgn="b"/>
                      <a:r>
                        <a:rPr lang="en-GB" sz="1800" b="1" i="0" u="none" strike="noStrike">
                          <a:solidFill>
                            <a:srgbClr val="000000"/>
                          </a:solidFill>
                          <a:effectLst/>
                          <a:latin typeface="Aptos Narrow" panose="020B0004020202020204" pitchFamily="34" charset="0"/>
                        </a:rPr>
                        <a:t>Area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800" b="1" i="0" u="none" strike="noStrike">
                          <a:solidFill>
                            <a:srgbClr val="000000"/>
                          </a:solidFill>
                          <a:effectLst/>
                          <a:latin typeface="Aptos Narrow" panose="020B0004020202020204" pitchFamily="34" charset="0"/>
                        </a:rPr>
                        <a:t>% unemployed (16+)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234964"/>
                  </a:ext>
                </a:extLst>
              </a:tr>
              <a:tr h="243728">
                <a:tc>
                  <a:txBody>
                    <a:bodyPr/>
                    <a:lstStyle/>
                    <a:p>
                      <a:pPr algn="l" fontAlgn="b"/>
                      <a:r>
                        <a:rPr lang="en-GB" sz="1800" b="1" i="0" u="none" strike="noStrike">
                          <a:solidFill>
                            <a:srgbClr val="000000"/>
                          </a:solidFill>
                          <a:effectLst/>
                          <a:latin typeface="Aptos Narrow" panose="020B0004020202020204" pitchFamily="34" charset="0"/>
                        </a:rPr>
                        <a:t>GM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1E4"/>
                    </a:solidFill>
                  </a:tcPr>
                </a:tc>
                <a:extLst>
                  <a:ext uri="{0D108BD9-81ED-4DB2-BD59-A6C34878D82A}">
                    <a16:rowId xmlns:a16="http://schemas.microsoft.com/office/drawing/2014/main" val="3283134283"/>
                  </a:ext>
                </a:extLst>
              </a:tr>
              <a:tr h="243728">
                <a:tc>
                  <a:txBody>
                    <a:bodyPr/>
                    <a:lstStyle/>
                    <a:p>
                      <a:pPr algn="l" fontAlgn="b"/>
                      <a:r>
                        <a:rPr lang="en-GB" sz="1800" b="0" i="0" u="none" strike="noStrike">
                          <a:solidFill>
                            <a:srgbClr val="000000"/>
                          </a:solidFill>
                          <a:effectLst/>
                          <a:latin typeface="Aptos Narrow" panose="020B0004020202020204" pitchFamily="34" charset="0"/>
                        </a:rPr>
                        <a:t>Bolton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6.4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B7BA"/>
                    </a:solidFill>
                  </a:tcPr>
                </a:tc>
                <a:extLst>
                  <a:ext uri="{0D108BD9-81ED-4DB2-BD59-A6C34878D82A}">
                    <a16:rowId xmlns:a16="http://schemas.microsoft.com/office/drawing/2014/main" val="519829390"/>
                  </a:ext>
                </a:extLst>
              </a:tr>
              <a:tr h="243728">
                <a:tc>
                  <a:txBody>
                    <a:bodyPr/>
                    <a:lstStyle/>
                    <a:p>
                      <a:pPr algn="l" fontAlgn="b"/>
                      <a:r>
                        <a:rPr lang="en-GB" sz="1800" b="0" i="0" u="none" strike="noStrike">
                          <a:solidFill>
                            <a:srgbClr val="000000"/>
                          </a:solidFill>
                          <a:effectLst/>
                          <a:latin typeface="Aptos Narrow" panose="020B0004020202020204" pitchFamily="34" charset="0"/>
                        </a:rPr>
                        <a:t>Bury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2DA"/>
                    </a:solidFill>
                  </a:tcPr>
                </a:tc>
                <a:extLst>
                  <a:ext uri="{0D108BD9-81ED-4DB2-BD59-A6C34878D82A}">
                    <a16:rowId xmlns:a16="http://schemas.microsoft.com/office/drawing/2014/main" val="2570685886"/>
                  </a:ext>
                </a:extLst>
              </a:tr>
              <a:tr h="243728">
                <a:tc>
                  <a:txBody>
                    <a:bodyPr/>
                    <a:lstStyle/>
                    <a:p>
                      <a:pPr algn="l" fontAlgn="b"/>
                      <a:r>
                        <a:rPr lang="en-GB" sz="1800" b="0" i="0" u="none" strike="noStrike">
                          <a:solidFill>
                            <a:srgbClr val="000000"/>
                          </a:solidFill>
                          <a:effectLst/>
                          <a:latin typeface="Aptos Narrow" panose="020B0004020202020204" pitchFamily="34" charset="0"/>
                        </a:rPr>
                        <a:t>Manchester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542748501"/>
                  </a:ext>
                </a:extLst>
              </a:tr>
              <a:tr h="243728">
                <a:tc>
                  <a:txBody>
                    <a:bodyPr/>
                    <a:lstStyle/>
                    <a:p>
                      <a:pPr algn="l" fontAlgn="b"/>
                      <a:r>
                        <a:rPr lang="en-GB" sz="1800" b="0" i="0" u="none" strike="noStrike">
                          <a:solidFill>
                            <a:srgbClr val="000000"/>
                          </a:solidFill>
                          <a:effectLst/>
                          <a:latin typeface="Aptos Narrow" panose="020B0004020202020204" pitchFamily="34" charset="0"/>
                        </a:rPr>
                        <a:t>Oldham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AFD"/>
                    </a:solidFill>
                  </a:tcPr>
                </a:tc>
                <a:extLst>
                  <a:ext uri="{0D108BD9-81ED-4DB2-BD59-A6C34878D82A}">
                    <a16:rowId xmlns:a16="http://schemas.microsoft.com/office/drawing/2014/main" val="2478023787"/>
                  </a:ext>
                </a:extLst>
              </a:tr>
              <a:tr h="243728">
                <a:tc>
                  <a:txBody>
                    <a:bodyPr/>
                    <a:lstStyle/>
                    <a:p>
                      <a:pPr algn="l" fontAlgn="b"/>
                      <a:r>
                        <a:rPr lang="en-GB" sz="1800" b="0" i="0" u="none" strike="noStrike">
                          <a:solidFill>
                            <a:srgbClr val="000000"/>
                          </a:solidFill>
                          <a:effectLst/>
                          <a:latin typeface="Aptos Narrow" panose="020B0004020202020204" pitchFamily="34" charset="0"/>
                        </a:rPr>
                        <a:t>Rochdale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AFD"/>
                    </a:solidFill>
                  </a:tcPr>
                </a:tc>
                <a:extLst>
                  <a:ext uri="{0D108BD9-81ED-4DB2-BD59-A6C34878D82A}">
                    <a16:rowId xmlns:a16="http://schemas.microsoft.com/office/drawing/2014/main" val="586136021"/>
                  </a:ext>
                </a:extLst>
              </a:tr>
              <a:tr h="243728">
                <a:tc>
                  <a:txBody>
                    <a:bodyPr/>
                    <a:lstStyle/>
                    <a:p>
                      <a:pPr algn="l" fontAlgn="b"/>
                      <a:r>
                        <a:rPr lang="en-GB" sz="1800" b="0" i="0" u="none" strike="noStrike">
                          <a:solidFill>
                            <a:srgbClr val="000000"/>
                          </a:solidFill>
                          <a:effectLst/>
                          <a:latin typeface="Aptos Narrow" panose="020B0004020202020204" pitchFamily="34" charset="0"/>
                        </a:rPr>
                        <a:t>Salford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BF6"/>
                    </a:solidFill>
                  </a:tcPr>
                </a:tc>
                <a:extLst>
                  <a:ext uri="{0D108BD9-81ED-4DB2-BD59-A6C34878D82A}">
                    <a16:rowId xmlns:a16="http://schemas.microsoft.com/office/drawing/2014/main" val="983620595"/>
                  </a:ext>
                </a:extLst>
              </a:tr>
              <a:tr h="243728">
                <a:tc>
                  <a:txBody>
                    <a:bodyPr/>
                    <a:lstStyle/>
                    <a:p>
                      <a:pPr algn="l" fontAlgn="b"/>
                      <a:r>
                        <a:rPr lang="en-GB" sz="1800" b="0" i="0" u="none" strike="noStrike">
                          <a:solidFill>
                            <a:srgbClr val="000000"/>
                          </a:solidFill>
                          <a:effectLst/>
                          <a:latin typeface="Aptos Narrow" panose="020B0004020202020204" pitchFamily="34" charset="0"/>
                        </a:rPr>
                        <a:t>Stockport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BEE"/>
                    </a:solidFill>
                  </a:tcPr>
                </a:tc>
                <a:extLst>
                  <a:ext uri="{0D108BD9-81ED-4DB2-BD59-A6C34878D82A}">
                    <a16:rowId xmlns:a16="http://schemas.microsoft.com/office/drawing/2014/main" val="3521124033"/>
                  </a:ext>
                </a:extLst>
              </a:tr>
              <a:tr h="243728">
                <a:tc>
                  <a:txBody>
                    <a:bodyPr/>
                    <a:lstStyle/>
                    <a:p>
                      <a:pPr algn="l" fontAlgn="b"/>
                      <a:r>
                        <a:rPr lang="en-GB" sz="1800" b="0" i="0" u="none" strike="noStrike">
                          <a:solidFill>
                            <a:srgbClr val="000000"/>
                          </a:solidFill>
                          <a:effectLst/>
                          <a:latin typeface="Aptos Narrow" panose="020B0004020202020204" pitchFamily="34" charset="0"/>
                        </a:rPr>
                        <a:t>Tameside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4F7"/>
                    </a:solidFill>
                  </a:tcPr>
                </a:tc>
                <a:extLst>
                  <a:ext uri="{0D108BD9-81ED-4DB2-BD59-A6C34878D82A}">
                    <a16:rowId xmlns:a16="http://schemas.microsoft.com/office/drawing/2014/main" val="2715724206"/>
                  </a:ext>
                </a:extLst>
              </a:tr>
              <a:tr h="243728">
                <a:tc>
                  <a:txBody>
                    <a:bodyPr/>
                    <a:lstStyle/>
                    <a:p>
                      <a:pPr algn="l" fontAlgn="b"/>
                      <a:r>
                        <a:rPr lang="en-GB" sz="1800" b="0" i="0" u="none" strike="noStrike">
                          <a:solidFill>
                            <a:srgbClr val="000000"/>
                          </a:solidFill>
                          <a:effectLst/>
                          <a:latin typeface="Aptos Narrow" panose="020B0004020202020204" pitchFamily="34" charset="0"/>
                        </a:rPr>
                        <a:t>Trafford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8AC6"/>
                    </a:solidFill>
                  </a:tcPr>
                </a:tc>
                <a:extLst>
                  <a:ext uri="{0D108BD9-81ED-4DB2-BD59-A6C34878D82A}">
                    <a16:rowId xmlns:a16="http://schemas.microsoft.com/office/drawing/2014/main" val="971857855"/>
                  </a:ext>
                </a:extLst>
              </a:tr>
              <a:tr h="243728">
                <a:tc>
                  <a:txBody>
                    <a:bodyPr/>
                    <a:lstStyle/>
                    <a:p>
                      <a:pPr algn="l" fontAlgn="b"/>
                      <a:r>
                        <a:rPr lang="en-GB" sz="1800" b="0" i="0" u="none" strike="noStrike">
                          <a:solidFill>
                            <a:srgbClr val="000000"/>
                          </a:solidFill>
                          <a:effectLst/>
                          <a:latin typeface="Aptos Narrow" panose="020B0004020202020204" pitchFamily="34" charset="0"/>
                        </a:rPr>
                        <a:t>Wigan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B2DA"/>
                    </a:solidFill>
                  </a:tcPr>
                </a:tc>
                <a:extLst>
                  <a:ext uri="{0D108BD9-81ED-4DB2-BD59-A6C34878D82A}">
                    <a16:rowId xmlns:a16="http://schemas.microsoft.com/office/drawing/2014/main" val="240619537"/>
                  </a:ext>
                </a:extLst>
              </a:tr>
              <a:tr h="243728">
                <a:tc>
                  <a:txBody>
                    <a:bodyPr/>
                    <a:lstStyle/>
                    <a:p>
                      <a:pPr algn="l" fontAlgn="b"/>
                      <a:r>
                        <a:rPr lang="en-GB" sz="1800" b="1" i="0" u="none" strike="noStrike">
                          <a:solidFill>
                            <a:srgbClr val="000000"/>
                          </a:solidFill>
                          <a:effectLst/>
                          <a:latin typeface="Aptos Narrow" panose="020B0004020202020204" pitchFamily="34" charset="0"/>
                        </a:rPr>
                        <a:t>UK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800" b="0" i="0" u="none" strike="noStrike">
                          <a:solidFill>
                            <a:srgbClr val="000000"/>
                          </a:solidFill>
                          <a:effectLst/>
                          <a:latin typeface="Aptos Narrow" panose="020B0004020202020204" pitchFamily="34" charset="0"/>
                        </a:rPr>
                        <a:t>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3FA"/>
                    </a:solidFill>
                  </a:tcPr>
                </a:tc>
                <a:extLst>
                  <a:ext uri="{0D108BD9-81ED-4DB2-BD59-A6C34878D82A}">
                    <a16:rowId xmlns:a16="http://schemas.microsoft.com/office/drawing/2014/main" val="1270752430"/>
                  </a:ext>
                </a:extLst>
              </a:tr>
            </a:tbl>
          </a:graphicData>
        </a:graphic>
      </p:graphicFrame>
    </p:spTree>
    <p:extLst>
      <p:ext uri="{BB962C8B-B14F-4D97-AF65-F5344CB8AC3E}">
        <p14:creationId xmlns:p14="http://schemas.microsoft.com/office/powerpoint/2010/main" val="323624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8374D-F323-6EB2-94DE-B8FE748CC587}"/>
              </a:ext>
            </a:extLst>
          </p:cNvPr>
          <p:cNvSpPr>
            <a:spLocks noChangeArrowheads="1"/>
          </p:cNvSpPr>
          <p:nvPr/>
        </p:nvSpPr>
        <p:spPr bwMode="auto">
          <a:xfrm>
            <a:off x="423081" y="969320"/>
            <a:ext cx="5672919" cy="537070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ptos" panose="020B0004020202020204" pitchFamily="34" charset="0"/>
              </a:rPr>
              <a:t>The Resolution Foundation released a </a:t>
            </a:r>
            <a:r>
              <a:rPr kumimoji="0" lang="en-US" altLang="en-US" sz="1100" b="0" i="0" u="none" strike="noStrike" cap="none" normalizeH="0" baseline="0">
                <a:ln>
                  <a:noFill/>
                </a:ln>
                <a:solidFill>
                  <a:srgbClr val="000000"/>
                </a:solidFill>
                <a:effectLst/>
                <a:latin typeface="Aptos" panose="020B0004020202020204" pitchFamily="34" charset="0"/>
                <a:hlinkClick r:id="rId2" tooltip="https://www.resolutionfoundation.org/app/uploads/2024/11/Get-Britains-Stats-Working.pdf"/>
              </a:rPr>
              <a:t>new paper</a:t>
            </a:r>
            <a:r>
              <a:rPr kumimoji="0" lang="en-US" altLang="en-US" sz="1100" b="0" i="0" u="none" strike="noStrike" cap="none" normalizeH="0" baseline="0">
                <a:ln>
                  <a:noFill/>
                </a:ln>
                <a:solidFill>
                  <a:srgbClr val="000000"/>
                </a:solidFill>
                <a:effectLst/>
                <a:latin typeface="Aptos" panose="020B0004020202020204" pitchFamily="34" charset="0"/>
              </a:rPr>
              <a:t> in November 2024 which makes the case that the data used to estimate the 3 components of the </a:t>
            </a:r>
            <a:r>
              <a:rPr kumimoji="0" lang="en-US" altLang="en-US" sz="1100" b="0" i="0" u="none" strike="noStrike" cap="none" normalizeH="0" baseline="0" err="1">
                <a:ln>
                  <a:noFill/>
                </a:ln>
                <a:solidFill>
                  <a:srgbClr val="000000"/>
                </a:solidFill>
                <a:effectLst/>
                <a:latin typeface="Aptos" panose="020B0004020202020204" pitchFamily="34" charset="0"/>
              </a:rPr>
              <a:t>labour</a:t>
            </a:r>
            <a:r>
              <a:rPr kumimoji="0" lang="en-US" altLang="en-US" sz="1100" b="0" i="0" u="none" strike="noStrike" cap="none" normalizeH="0" baseline="0">
                <a:ln>
                  <a:noFill/>
                </a:ln>
                <a:solidFill>
                  <a:srgbClr val="000000"/>
                </a:solidFill>
                <a:effectLst/>
                <a:latin typeface="Aptos" panose="020B0004020202020204" pitchFamily="34" charset="0"/>
              </a:rPr>
              <a:t> market data - employment, unemployment, and economic inactivity - is significantly unreliable. It has some pretty stark implications - I've tried to distil it here after a quick read through:</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a:ln>
                  <a:noFill/>
                </a:ln>
                <a:solidFill>
                  <a:srgbClr val="000000"/>
                </a:solidFill>
                <a:effectLst/>
                <a:latin typeface="Aptos" panose="020B0004020202020204" pitchFamily="34" charset="0"/>
                <a:cs typeface="Segoe UI" panose="020B0502040204020203" pitchFamily="34" charset="0"/>
              </a:rPr>
              <a:t>LFS Issues</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 it starts by highlighting issues with the </a:t>
            </a:r>
            <a:r>
              <a:rPr kumimoji="0" lang="en-US" altLang="en-US" sz="1100" b="0" i="0" u="none" strike="noStrike" cap="none" normalizeH="0" baseline="0" err="1">
                <a:ln>
                  <a:noFill/>
                </a:ln>
                <a:solidFill>
                  <a:srgbClr val="000000"/>
                </a:solidFill>
                <a:effectLst/>
                <a:latin typeface="Aptos" panose="020B0004020202020204" pitchFamily="34" charset="0"/>
                <a:cs typeface="Segoe UI" panose="020B0502040204020203" pitchFamily="34" charset="0"/>
              </a:rPr>
              <a:t>Labour</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Force Survey - which the ONS has flagged a number of times recently itself:</a:t>
            </a:r>
            <a:endParaRPr kumimoji="0" lang="en-US" altLang="en-US" sz="11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The response rates have collapsed from 39% in 2019 to 13% in 2023.</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Given this drop, there's likely a response bias where employed people are less likely to complete the survey, resulting in the unemployed and inactive being over-represented.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There's likely an error in population estimates - the denominator for calculating </a:t>
            </a:r>
            <a:r>
              <a:rPr kumimoji="0" lang="en-US" altLang="en-US" sz="1100" b="0" i="0" u="none" strike="noStrike" cap="none" normalizeH="0" baseline="0" err="1">
                <a:ln>
                  <a:noFill/>
                </a:ln>
                <a:solidFill>
                  <a:srgbClr val="000000"/>
                </a:solidFill>
                <a:effectLst/>
                <a:latin typeface="Aptos" panose="020B0004020202020204" pitchFamily="34" charset="0"/>
                <a:cs typeface="Segoe UI" panose="020B0502040204020203" pitchFamily="34" charset="0"/>
              </a:rPr>
              <a:t>labour</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market statistics. </a:t>
            </a:r>
            <a:endParaRPr kumimoji="0" lang="en-US" altLang="en-US" sz="11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a:ln>
                  <a:noFill/>
                </a:ln>
                <a:solidFill>
                  <a:srgbClr val="000000"/>
                </a:solidFill>
                <a:effectLst/>
                <a:latin typeface="Aptos" panose="020B0004020202020204" pitchFamily="34" charset="0"/>
                <a:cs typeface="Segoe UI" panose="020B0502040204020203" pitchFamily="34" charset="0"/>
              </a:rPr>
              <a:t>Alternative Administrative Data </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it creates a separate measure (using HMRC RTI payroll data and self-employment records) - a comparison of the rates for 16-64 are below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a:ln>
                  <a:noFill/>
                </a:ln>
                <a:solidFill>
                  <a:srgbClr val="000000"/>
                </a:solidFill>
                <a:effectLst/>
                <a:latin typeface="Aptos" panose="020B0004020202020204" pitchFamily="34" charset="0"/>
                <a:cs typeface="Segoe UI" panose="020B0502040204020203" pitchFamily="34" charset="0"/>
              </a:rPr>
              <a:t>National Implications </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If the employment rate is higher than projected, one of unemployment or inactivity must be lower than thought. It suggests the likelihood is that most of the discrepancy is in inactivity (due to scale of those groups). As a result - 80% target may be closer than thought - and inactivity may not be as much of an issue as thought. </a:t>
            </a:r>
            <a:endParaRPr kumimoji="0" lang="en-US" altLang="en-US" sz="11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Another disturbing implication is that productivity growth is much weaker than thought - if the overall size of the economy is barely growing despite employment rate growing. </a:t>
            </a:r>
            <a:endParaRPr kumimoji="0" lang="en-US" altLang="en-US" sz="11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1" i="0" u="none" strike="noStrike" cap="none" normalizeH="0" baseline="0">
                <a:ln>
                  <a:noFill/>
                </a:ln>
                <a:solidFill>
                  <a:srgbClr val="000000"/>
                </a:solidFill>
                <a:effectLst/>
                <a:latin typeface="Aptos" panose="020B0004020202020204" pitchFamily="34" charset="0"/>
                <a:cs typeface="Segoe UI" panose="020B0502040204020203" pitchFamily="34" charset="0"/>
              </a:rPr>
              <a:t>GM Implications </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Not clear how much we can take from this and apply to GM. However, if the general trend is right, </a:t>
            </a:r>
            <a:r>
              <a:rPr kumimoji="0" lang="en-US" altLang="en-US" sz="1100" b="0" i="0" u="sng" strike="noStrike" cap="none" normalizeH="0" baseline="0">
                <a:ln>
                  <a:noFill/>
                </a:ln>
                <a:solidFill>
                  <a:srgbClr val="000000"/>
                </a:solidFill>
                <a:effectLst/>
                <a:latin typeface="Aptos" panose="020B0004020202020204" pitchFamily="34" charset="0"/>
                <a:cs typeface="Segoe UI" panose="020B0502040204020203" pitchFamily="34" charset="0"/>
              </a:rPr>
              <a:t>GM's 80% employment rate may require fewer than 150,000 people.</a:t>
            </a:r>
            <a:r>
              <a:rPr kumimoji="0" lang="en-US" altLang="en-US" sz="1100" b="0" i="0" u="none" strike="noStrike" cap="none" normalizeH="0" baseline="0">
                <a:ln>
                  <a:noFill/>
                </a:ln>
                <a:solidFill>
                  <a:srgbClr val="000000"/>
                </a:solidFill>
                <a:effectLst/>
                <a:latin typeface="Aptos" panose="020B0004020202020204" pitchFamily="34" charset="0"/>
                <a:cs typeface="Segoe UI" panose="020B0502040204020203" pitchFamily="34" charset="0"/>
              </a:rPr>
              <a:t> And if the lower unemployment rate is correct and there are fewer inactive people to target, it </a:t>
            </a:r>
            <a:r>
              <a:rPr kumimoji="0" lang="en-US" altLang="en-US" sz="1100" b="0" i="0" u="sng" strike="noStrike" cap="none" normalizeH="0" baseline="0">
                <a:ln>
                  <a:noFill/>
                </a:ln>
                <a:solidFill>
                  <a:srgbClr val="000000"/>
                </a:solidFill>
                <a:effectLst/>
                <a:latin typeface="Aptos" panose="020B0004020202020204" pitchFamily="34" charset="0"/>
                <a:cs typeface="Segoe UI" panose="020B0502040204020203" pitchFamily="34" charset="0"/>
              </a:rPr>
              <a:t>raises the importance of health interventions for those long-term sick - one of the components we can be fairly certain 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100" b="0" i="0" u="none" strike="noStrike" cap="none" normalizeH="0" baseline="0">
              <a:ln>
                <a:noFill/>
              </a:ln>
              <a:solidFill>
                <a:srgbClr val="242424"/>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ptos" panose="020B0004020202020204" pitchFamily="34" charset="0"/>
              </a:rPr>
              <a:t>It's not clear what the ONS response to this will be - they've been working on a "Transformed" </a:t>
            </a:r>
            <a:r>
              <a:rPr kumimoji="0" lang="en-US" altLang="en-US" sz="1100" b="0" i="0" u="none" strike="noStrike" cap="none" normalizeH="0" baseline="0" err="1">
                <a:ln>
                  <a:noFill/>
                </a:ln>
                <a:solidFill>
                  <a:srgbClr val="000000"/>
                </a:solidFill>
                <a:effectLst/>
                <a:latin typeface="Aptos" panose="020B0004020202020204" pitchFamily="34" charset="0"/>
              </a:rPr>
              <a:t>Labour</a:t>
            </a:r>
            <a:r>
              <a:rPr kumimoji="0" lang="en-US" altLang="en-US" sz="1100" b="0" i="0" u="none" strike="noStrike" cap="none" normalizeH="0" baseline="0">
                <a:ln>
                  <a:noFill/>
                </a:ln>
                <a:solidFill>
                  <a:srgbClr val="000000"/>
                </a:solidFill>
                <a:effectLst/>
                <a:latin typeface="Aptos" panose="020B0004020202020204" pitchFamily="34" charset="0"/>
              </a:rPr>
              <a:t> Force Survey which is yet to be released, and have been adding caveats to everything they've released recently. Lot of uncertainty to add into the picture, and clearly policymaking is a harder without accurate data.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p:txBody>
      </p:sp>
      <p:pic>
        <p:nvPicPr>
          <p:cNvPr id="2050" name="Picture 2">
            <a:extLst>
              <a:ext uri="{FF2B5EF4-FFF2-40B4-BE49-F238E27FC236}">
                <a16:creationId xmlns:a16="http://schemas.microsoft.com/office/drawing/2014/main" id="{93FEFECD-4CB7-A964-96BF-33F0F154A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94" y="1919287"/>
            <a:ext cx="5419725" cy="3019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24D017-C678-086A-D46A-0F799F404441}"/>
              </a:ext>
            </a:extLst>
          </p:cNvPr>
          <p:cNvSpPr txBox="1"/>
          <p:nvPr/>
        </p:nvSpPr>
        <p:spPr>
          <a:xfrm>
            <a:off x="394716" y="216550"/>
            <a:ext cx="11117580" cy="523220"/>
          </a:xfrm>
          <a:prstGeom prst="rect">
            <a:avLst/>
          </a:prstGeom>
          <a:noFill/>
        </p:spPr>
        <p:txBody>
          <a:bodyPr wrap="square" rtlCol="0">
            <a:spAutoFit/>
          </a:bodyPr>
          <a:lstStyle/>
          <a:p>
            <a:r>
              <a:rPr lang="en-GB" sz="2800" b="1">
                <a:solidFill>
                  <a:srgbClr val="5C5B5A"/>
                </a:solidFill>
                <a:latin typeface="+mj-lt"/>
              </a:rPr>
              <a:t>Cautionary Note: Labour Force Survey</a:t>
            </a:r>
          </a:p>
        </p:txBody>
      </p:sp>
    </p:spTree>
    <p:extLst>
      <p:ext uri="{BB962C8B-B14F-4D97-AF65-F5344CB8AC3E}">
        <p14:creationId xmlns:p14="http://schemas.microsoft.com/office/powerpoint/2010/main" val="164544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B201D-2F00-E758-815D-3BB624CB7B6A}"/>
              </a:ext>
            </a:extLst>
          </p:cNvPr>
          <p:cNvSpPr txBox="1"/>
          <p:nvPr/>
        </p:nvSpPr>
        <p:spPr>
          <a:xfrm>
            <a:off x="1607110" y="2876891"/>
            <a:ext cx="8977780" cy="579148"/>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3600" b="1">
                <a:solidFill>
                  <a:srgbClr val="5C5B5A"/>
                </a:solidFill>
                <a:latin typeface="+mj-lt"/>
                <a:ea typeface="+mj-ea"/>
                <a:cs typeface="+mj-cs"/>
              </a:rPr>
              <a:t>Multiple Disadvantage Across Greater Manchester</a:t>
            </a:r>
          </a:p>
        </p:txBody>
      </p:sp>
      <p:cxnSp>
        <p:nvCxnSpPr>
          <p:cNvPr id="6" name="Straight Connector 5">
            <a:extLst>
              <a:ext uri="{FF2B5EF4-FFF2-40B4-BE49-F238E27FC236}">
                <a16:creationId xmlns:a16="http://schemas.microsoft.com/office/drawing/2014/main" id="{A0023799-3055-23A0-5A5E-A34623FE7FFC}"/>
              </a:ext>
            </a:extLst>
          </p:cNvPr>
          <p:cNvCxnSpPr>
            <a:cxnSpLocks/>
          </p:cNvCxnSpPr>
          <p:nvPr/>
        </p:nvCxnSpPr>
        <p:spPr>
          <a:xfrm>
            <a:off x="1425677" y="3456039"/>
            <a:ext cx="955695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5165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1262A-D017-7C52-C8CE-F8078FFE74A4}"/>
              </a:ext>
            </a:extLst>
          </p:cNvPr>
          <p:cNvSpPr txBox="1"/>
          <p:nvPr/>
        </p:nvSpPr>
        <p:spPr>
          <a:xfrm>
            <a:off x="204470" y="99185"/>
            <a:ext cx="12037419" cy="36115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1" i="0" u="none" strike="noStrike" kern="1200" cap="none" spc="0" normalizeH="0" baseline="0" noProof="0">
                <a:ln>
                  <a:noFill/>
                </a:ln>
                <a:solidFill>
                  <a:srgbClr val="5C5B5A"/>
                </a:solidFill>
                <a:effectLst/>
                <a:uLnTx/>
                <a:uFillTx/>
                <a:latin typeface="+mj-lt"/>
              </a:rPr>
              <a:t>People experiencing multiple disadvantage</a:t>
            </a:r>
          </a:p>
        </p:txBody>
      </p:sp>
      <p:sp>
        <p:nvSpPr>
          <p:cNvPr id="11" name="TextBox 10">
            <a:extLst>
              <a:ext uri="{FF2B5EF4-FFF2-40B4-BE49-F238E27FC236}">
                <a16:creationId xmlns:a16="http://schemas.microsoft.com/office/drawing/2014/main" id="{488C1357-EE52-F162-FA98-D9EA5B27CEB1}"/>
              </a:ext>
            </a:extLst>
          </p:cNvPr>
          <p:cNvSpPr txBox="1"/>
          <p:nvPr/>
        </p:nvSpPr>
        <p:spPr>
          <a:xfrm>
            <a:off x="3121198" y="2961670"/>
            <a:ext cx="5013836" cy="1015663"/>
          </a:xfrm>
          <a:prstGeom prst="rect">
            <a:avLst/>
          </a:prstGeom>
          <a:noFill/>
        </p:spPr>
        <p:txBody>
          <a:bodyPr wrap="square" rtlCol="0">
            <a:spAutoFit/>
          </a:bodyPr>
          <a:lstStyle/>
          <a:p>
            <a:pPr algn="ctr"/>
            <a:r>
              <a:rPr kumimoji="0" lang="en-GB" sz="1200" b="1" i="0" u="none" strike="noStrike" kern="100" cap="none" spc="0" normalizeH="0" baseline="0" noProof="0">
                <a:ln>
                  <a:noFill/>
                </a:ln>
                <a:solidFill>
                  <a:srgbClr val="ED641C"/>
                </a:solidFill>
                <a:effectLst/>
                <a:uLnTx/>
                <a:uFillTx/>
                <a:latin typeface="+mj-lt"/>
                <a:ea typeface="Yu Gothic" panose="020B0400000000000000" pitchFamily="34" charset="-128"/>
                <a:cs typeface="Arial" panose="020B0604020202020204" pitchFamily="34" charset="0"/>
              </a:rPr>
              <a:t>Carers: </a:t>
            </a:r>
            <a:r>
              <a:rPr lang="en-GB" sz="1200" kern="100">
                <a:solidFill>
                  <a:srgbClr val="5C5B5A"/>
                </a:solidFill>
                <a:effectLst/>
                <a:latin typeface="+mj-lt"/>
                <a:ea typeface="Yu Gothic" panose="020B0400000000000000" pitchFamily="34" charset="-128"/>
                <a:cs typeface="Calibri" panose="020F0502020204030204" pitchFamily="34" charset="0"/>
              </a:rPr>
              <a:t>a</a:t>
            </a:r>
            <a:r>
              <a:rPr lang="en-GB" sz="1200" kern="100">
                <a:solidFill>
                  <a:srgbClr val="5C5B5A"/>
                </a:solidFill>
                <a:effectLst/>
                <a:latin typeface="+mj-lt"/>
                <a:ea typeface="Aptos" panose="020B0004020202020204" pitchFamily="34" charset="0"/>
                <a:cs typeface="Calibri" panose="020F0502020204030204" pitchFamily="34" charset="0"/>
              </a:rPr>
              <a:t>ccording to 2021 census data, there are </a:t>
            </a:r>
            <a:r>
              <a:rPr lang="en-GB" sz="1200" b="1" kern="100">
                <a:solidFill>
                  <a:srgbClr val="5C5B5A"/>
                </a:solidFill>
                <a:effectLst/>
                <a:latin typeface="+mj-lt"/>
                <a:ea typeface="Aptos" panose="020B0004020202020204" pitchFamily="34" charset="0"/>
                <a:cs typeface="Calibri" panose="020F0502020204030204" pitchFamily="34" charset="0"/>
              </a:rPr>
              <a:t>76,078 carers providing over 50 hours of unpaid care a week in GM</a:t>
            </a:r>
            <a:r>
              <a:rPr lang="en-GB" sz="1200" kern="100">
                <a:solidFill>
                  <a:srgbClr val="5C5B5A"/>
                </a:solidFill>
                <a:effectLst/>
                <a:latin typeface="+mj-lt"/>
                <a:ea typeface="Aptos" panose="020B0004020202020204" pitchFamily="34" charset="0"/>
                <a:cs typeface="Calibri" panose="020F0502020204030204" pitchFamily="34" charset="0"/>
              </a:rPr>
              <a:t>. Over 55,000 provide between 20 to 49 hours a week. Manchester and Wigan have the highest number of carers providing 50+ hours a week of unpaid care, with the fewest in Bury and Trafford.</a:t>
            </a:r>
            <a:endParaRPr lang="en-GB" sz="1200" kern="100">
              <a:solidFill>
                <a:srgbClr val="5C5B5A"/>
              </a:solidFill>
              <a:effectLst/>
              <a:latin typeface="+mj-lt"/>
              <a:ea typeface="Aptos" panose="020B00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ABB412DD-5D17-FBA5-F50F-FF072AD17D4C}"/>
              </a:ext>
            </a:extLst>
          </p:cNvPr>
          <p:cNvSpPr txBox="1"/>
          <p:nvPr/>
        </p:nvSpPr>
        <p:spPr>
          <a:xfrm>
            <a:off x="8005124" y="5445508"/>
            <a:ext cx="3929001" cy="1384995"/>
          </a:xfrm>
          <a:prstGeom prst="rect">
            <a:avLst/>
          </a:prstGeom>
          <a:noFill/>
        </p:spPr>
        <p:txBody>
          <a:bodyPr wrap="square">
            <a:spAutoFit/>
          </a:bodyPr>
          <a:lstStyle/>
          <a:p>
            <a:pPr algn="r">
              <a:spcAft>
                <a:spcPts val="800"/>
              </a:spcAft>
            </a:pPr>
            <a:r>
              <a:rPr kumimoji="0" lang="en-GB" sz="1200" b="1" i="0" u="none" strike="noStrike" kern="100" cap="none" spc="0" normalizeH="0" baseline="0" noProof="0">
                <a:ln>
                  <a:noFill/>
                </a:ln>
                <a:solidFill>
                  <a:srgbClr val="ED641C"/>
                </a:solidFill>
                <a:effectLst/>
                <a:uLnTx/>
                <a:uFillTx/>
                <a:latin typeface="+mj-lt"/>
                <a:ea typeface="Yu Gothic" panose="020B0400000000000000" pitchFamily="34" charset="-128"/>
                <a:cs typeface="Arial" panose="020B0604020202020204" pitchFamily="34" charset="0"/>
              </a:rPr>
              <a:t>Care leavers – aged 17-24: </a:t>
            </a:r>
            <a:r>
              <a:rPr kumimoji="0" lang="en-GB" sz="1200" i="0" u="none" strike="noStrike" kern="100" cap="none" spc="0" normalizeH="0" baseline="0" noProof="0" err="1">
                <a:ln>
                  <a:noFill/>
                </a:ln>
                <a:solidFill>
                  <a:srgbClr val="5C5B5A"/>
                </a:solidFill>
                <a:uLnTx/>
                <a:uFillTx/>
                <a:latin typeface="+mj-lt"/>
                <a:ea typeface="Yu Gothic" panose="020B0400000000000000" pitchFamily="34" charset="-128"/>
                <a:cs typeface="Calibri" panose="020F0502020204030204" pitchFamily="34" charset="0"/>
              </a:rPr>
              <a:t>i</a:t>
            </a:r>
            <a:r>
              <a:rPr lang="en-GB" sz="1200" kern="100">
                <a:solidFill>
                  <a:srgbClr val="5C5B5A"/>
                </a:solidFill>
                <a:effectLst/>
                <a:latin typeface="+mj-lt"/>
                <a:ea typeface="Aptos" panose="020B0004020202020204" pitchFamily="34" charset="0"/>
                <a:cs typeface="Calibri" panose="020F0502020204030204" pitchFamily="34" charset="0"/>
              </a:rPr>
              <a:t>n GM, there are </a:t>
            </a:r>
            <a:r>
              <a:rPr lang="en-GB" sz="1200" b="1" kern="100">
                <a:solidFill>
                  <a:srgbClr val="5C5B5A"/>
                </a:solidFill>
                <a:effectLst/>
                <a:latin typeface="+mj-lt"/>
                <a:ea typeface="Aptos" panose="020B0004020202020204" pitchFamily="34" charset="0"/>
                <a:cs typeface="Calibri" panose="020F0502020204030204" pitchFamily="34" charset="0"/>
              </a:rPr>
              <a:t>4,770 care leavers </a:t>
            </a:r>
            <a:r>
              <a:rPr lang="en-GB" sz="1200" kern="100">
                <a:solidFill>
                  <a:srgbClr val="5C5B5A"/>
                </a:solidFill>
                <a:effectLst/>
                <a:latin typeface="+mj-lt"/>
                <a:ea typeface="Aptos" panose="020B0004020202020204" pitchFamily="34" charset="0"/>
                <a:cs typeface="Calibri" panose="020F0502020204030204" pitchFamily="34" charset="0"/>
              </a:rPr>
              <a:t>(i.e. those with care experience) between the ages of 17-24, of which 1,421 are NEET (not in employment, education or training). Manchester has by far the highest number of care leavers at 1,396, accounting for nearly 30% of 17-24-year-old care leavers.</a:t>
            </a:r>
            <a:endParaRPr lang="en-GB" sz="1200" kern="100">
              <a:solidFill>
                <a:srgbClr val="5C5B5A"/>
              </a:solidFill>
              <a:effectLst/>
              <a:latin typeface="+mj-lt"/>
              <a:ea typeface="Aptos" panose="020B00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3D9A4FA-01C0-9E0D-2CB2-E064A1A16158}"/>
              </a:ext>
            </a:extLst>
          </p:cNvPr>
          <p:cNvSpPr txBox="1"/>
          <p:nvPr/>
        </p:nvSpPr>
        <p:spPr>
          <a:xfrm>
            <a:off x="197517" y="4604222"/>
            <a:ext cx="2944806" cy="1985608"/>
          </a:xfrm>
          <a:prstGeom prst="rect">
            <a:avLst/>
          </a:prstGeom>
          <a:noFill/>
          <a:ln w="28575">
            <a:solidFill>
              <a:srgbClr val="ED641C"/>
            </a:solidFill>
          </a:ln>
        </p:spPr>
        <p:txBody>
          <a:bodyPr wrap="square">
            <a:spAutoFit/>
          </a:bodyPr>
          <a:lstStyle/>
          <a:p>
            <a:pPr marL="0" marR="0" lvl="0" indent="0" defTabSz="914400" rtl="0" eaLnBrk="1" fontAlgn="auto" latinLnBrk="0" hangingPunct="1">
              <a:lnSpc>
                <a:spcPct val="115000"/>
              </a:lnSpc>
              <a:spcBef>
                <a:spcPts val="0"/>
              </a:spcBef>
              <a:spcAft>
                <a:spcPts val="800"/>
              </a:spcAft>
              <a:buClrTx/>
              <a:buSzTx/>
              <a:buFontTx/>
              <a:buNone/>
              <a:tabLst/>
              <a:defRPr/>
            </a:pPr>
            <a:r>
              <a:rPr kumimoji="0" lang="en-GB" sz="1200" b="1" i="0" u="none" strike="noStrike" kern="100" cap="none" spc="0" normalizeH="0" baseline="0" noProof="0">
                <a:ln>
                  <a:noFill/>
                </a:ln>
                <a:solidFill>
                  <a:srgbClr val="ED641C"/>
                </a:solidFill>
                <a:effectLst/>
                <a:uLnTx/>
                <a:uFillTx/>
                <a:latin typeface="+mj-lt"/>
                <a:ea typeface="Yu Gothic" panose="020B0400000000000000" pitchFamily="34" charset="-128"/>
                <a:cs typeface="Arial" panose="020B0604020202020204" pitchFamily="34" charset="0"/>
              </a:rPr>
              <a:t>Homelessness: </a:t>
            </a:r>
            <a:r>
              <a:rPr lang="en-GB" sz="1200">
                <a:solidFill>
                  <a:srgbClr val="5C5B5A"/>
                </a:solidFill>
                <a:effectLst/>
                <a:latin typeface="+mj-lt"/>
                <a:ea typeface="Aptos" panose="020B0004020202020204" pitchFamily="34" charset="0"/>
                <a:cs typeface="Arial" panose="020B0604020202020204" pitchFamily="34" charset="0"/>
              </a:rPr>
              <a:t>over </a:t>
            </a:r>
            <a:r>
              <a:rPr lang="en-GB" sz="1200" b="1">
                <a:solidFill>
                  <a:srgbClr val="5C5B5A"/>
                </a:solidFill>
                <a:effectLst/>
                <a:latin typeface="+mj-lt"/>
                <a:ea typeface="Aptos" panose="020B0004020202020204" pitchFamily="34" charset="0"/>
                <a:cs typeface="Arial" panose="020B0604020202020204" pitchFamily="34" charset="0"/>
              </a:rPr>
              <a:t>6,500 households in GM owed a prevention duty, relief duty, or main duty across </a:t>
            </a:r>
            <a:r>
              <a:rPr lang="en-GB" sz="1200">
                <a:solidFill>
                  <a:srgbClr val="5C5B5A"/>
                </a:solidFill>
                <a:effectLst/>
                <a:latin typeface="+mj-lt"/>
                <a:ea typeface="Aptos" panose="020B0004020202020204" pitchFamily="34" charset="0"/>
                <a:cs typeface="Arial" panose="020B0604020202020204" pitchFamily="34" charset="0"/>
              </a:rPr>
              <a:t>the quarter ending December 2023. Nearly 5,000 households were in temporary accommodation at the end of December 2023. Across the month of May, 337 people were experiencing rough sleeping in GM.</a:t>
            </a:r>
            <a:endParaRPr kumimoji="0" lang="en-GB" sz="1200" b="0" i="0" u="none" strike="noStrike" kern="100" cap="none" spc="0" normalizeH="0" baseline="0" noProof="0">
              <a:ln>
                <a:noFill/>
              </a:ln>
              <a:solidFill>
                <a:srgbClr val="5C5B5A"/>
              </a:solidFill>
              <a:effectLst/>
              <a:uLnTx/>
              <a:uFillTx/>
              <a:latin typeface="+mj-lt"/>
              <a:ea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4C5B16CA-57DA-CCE7-B6AE-7411E1ACBB7C}"/>
              </a:ext>
            </a:extLst>
          </p:cNvPr>
          <p:cNvGraphicFramePr>
            <a:graphicFrameLocks noGrp="1"/>
          </p:cNvGraphicFramePr>
          <p:nvPr>
            <p:extLst>
              <p:ext uri="{D42A27DB-BD31-4B8C-83A1-F6EECF244321}">
                <p14:modId xmlns:p14="http://schemas.microsoft.com/office/powerpoint/2010/main" val="3120950985"/>
              </p:ext>
            </p:extLst>
          </p:nvPr>
        </p:nvGraphicFramePr>
        <p:xfrm>
          <a:off x="8756059" y="3003685"/>
          <a:ext cx="3149987" cy="2266284"/>
        </p:xfrm>
        <a:graphic>
          <a:graphicData uri="http://schemas.openxmlformats.org/drawingml/2006/table">
            <a:tbl>
              <a:tblPr>
                <a:tableStyleId>{0505E3EF-67EA-436B-97B2-0124C06EBD24}</a:tableStyleId>
              </a:tblPr>
              <a:tblGrid>
                <a:gridCol w="690753">
                  <a:extLst>
                    <a:ext uri="{9D8B030D-6E8A-4147-A177-3AD203B41FA5}">
                      <a16:colId xmlns:a16="http://schemas.microsoft.com/office/drawing/2014/main" val="3112642900"/>
                    </a:ext>
                  </a:extLst>
                </a:gridCol>
                <a:gridCol w="679079">
                  <a:extLst>
                    <a:ext uri="{9D8B030D-6E8A-4147-A177-3AD203B41FA5}">
                      <a16:colId xmlns:a16="http://schemas.microsoft.com/office/drawing/2014/main" val="3847661875"/>
                    </a:ext>
                  </a:extLst>
                </a:gridCol>
                <a:gridCol w="580635">
                  <a:extLst>
                    <a:ext uri="{9D8B030D-6E8A-4147-A177-3AD203B41FA5}">
                      <a16:colId xmlns:a16="http://schemas.microsoft.com/office/drawing/2014/main" val="2692273391"/>
                    </a:ext>
                  </a:extLst>
                </a:gridCol>
                <a:gridCol w="618885">
                  <a:extLst>
                    <a:ext uri="{9D8B030D-6E8A-4147-A177-3AD203B41FA5}">
                      <a16:colId xmlns:a16="http://schemas.microsoft.com/office/drawing/2014/main" val="4210589957"/>
                    </a:ext>
                  </a:extLst>
                </a:gridCol>
                <a:gridCol w="580635">
                  <a:extLst>
                    <a:ext uri="{9D8B030D-6E8A-4147-A177-3AD203B41FA5}">
                      <a16:colId xmlns:a16="http://schemas.microsoft.com/office/drawing/2014/main" val="930838997"/>
                    </a:ext>
                  </a:extLst>
                </a:gridCol>
              </a:tblGrid>
              <a:tr h="258419">
                <a:tc>
                  <a:txBody>
                    <a:bodyPr/>
                    <a:lstStyle/>
                    <a:p>
                      <a:pPr algn="ctr">
                        <a:lnSpc>
                          <a:spcPct val="115000"/>
                        </a:lnSpc>
                        <a:spcAft>
                          <a:spcPts val="800"/>
                        </a:spcAft>
                      </a:pPr>
                      <a:r>
                        <a:rPr lang="en-GB" sz="900" b="1" kern="100">
                          <a:solidFill>
                            <a:srgbClr val="5C5B5A"/>
                          </a:solidFill>
                          <a:effectLst/>
                          <a:latin typeface="+mj-lt"/>
                        </a:rPr>
                        <a:t>LA</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All</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EET</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NEET</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No Info</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85447187"/>
                  </a:ext>
                </a:extLst>
              </a:tr>
              <a:tr h="182309">
                <a:tc>
                  <a:txBody>
                    <a:bodyPr/>
                    <a:lstStyle/>
                    <a:p>
                      <a:pPr algn="ctr">
                        <a:lnSpc>
                          <a:spcPct val="115000"/>
                        </a:lnSpc>
                        <a:spcAft>
                          <a:spcPts val="800"/>
                        </a:spcAft>
                      </a:pPr>
                      <a:r>
                        <a:rPr lang="en-GB" sz="900" kern="100">
                          <a:solidFill>
                            <a:srgbClr val="5C5B5A"/>
                          </a:solidFill>
                          <a:effectLst/>
                          <a:latin typeface="+mj-lt"/>
                        </a:rPr>
                        <a:t>Bolton</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366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163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122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71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91412590"/>
                  </a:ext>
                </a:extLst>
              </a:tr>
              <a:tr h="182309">
                <a:tc>
                  <a:txBody>
                    <a:bodyPr/>
                    <a:lstStyle/>
                    <a:p>
                      <a:pPr algn="ctr">
                        <a:lnSpc>
                          <a:spcPct val="115000"/>
                        </a:lnSpc>
                        <a:spcAft>
                          <a:spcPts val="800"/>
                        </a:spcAft>
                      </a:pPr>
                      <a:r>
                        <a:rPr lang="en-GB" sz="900" kern="100">
                          <a:solidFill>
                            <a:srgbClr val="5C5B5A"/>
                          </a:solidFill>
                          <a:effectLst/>
                          <a:latin typeface="+mj-lt"/>
                        </a:rPr>
                        <a:t>Bury</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267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98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1729643100"/>
                  </a:ext>
                </a:extLst>
              </a:tr>
              <a:tr h="182309">
                <a:tc>
                  <a:txBody>
                    <a:bodyPr/>
                    <a:lstStyle/>
                    <a:p>
                      <a:pPr algn="ctr">
                        <a:lnSpc>
                          <a:spcPct val="115000"/>
                        </a:lnSpc>
                        <a:spcAft>
                          <a:spcPts val="800"/>
                        </a:spcAft>
                      </a:pPr>
                      <a:r>
                        <a:rPr lang="en-GB" sz="900" kern="100">
                          <a:solidFill>
                            <a:srgbClr val="5C5B5A"/>
                          </a:solidFill>
                          <a:effectLst/>
                          <a:latin typeface="+mj-lt"/>
                        </a:rPr>
                        <a:t>Manchester</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1396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812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309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275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4140117576"/>
                  </a:ext>
                </a:extLst>
              </a:tr>
              <a:tr h="182309">
                <a:tc>
                  <a:txBody>
                    <a:bodyPr/>
                    <a:lstStyle/>
                    <a:p>
                      <a:pPr algn="ctr">
                        <a:lnSpc>
                          <a:spcPct val="115000"/>
                        </a:lnSpc>
                        <a:spcAft>
                          <a:spcPts val="800"/>
                        </a:spcAft>
                      </a:pPr>
                      <a:r>
                        <a:rPr lang="en-GB" sz="900" kern="100">
                          <a:solidFill>
                            <a:srgbClr val="5C5B5A"/>
                          </a:solidFill>
                          <a:effectLst/>
                          <a:latin typeface="+mj-lt"/>
                        </a:rPr>
                        <a:t>Oldham</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374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141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128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520781458"/>
                  </a:ext>
                </a:extLst>
              </a:tr>
              <a:tr h="182309">
                <a:tc>
                  <a:txBody>
                    <a:bodyPr/>
                    <a:lstStyle/>
                    <a:p>
                      <a:pPr algn="ctr">
                        <a:lnSpc>
                          <a:spcPct val="115000"/>
                        </a:lnSpc>
                        <a:spcAft>
                          <a:spcPts val="800"/>
                        </a:spcAft>
                      </a:pPr>
                      <a:r>
                        <a:rPr lang="en-GB" sz="900" kern="100">
                          <a:solidFill>
                            <a:srgbClr val="5C5B5A"/>
                          </a:solidFill>
                          <a:effectLst/>
                          <a:latin typeface="+mj-lt"/>
                        </a:rPr>
                        <a:t>Rochdale</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384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168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857352884"/>
                  </a:ext>
                </a:extLst>
              </a:tr>
              <a:tr h="182309">
                <a:tc>
                  <a:txBody>
                    <a:bodyPr/>
                    <a:lstStyle/>
                    <a:p>
                      <a:pPr algn="ctr">
                        <a:lnSpc>
                          <a:spcPct val="115000"/>
                        </a:lnSpc>
                        <a:spcAft>
                          <a:spcPts val="800"/>
                        </a:spcAft>
                      </a:pPr>
                      <a:r>
                        <a:rPr lang="en-GB" sz="900" kern="100">
                          <a:solidFill>
                            <a:srgbClr val="5C5B5A"/>
                          </a:solidFill>
                          <a:effectLst/>
                          <a:latin typeface="+mj-lt"/>
                        </a:rPr>
                        <a:t>Salford</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487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303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148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1843381203"/>
                  </a:ext>
                </a:extLst>
              </a:tr>
              <a:tr h="184775">
                <a:tc>
                  <a:txBody>
                    <a:bodyPr/>
                    <a:lstStyle/>
                    <a:p>
                      <a:pPr algn="ctr">
                        <a:lnSpc>
                          <a:spcPct val="115000"/>
                        </a:lnSpc>
                        <a:spcAft>
                          <a:spcPts val="800"/>
                        </a:spcAft>
                      </a:pPr>
                      <a:r>
                        <a:rPr lang="en-GB" sz="900" kern="100">
                          <a:solidFill>
                            <a:srgbClr val="5C5B5A"/>
                          </a:solidFill>
                          <a:effectLst/>
                          <a:latin typeface="+mj-lt"/>
                        </a:rPr>
                        <a:t>Stockport</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319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150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113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56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132892649"/>
                  </a:ext>
                </a:extLst>
              </a:tr>
              <a:tr h="182309">
                <a:tc>
                  <a:txBody>
                    <a:bodyPr/>
                    <a:lstStyle/>
                    <a:p>
                      <a:pPr algn="ctr">
                        <a:lnSpc>
                          <a:spcPct val="115000"/>
                        </a:lnSpc>
                        <a:spcAft>
                          <a:spcPts val="800"/>
                        </a:spcAft>
                      </a:pPr>
                      <a:r>
                        <a:rPr lang="en-GB" sz="900" kern="100">
                          <a:solidFill>
                            <a:srgbClr val="5C5B5A"/>
                          </a:solidFill>
                          <a:effectLst/>
                          <a:latin typeface="+mj-lt"/>
                        </a:rPr>
                        <a:t>Tameside</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499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220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204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75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28392830"/>
                  </a:ext>
                </a:extLst>
              </a:tr>
              <a:tr h="182309">
                <a:tc>
                  <a:txBody>
                    <a:bodyPr/>
                    <a:lstStyle/>
                    <a:p>
                      <a:pPr algn="ctr">
                        <a:lnSpc>
                          <a:spcPct val="115000"/>
                        </a:lnSpc>
                        <a:spcAft>
                          <a:spcPts val="800"/>
                        </a:spcAft>
                      </a:pPr>
                      <a:r>
                        <a:rPr lang="en-GB" sz="900" kern="100">
                          <a:solidFill>
                            <a:srgbClr val="5C5B5A"/>
                          </a:solidFill>
                          <a:effectLst/>
                          <a:latin typeface="+mj-lt"/>
                        </a:rPr>
                        <a:t>Trafford</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315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119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90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038011963"/>
                  </a:ext>
                </a:extLst>
              </a:tr>
              <a:tr h="182309">
                <a:tc>
                  <a:txBody>
                    <a:bodyPr/>
                    <a:lstStyle/>
                    <a:p>
                      <a:pPr algn="ctr">
                        <a:lnSpc>
                          <a:spcPct val="115000"/>
                        </a:lnSpc>
                        <a:spcAft>
                          <a:spcPts val="800"/>
                        </a:spcAft>
                      </a:pPr>
                      <a:r>
                        <a:rPr lang="en-GB" sz="900" kern="100">
                          <a:solidFill>
                            <a:srgbClr val="5C5B5A"/>
                          </a:solidFill>
                          <a:effectLst/>
                          <a:latin typeface="+mj-lt"/>
                        </a:rPr>
                        <a:t>Wigan</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363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123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111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129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4042869895"/>
                  </a:ext>
                </a:extLst>
              </a:tr>
              <a:tr h="182309">
                <a:tc>
                  <a:txBody>
                    <a:bodyPr/>
                    <a:lstStyle/>
                    <a:p>
                      <a:pPr algn="ctr">
                        <a:lnSpc>
                          <a:spcPct val="115000"/>
                        </a:lnSpc>
                        <a:spcAft>
                          <a:spcPts val="800"/>
                        </a:spcAft>
                      </a:pPr>
                      <a:r>
                        <a:rPr lang="en-GB" sz="900" kern="100">
                          <a:solidFill>
                            <a:srgbClr val="5C5B5A"/>
                          </a:solidFill>
                          <a:effectLst/>
                          <a:latin typeface="+mj-lt"/>
                        </a:rPr>
                        <a:t>GM</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4770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2281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1421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1058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117543269"/>
                  </a:ext>
                </a:extLst>
              </a:tr>
            </a:tbl>
          </a:graphicData>
        </a:graphic>
      </p:graphicFrame>
      <p:graphicFrame>
        <p:nvGraphicFramePr>
          <p:cNvPr id="5" name="Table 4">
            <a:extLst>
              <a:ext uri="{FF2B5EF4-FFF2-40B4-BE49-F238E27FC236}">
                <a16:creationId xmlns:a16="http://schemas.microsoft.com/office/drawing/2014/main" id="{A65BF830-2872-BAAD-6B2C-CE639913B8BE}"/>
              </a:ext>
            </a:extLst>
          </p:cNvPr>
          <p:cNvGraphicFramePr>
            <a:graphicFrameLocks noGrp="1"/>
          </p:cNvGraphicFramePr>
          <p:nvPr>
            <p:extLst>
              <p:ext uri="{D42A27DB-BD31-4B8C-83A1-F6EECF244321}">
                <p14:modId xmlns:p14="http://schemas.microsoft.com/office/powerpoint/2010/main" val="3309490512"/>
              </p:ext>
            </p:extLst>
          </p:nvPr>
        </p:nvGraphicFramePr>
        <p:xfrm>
          <a:off x="3357247" y="4123258"/>
          <a:ext cx="4541738" cy="2466572"/>
        </p:xfrm>
        <a:graphic>
          <a:graphicData uri="http://schemas.openxmlformats.org/drawingml/2006/table">
            <a:tbl>
              <a:tblPr>
                <a:tableStyleId>{0505E3EF-67EA-436B-97B2-0124C06EBD24}</a:tableStyleId>
              </a:tblPr>
              <a:tblGrid>
                <a:gridCol w="690753">
                  <a:extLst>
                    <a:ext uri="{9D8B030D-6E8A-4147-A177-3AD203B41FA5}">
                      <a16:colId xmlns:a16="http://schemas.microsoft.com/office/drawing/2014/main" val="170402390"/>
                    </a:ext>
                  </a:extLst>
                </a:gridCol>
                <a:gridCol w="1222415">
                  <a:extLst>
                    <a:ext uri="{9D8B030D-6E8A-4147-A177-3AD203B41FA5}">
                      <a16:colId xmlns:a16="http://schemas.microsoft.com/office/drawing/2014/main" val="1958170051"/>
                    </a:ext>
                  </a:extLst>
                </a:gridCol>
                <a:gridCol w="1304017">
                  <a:extLst>
                    <a:ext uri="{9D8B030D-6E8A-4147-A177-3AD203B41FA5}">
                      <a16:colId xmlns:a16="http://schemas.microsoft.com/office/drawing/2014/main" val="2217201095"/>
                    </a:ext>
                  </a:extLst>
                </a:gridCol>
                <a:gridCol w="1324553">
                  <a:extLst>
                    <a:ext uri="{9D8B030D-6E8A-4147-A177-3AD203B41FA5}">
                      <a16:colId xmlns:a16="http://schemas.microsoft.com/office/drawing/2014/main" val="3497319003"/>
                    </a:ext>
                  </a:extLst>
                </a:gridCol>
              </a:tblGrid>
              <a:tr h="451067">
                <a:tc>
                  <a:txBody>
                    <a:bodyPr/>
                    <a:lstStyle/>
                    <a:p>
                      <a:pPr algn="ctr">
                        <a:lnSpc>
                          <a:spcPct val="115000"/>
                        </a:lnSpc>
                        <a:spcAft>
                          <a:spcPts val="800"/>
                        </a:spcAft>
                      </a:pPr>
                      <a:r>
                        <a:rPr lang="en-GB" sz="900" b="1" kern="100">
                          <a:solidFill>
                            <a:srgbClr val="5C5B5A"/>
                          </a:solidFill>
                          <a:effectLst/>
                          <a:latin typeface="+mj-lt"/>
                        </a:rPr>
                        <a:t>LA</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Provides 19 hours or less unpaid care a week</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Provides 20 to 49 hours unpaid care a week</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tc>
                  <a:txBody>
                    <a:bodyPr/>
                    <a:lstStyle/>
                    <a:p>
                      <a:pPr algn="ctr">
                        <a:lnSpc>
                          <a:spcPct val="115000"/>
                        </a:lnSpc>
                        <a:spcAft>
                          <a:spcPts val="800"/>
                        </a:spcAft>
                      </a:pPr>
                      <a:r>
                        <a:rPr lang="en-GB" sz="900" b="1" kern="100">
                          <a:solidFill>
                            <a:srgbClr val="5C5B5A"/>
                          </a:solidFill>
                          <a:effectLst/>
                          <a:latin typeface="+mj-lt"/>
                        </a:rPr>
                        <a:t>Provides 50 or more hours unpaid care a week</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395803878"/>
                  </a:ext>
                </a:extLst>
              </a:tr>
              <a:tr h="181862">
                <a:tc>
                  <a:txBody>
                    <a:bodyPr/>
                    <a:lstStyle/>
                    <a:p>
                      <a:pPr algn="ctr">
                        <a:lnSpc>
                          <a:spcPct val="115000"/>
                        </a:lnSpc>
                        <a:spcAft>
                          <a:spcPts val="800"/>
                        </a:spcAft>
                      </a:pPr>
                      <a:r>
                        <a:rPr lang="en-GB" sz="900" kern="100">
                          <a:solidFill>
                            <a:srgbClr val="5C5B5A"/>
                          </a:solidFill>
                          <a:effectLst/>
                          <a:latin typeface="+mj-lt"/>
                        </a:rPr>
                        <a:t>Bolton</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11474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5899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8600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570512454"/>
                  </a:ext>
                </a:extLst>
              </a:tr>
              <a:tr h="181862">
                <a:tc>
                  <a:txBody>
                    <a:bodyPr/>
                    <a:lstStyle/>
                    <a:p>
                      <a:pPr algn="ctr">
                        <a:lnSpc>
                          <a:spcPct val="115000"/>
                        </a:lnSpc>
                        <a:spcAft>
                          <a:spcPts val="800"/>
                        </a:spcAft>
                      </a:pPr>
                      <a:r>
                        <a:rPr lang="en-GB" sz="900" kern="100">
                          <a:solidFill>
                            <a:srgbClr val="5C5B5A"/>
                          </a:solidFill>
                          <a:effectLst/>
                          <a:latin typeface="+mj-lt"/>
                        </a:rPr>
                        <a:t>Bury</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8134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3643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5094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3505366173"/>
                  </a:ext>
                </a:extLst>
              </a:tr>
              <a:tr h="181862">
                <a:tc>
                  <a:txBody>
                    <a:bodyPr/>
                    <a:lstStyle/>
                    <a:p>
                      <a:pPr algn="ctr">
                        <a:lnSpc>
                          <a:spcPct val="115000"/>
                        </a:lnSpc>
                        <a:spcAft>
                          <a:spcPts val="800"/>
                        </a:spcAft>
                      </a:pPr>
                      <a:r>
                        <a:rPr lang="en-GB" sz="900" kern="100">
                          <a:solidFill>
                            <a:srgbClr val="5C5B5A"/>
                          </a:solidFill>
                          <a:effectLst/>
                          <a:latin typeface="+mj-lt"/>
                        </a:rPr>
                        <a:t>Manchester</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15630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10398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12190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1734922634"/>
                  </a:ext>
                </a:extLst>
              </a:tr>
              <a:tr h="181862">
                <a:tc>
                  <a:txBody>
                    <a:bodyPr/>
                    <a:lstStyle/>
                    <a:p>
                      <a:pPr algn="ctr">
                        <a:lnSpc>
                          <a:spcPct val="115000"/>
                        </a:lnSpc>
                        <a:spcAft>
                          <a:spcPts val="800"/>
                        </a:spcAft>
                      </a:pPr>
                      <a:r>
                        <a:rPr lang="en-GB" sz="900" kern="100">
                          <a:solidFill>
                            <a:srgbClr val="5C5B5A"/>
                          </a:solidFill>
                          <a:effectLst/>
                          <a:latin typeface="+mj-lt"/>
                        </a:rPr>
                        <a:t>Oldham</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8737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5080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6871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191097785"/>
                  </a:ext>
                </a:extLst>
              </a:tr>
              <a:tr h="181862">
                <a:tc>
                  <a:txBody>
                    <a:bodyPr/>
                    <a:lstStyle/>
                    <a:p>
                      <a:pPr algn="ctr">
                        <a:lnSpc>
                          <a:spcPct val="115000"/>
                        </a:lnSpc>
                        <a:spcAft>
                          <a:spcPts val="800"/>
                        </a:spcAft>
                      </a:pPr>
                      <a:r>
                        <a:rPr lang="en-GB" sz="900" kern="100">
                          <a:solidFill>
                            <a:srgbClr val="5C5B5A"/>
                          </a:solidFill>
                          <a:effectLst/>
                          <a:latin typeface="+mj-lt"/>
                        </a:rPr>
                        <a:t>Rochdale</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8214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4702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6492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1137202605"/>
                  </a:ext>
                </a:extLst>
              </a:tr>
              <a:tr h="181862">
                <a:tc>
                  <a:txBody>
                    <a:bodyPr/>
                    <a:lstStyle/>
                    <a:p>
                      <a:pPr algn="ctr">
                        <a:lnSpc>
                          <a:spcPct val="115000"/>
                        </a:lnSpc>
                        <a:spcAft>
                          <a:spcPts val="800"/>
                        </a:spcAft>
                      </a:pPr>
                      <a:r>
                        <a:rPr lang="en-GB" sz="900" kern="100">
                          <a:solidFill>
                            <a:srgbClr val="5C5B5A"/>
                          </a:solidFill>
                          <a:effectLst/>
                          <a:latin typeface="+mj-lt"/>
                        </a:rPr>
                        <a:t>Salford</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8893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4946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7052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979623778"/>
                  </a:ext>
                </a:extLst>
              </a:tr>
              <a:tr h="181862">
                <a:tc>
                  <a:txBody>
                    <a:bodyPr/>
                    <a:lstStyle/>
                    <a:p>
                      <a:pPr algn="ctr">
                        <a:lnSpc>
                          <a:spcPct val="115000"/>
                        </a:lnSpc>
                        <a:spcAft>
                          <a:spcPts val="800"/>
                        </a:spcAft>
                      </a:pPr>
                      <a:r>
                        <a:rPr lang="en-GB" sz="900" kern="100">
                          <a:solidFill>
                            <a:srgbClr val="5C5B5A"/>
                          </a:solidFill>
                          <a:effectLst/>
                          <a:latin typeface="+mj-lt"/>
                        </a:rPr>
                        <a:t>Stockport</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13757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4968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7474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635865566"/>
                  </a:ext>
                </a:extLst>
              </a:tr>
              <a:tr h="181862">
                <a:tc>
                  <a:txBody>
                    <a:bodyPr/>
                    <a:lstStyle/>
                    <a:p>
                      <a:pPr algn="ctr">
                        <a:lnSpc>
                          <a:spcPct val="115000"/>
                        </a:lnSpc>
                        <a:spcAft>
                          <a:spcPts val="800"/>
                        </a:spcAft>
                      </a:pPr>
                      <a:r>
                        <a:rPr lang="en-GB" sz="900" kern="100">
                          <a:solidFill>
                            <a:srgbClr val="5C5B5A"/>
                          </a:solidFill>
                          <a:effectLst/>
                          <a:latin typeface="+mj-lt"/>
                        </a:rPr>
                        <a:t>Tameside</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9283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4666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6720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037725912"/>
                  </a:ext>
                </a:extLst>
              </a:tr>
              <a:tr h="181862">
                <a:tc>
                  <a:txBody>
                    <a:bodyPr/>
                    <a:lstStyle/>
                    <a:p>
                      <a:pPr algn="ctr">
                        <a:lnSpc>
                          <a:spcPct val="115000"/>
                        </a:lnSpc>
                        <a:spcAft>
                          <a:spcPts val="800"/>
                        </a:spcAft>
                      </a:pPr>
                      <a:r>
                        <a:rPr lang="en-GB" sz="900" kern="100">
                          <a:solidFill>
                            <a:srgbClr val="5C5B5A"/>
                          </a:solidFill>
                          <a:effectLst/>
                          <a:latin typeface="+mj-lt"/>
                        </a:rPr>
                        <a:t>Trafford</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10057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3680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5087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20052107"/>
                  </a:ext>
                </a:extLst>
              </a:tr>
              <a:tr h="181862">
                <a:tc>
                  <a:txBody>
                    <a:bodyPr/>
                    <a:lstStyle/>
                    <a:p>
                      <a:pPr algn="ctr">
                        <a:lnSpc>
                          <a:spcPct val="115000"/>
                        </a:lnSpc>
                        <a:spcAft>
                          <a:spcPts val="800"/>
                        </a:spcAft>
                      </a:pPr>
                      <a:r>
                        <a:rPr lang="en-GB" sz="900" kern="100">
                          <a:solidFill>
                            <a:srgbClr val="5C5B5A"/>
                          </a:solidFill>
                          <a:effectLst/>
                          <a:latin typeface="+mj-lt"/>
                        </a:rPr>
                        <a:t>Wigan</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13929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7055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10498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1049215835"/>
                  </a:ext>
                </a:extLst>
              </a:tr>
              <a:tr h="181862">
                <a:tc>
                  <a:txBody>
                    <a:bodyPr/>
                    <a:lstStyle/>
                    <a:p>
                      <a:pPr algn="ctr">
                        <a:lnSpc>
                          <a:spcPct val="115000"/>
                        </a:lnSpc>
                        <a:spcAft>
                          <a:spcPts val="800"/>
                        </a:spcAft>
                      </a:pPr>
                      <a:r>
                        <a:rPr lang="en-GB" sz="900" kern="100">
                          <a:solidFill>
                            <a:srgbClr val="5C5B5A"/>
                          </a:solidFill>
                          <a:effectLst/>
                          <a:latin typeface="+mj-lt"/>
                        </a:rPr>
                        <a:t>GM</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108108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55037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tc>
                  <a:txBody>
                    <a:bodyPr/>
                    <a:lstStyle/>
                    <a:p>
                      <a:pPr algn="ctr">
                        <a:lnSpc>
                          <a:spcPct val="115000"/>
                        </a:lnSpc>
                        <a:spcAft>
                          <a:spcPts val="800"/>
                        </a:spcAft>
                      </a:pPr>
                      <a:r>
                        <a:rPr lang="en-GB" sz="900" kern="100">
                          <a:solidFill>
                            <a:srgbClr val="5C5B5A"/>
                          </a:solidFill>
                          <a:effectLst/>
                          <a:latin typeface="+mj-lt"/>
                        </a:rPr>
                        <a:t>76078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6350" marR="6350" marT="6350" marB="0" anchor="ctr">
                    <a:noFill/>
                  </a:tcPr>
                </a:tc>
                <a:extLst>
                  <a:ext uri="{0D108BD9-81ED-4DB2-BD59-A6C34878D82A}">
                    <a16:rowId xmlns:a16="http://schemas.microsoft.com/office/drawing/2014/main" val="3847198917"/>
                  </a:ext>
                </a:extLst>
              </a:tr>
            </a:tbl>
          </a:graphicData>
        </a:graphic>
      </p:graphicFrame>
      <p:graphicFrame>
        <p:nvGraphicFramePr>
          <p:cNvPr id="6" name="Table 5">
            <a:extLst>
              <a:ext uri="{FF2B5EF4-FFF2-40B4-BE49-F238E27FC236}">
                <a16:creationId xmlns:a16="http://schemas.microsoft.com/office/drawing/2014/main" id="{90605B1E-D997-971C-12F8-F7D141B9FEC9}"/>
              </a:ext>
            </a:extLst>
          </p:cNvPr>
          <p:cNvGraphicFramePr>
            <a:graphicFrameLocks noGrp="1"/>
          </p:cNvGraphicFramePr>
          <p:nvPr>
            <p:extLst>
              <p:ext uri="{D42A27DB-BD31-4B8C-83A1-F6EECF244321}">
                <p14:modId xmlns:p14="http://schemas.microsoft.com/office/powerpoint/2010/main" val="2893437868"/>
              </p:ext>
            </p:extLst>
          </p:nvPr>
        </p:nvGraphicFramePr>
        <p:xfrm>
          <a:off x="3284845" y="507421"/>
          <a:ext cx="4692200" cy="2308325"/>
        </p:xfrm>
        <a:graphic>
          <a:graphicData uri="http://schemas.openxmlformats.org/drawingml/2006/table">
            <a:tbl>
              <a:tblPr>
                <a:tableStyleId>{0505E3EF-67EA-436B-97B2-0124C06EBD24}</a:tableStyleId>
              </a:tblPr>
              <a:tblGrid>
                <a:gridCol w="685593">
                  <a:extLst>
                    <a:ext uri="{9D8B030D-6E8A-4147-A177-3AD203B41FA5}">
                      <a16:colId xmlns:a16="http://schemas.microsoft.com/office/drawing/2014/main" val="1543543559"/>
                    </a:ext>
                  </a:extLst>
                </a:gridCol>
                <a:gridCol w="1267177">
                  <a:extLst>
                    <a:ext uri="{9D8B030D-6E8A-4147-A177-3AD203B41FA5}">
                      <a16:colId xmlns:a16="http://schemas.microsoft.com/office/drawing/2014/main" val="3503536193"/>
                    </a:ext>
                  </a:extLst>
                </a:gridCol>
                <a:gridCol w="1312583">
                  <a:extLst>
                    <a:ext uri="{9D8B030D-6E8A-4147-A177-3AD203B41FA5}">
                      <a16:colId xmlns:a16="http://schemas.microsoft.com/office/drawing/2014/main" val="3940546973"/>
                    </a:ext>
                  </a:extLst>
                </a:gridCol>
                <a:gridCol w="1426847">
                  <a:extLst>
                    <a:ext uri="{9D8B030D-6E8A-4147-A177-3AD203B41FA5}">
                      <a16:colId xmlns:a16="http://schemas.microsoft.com/office/drawing/2014/main" val="3493409178"/>
                    </a:ext>
                  </a:extLst>
                </a:gridCol>
              </a:tblGrid>
              <a:tr h="499991">
                <a:tc>
                  <a:txBody>
                    <a:bodyPr/>
                    <a:lstStyle/>
                    <a:p>
                      <a:pPr algn="ctr">
                        <a:lnSpc>
                          <a:spcPct val="115000"/>
                        </a:lnSpc>
                        <a:spcAft>
                          <a:spcPts val="800"/>
                        </a:spcAft>
                      </a:pPr>
                      <a:r>
                        <a:rPr lang="en-GB" sz="900" b="1" kern="100">
                          <a:solidFill>
                            <a:srgbClr val="5C5B5A"/>
                          </a:solidFill>
                          <a:effectLst/>
                          <a:latin typeface="+mj-lt"/>
                        </a:rPr>
                        <a:t>LA</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tc>
                <a:tc>
                  <a:txBody>
                    <a:bodyPr/>
                    <a:lstStyle/>
                    <a:p>
                      <a:pPr algn="ctr">
                        <a:lnSpc>
                          <a:spcPct val="115000"/>
                        </a:lnSpc>
                        <a:spcAft>
                          <a:spcPts val="800"/>
                        </a:spcAft>
                      </a:pPr>
                      <a:r>
                        <a:rPr lang="en-GB" sz="900" b="1" kern="100">
                          <a:solidFill>
                            <a:srgbClr val="5C5B5A"/>
                          </a:solidFill>
                          <a:effectLst/>
                          <a:latin typeface="+mj-lt"/>
                        </a:rPr>
                        <a:t>Previously served in UK regular armed forces</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tc>
                <a:tc>
                  <a:txBody>
                    <a:bodyPr/>
                    <a:lstStyle/>
                    <a:p>
                      <a:pPr algn="ctr">
                        <a:lnSpc>
                          <a:spcPct val="115000"/>
                        </a:lnSpc>
                        <a:spcAft>
                          <a:spcPts val="800"/>
                        </a:spcAft>
                      </a:pPr>
                      <a:r>
                        <a:rPr lang="en-GB" sz="900" b="1" kern="100">
                          <a:solidFill>
                            <a:srgbClr val="5C5B5A"/>
                          </a:solidFill>
                          <a:effectLst/>
                          <a:latin typeface="+mj-lt"/>
                        </a:rPr>
                        <a:t>Previously served in UK reserve armed forces</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tc>
                <a:tc>
                  <a:txBody>
                    <a:bodyPr/>
                    <a:lstStyle/>
                    <a:p>
                      <a:pPr algn="ctr">
                        <a:lnSpc>
                          <a:spcPct val="115000"/>
                        </a:lnSpc>
                        <a:spcAft>
                          <a:spcPts val="800"/>
                        </a:spcAft>
                      </a:pPr>
                      <a:r>
                        <a:rPr lang="en-GB" sz="900" b="1" kern="100">
                          <a:solidFill>
                            <a:srgbClr val="5C5B5A"/>
                          </a:solidFill>
                          <a:effectLst/>
                          <a:latin typeface="+mj-lt"/>
                        </a:rPr>
                        <a:t>Previously served in both regular and reserve UK armed forces</a:t>
                      </a:r>
                      <a:endParaRPr lang="en-GB" sz="900" b="1"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tc>
                <a:extLst>
                  <a:ext uri="{0D108BD9-81ED-4DB2-BD59-A6C34878D82A}">
                    <a16:rowId xmlns:a16="http://schemas.microsoft.com/office/drawing/2014/main" val="1051840229"/>
                  </a:ext>
                </a:extLst>
              </a:tr>
              <a:tr h="164394">
                <a:tc>
                  <a:txBody>
                    <a:bodyPr/>
                    <a:lstStyle/>
                    <a:p>
                      <a:pPr algn="ctr">
                        <a:lnSpc>
                          <a:spcPct val="115000"/>
                        </a:lnSpc>
                        <a:spcAft>
                          <a:spcPts val="800"/>
                        </a:spcAft>
                      </a:pPr>
                      <a:r>
                        <a:rPr lang="en-GB" sz="900" kern="100">
                          <a:solidFill>
                            <a:srgbClr val="5C5B5A"/>
                          </a:solidFill>
                          <a:effectLst/>
                          <a:latin typeface="+mj-lt"/>
                        </a:rPr>
                        <a:t>Bolton</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5566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1523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262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1956472916"/>
                  </a:ext>
                </a:extLst>
              </a:tr>
              <a:tr h="164394">
                <a:tc>
                  <a:txBody>
                    <a:bodyPr/>
                    <a:lstStyle/>
                    <a:p>
                      <a:pPr algn="ctr">
                        <a:lnSpc>
                          <a:spcPct val="115000"/>
                        </a:lnSpc>
                        <a:spcAft>
                          <a:spcPts val="800"/>
                        </a:spcAft>
                      </a:pPr>
                      <a:r>
                        <a:rPr lang="en-GB" sz="900" kern="100">
                          <a:solidFill>
                            <a:srgbClr val="5C5B5A"/>
                          </a:solidFill>
                          <a:effectLst/>
                          <a:latin typeface="+mj-lt"/>
                        </a:rPr>
                        <a:t>Bury</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3756</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1115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213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1895758853"/>
                  </a:ext>
                </a:extLst>
              </a:tr>
              <a:tr h="164394">
                <a:tc>
                  <a:txBody>
                    <a:bodyPr/>
                    <a:lstStyle/>
                    <a:p>
                      <a:pPr algn="ctr">
                        <a:lnSpc>
                          <a:spcPct val="115000"/>
                        </a:lnSpc>
                        <a:spcAft>
                          <a:spcPts val="800"/>
                        </a:spcAft>
                      </a:pPr>
                      <a:r>
                        <a:rPr lang="en-GB" sz="900" kern="100">
                          <a:solidFill>
                            <a:srgbClr val="5C5B5A"/>
                          </a:solidFill>
                          <a:effectLst/>
                          <a:latin typeface="+mj-lt"/>
                        </a:rPr>
                        <a:t>Manchester</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5111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2298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315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1386501168"/>
                  </a:ext>
                </a:extLst>
              </a:tr>
              <a:tr h="164394">
                <a:tc>
                  <a:txBody>
                    <a:bodyPr/>
                    <a:lstStyle/>
                    <a:p>
                      <a:pPr algn="ctr">
                        <a:lnSpc>
                          <a:spcPct val="115000"/>
                        </a:lnSpc>
                        <a:spcAft>
                          <a:spcPts val="800"/>
                        </a:spcAft>
                      </a:pPr>
                      <a:r>
                        <a:rPr lang="en-GB" sz="900" kern="100">
                          <a:solidFill>
                            <a:srgbClr val="5C5B5A"/>
                          </a:solidFill>
                          <a:effectLst/>
                          <a:latin typeface="+mj-lt"/>
                        </a:rPr>
                        <a:t>Oldham</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4500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1213</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225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3493706078"/>
                  </a:ext>
                </a:extLst>
              </a:tr>
              <a:tr h="164394">
                <a:tc>
                  <a:txBody>
                    <a:bodyPr/>
                    <a:lstStyle/>
                    <a:p>
                      <a:pPr algn="ctr">
                        <a:lnSpc>
                          <a:spcPct val="115000"/>
                        </a:lnSpc>
                        <a:spcAft>
                          <a:spcPts val="800"/>
                        </a:spcAft>
                      </a:pPr>
                      <a:r>
                        <a:rPr lang="en-GB" sz="900" kern="100">
                          <a:solidFill>
                            <a:srgbClr val="5C5B5A"/>
                          </a:solidFill>
                          <a:effectLst/>
                          <a:latin typeface="+mj-lt"/>
                        </a:rPr>
                        <a:t>Rochdale</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4408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1077</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248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2438147749"/>
                  </a:ext>
                </a:extLst>
              </a:tr>
              <a:tr h="164394">
                <a:tc>
                  <a:txBody>
                    <a:bodyPr/>
                    <a:lstStyle/>
                    <a:p>
                      <a:pPr algn="ctr">
                        <a:lnSpc>
                          <a:spcPct val="115000"/>
                        </a:lnSpc>
                        <a:spcAft>
                          <a:spcPts val="800"/>
                        </a:spcAft>
                      </a:pPr>
                      <a:r>
                        <a:rPr lang="en-GB" sz="900" kern="100">
                          <a:solidFill>
                            <a:srgbClr val="5C5B5A"/>
                          </a:solidFill>
                          <a:effectLst/>
                          <a:latin typeface="+mj-lt"/>
                        </a:rPr>
                        <a:t>Salford</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4391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1400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241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4214283692"/>
                  </a:ext>
                </a:extLst>
              </a:tr>
              <a:tr h="164394">
                <a:tc>
                  <a:txBody>
                    <a:bodyPr/>
                    <a:lstStyle/>
                    <a:p>
                      <a:pPr algn="ctr">
                        <a:lnSpc>
                          <a:spcPct val="115000"/>
                        </a:lnSpc>
                        <a:spcAft>
                          <a:spcPts val="800"/>
                        </a:spcAft>
                      </a:pPr>
                      <a:r>
                        <a:rPr lang="en-GB" sz="900" kern="100">
                          <a:solidFill>
                            <a:srgbClr val="5C5B5A"/>
                          </a:solidFill>
                          <a:effectLst/>
                          <a:latin typeface="+mj-lt"/>
                        </a:rPr>
                        <a:t>Stockport</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5900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1759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350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2869002645"/>
                  </a:ext>
                </a:extLst>
              </a:tr>
              <a:tr h="164394">
                <a:tc>
                  <a:txBody>
                    <a:bodyPr/>
                    <a:lstStyle/>
                    <a:p>
                      <a:pPr algn="ctr">
                        <a:lnSpc>
                          <a:spcPct val="115000"/>
                        </a:lnSpc>
                        <a:spcAft>
                          <a:spcPts val="800"/>
                        </a:spcAft>
                      </a:pPr>
                      <a:r>
                        <a:rPr lang="en-GB" sz="900" kern="100">
                          <a:solidFill>
                            <a:srgbClr val="5C5B5A"/>
                          </a:solidFill>
                          <a:effectLst/>
                          <a:latin typeface="+mj-lt"/>
                        </a:rPr>
                        <a:t>Tameside</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5091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1330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278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3220209340"/>
                  </a:ext>
                </a:extLst>
              </a:tr>
              <a:tr h="164394">
                <a:tc>
                  <a:txBody>
                    <a:bodyPr/>
                    <a:lstStyle/>
                    <a:p>
                      <a:pPr algn="ctr">
                        <a:lnSpc>
                          <a:spcPct val="115000"/>
                        </a:lnSpc>
                        <a:spcAft>
                          <a:spcPts val="800"/>
                        </a:spcAft>
                      </a:pPr>
                      <a:r>
                        <a:rPr lang="en-GB" sz="900" kern="100">
                          <a:solidFill>
                            <a:srgbClr val="5C5B5A"/>
                          </a:solidFill>
                          <a:effectLst/>
                          <a:latin typeface="+mj-lt"/>
                        </a:rPr>
                        <a:t>Trafford</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3798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1351</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195</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3459405887"/>
                  </a:ext>
                </a:extLst>
              </a:tr>
              <a:tr h="164394">
                <a:tc>
                  <a:txBody>
                    <a:bodyPr/>
                    <a:lstStyle/>
                    <a:p>
                      <a:pPr algn="ctr">
                        <a:lnSpc>
                          <a:spcPct val="115000"/>
                        </a:lnSpc>
                        <a:spcAft>
                          <a:spcPts val="800"/>
                        </a:spcAft>
                      </a:pPr>
                      <a:r>
                        <a:rPr lang="en-GB" sz="900" kern="100">
                          <a:solidFill>
                            <a:srgbClr val="5C5B5A"/>
                          </a:solidFill>
                          <a:effectLst/>
                          <a:latin typeface="+mj-lt"/>
                        </a:rPr>
                        <a:t>Wigan</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7818</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1914</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402</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1381837945"/>
                  </a:ext>
                </a:extLst>
              </a:tr>
              <a:tr h="164394">
                <a:tc>
                  <a:txBody>
                    <a:bodyPr/>
                    <a:lstStyle/>
                    <a:p>
                      <a:pPr algn="ctr">
                        <a:lnSpc>
                          <a:spcPct val="115000"/>
                        </a:lnSpc>
                        <a:spcAft>
                          <a:spcPts val="800"/>
                        </a:spcAft>
                      </a:pPr>
                      <a:r>
                        <a:rPr lang="en-GB" sz="900" kern="100">
                          <a:solidFill>
                            <a:srgbClr val="5C5B5A"/>
                          </a:solidFill>
                          <a:effectLst/>
                          <a:latin typeface="+mj-lt"/>
                        </a:rPr>
                        <a:t>GM</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50339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14980</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tc>
                  <a:txBody>
                    <a:bodyPr/>
                    <a:lstStyle/>
                    <a:p>
                      <a:pPr algn="ctr">
                        <a:lnSpc>
                          <a:spcPct val="115000"/>
                        </a:lnSpc>
                        <a:spcAft>
                          <a:spcPts val="800"/>
                        </a:spcAft>
                      </a:pPr>
                      <a:r>
                        <a:rPr lang="en-GB" sz="900" kern="100">
                          <a:solidFill>
                            <a:srgbClr val="5C5B5A"/>
                          </a:solidFill>
                          <a:effectLst/>
                          <a:latin typeface="+mj-lt"/>
                        </a:rPr>
                        <a:t>2729</a:t>
                      </a:r>
                      <a:endParaRPr lang="en-GB" sz="900" kern="100">
                        <a:solidFill>
                          <a:srgbClr val="5C5B5A"/>
                        </a:solidFill>
                        <a:effectLst/>
                        <a:latin typeface="+mj-lt"/>
                        <a:ea typeface="Aptos" panose="020B0004020202020204" pitchFamily="34" charset="0"/>
                        <a:cs typeface="Arial" panose="020B0604020202020204" pitchFamily="34" charset="0"/>
                      </a:endParaRPr>
                    </a:p>
                  </a:txBody>
                  <a:tcPr marL="5080" marR="5080" marT="5080" marB="0" anchor="ctr">
                    <a:noFill/>
                  </a:tcPr>
                </a:tc>
                <a:extLst>
                  <a:ext uri="{0D108BD9-81ED-4DB2-BD59-A6C34878D82A}">
                    <a16:rowId xmlns:a16="http://schemas.microsoft.com/office/drawing/2014/main" val="436029348"/>
                  </a:ext>
                </a:extLst>
              </a:tr>
            </a:tbl>
          </a:graphicData>
        </a:graphic>
      </p:graphicFrame>
      <p:sp>
        <p:nvSpPr>
          <p:cNvPr id="7" name="TextBox 6">
            <a:extLst>
              <a:ext uri="{FF2B5EF4-FFF2-40B4-BE49-F238E27FC236}">
                <a16:creationId xmlns:a16="http://schemas.microsoft.com/office/drawing/2014/main" id="{EAAC70E9-FC7F-3A50-0A41-B3651787D9CC}"/>
              </a:ext>
            </a:extLst>
          </p:cNvPr>
          <p:cNvSpPr txBox="1"/>
          <p:nvPr/>
        </p:nvSpPr>
        <p:spPr>
          <a:xfrm>
            <a:off x="8455521" y="1440688"/>
            <a:ext cx="3450525" cy="1356012"/>
          </a:xfrm>
          <a:prstGeom prst="rect">
            <a:avLst/>
          </a:prstGeom>
          <a:noFill/>
          <a:ln w="28575">
            <a:solidFill>
              <a:srgbClr val="ED641C"/>
            </a:solidFill>
          </a:ln>
        </p:spPr>
        <p:txBody>
          <a:bodyPr wrap="square">
            <a:spAutoFit/>
          </a:bodyPr>
          <a:lstStyle/>
          <a:p>
            <a:pPr algn="r">
              <a:lnSpc>
                <a:spcPct val="115000"/>
              </a:lnSpc>
              <a:spcAft>
                <a:spcPts val="800"/>
              </a:spcAft>
            </a:pPr>
            <a:r>
              <a:rPr kumimoji="0" lang="en-GB" sz="1200" b="1" i="0" u="none" strike="noStrike" kern="100" cap="none" spc="0" normalizeH="0" baseline="0" noProof="0">
                <a:ln>
                  <a:noFill/>
                </a:ln>
                <a:solidFill>
                  <a:srgbClr val="ED641C"/>
                </a:solidFill>
                <a:effectLst/>
                <a:uLnTx/>
                <a:uFillTx/>
                <a:latin typeface="+mj-lt"/>
                <a:ea typeface="Yu Gothic" panose="020B0400000000000000" pitchFamily="34" charset="-128"/>
                <a:cs typeface="Arial" panose="020B0604020202020204" pitchFamily="34" charset="0"/>
              </a:rPr>
              <a:t>Domestic abuse: </a:t>
            </a:r>
            <a:r>
              <a:rPr lang="en-GB" sz="1200" b="1" kern="100">
                <a:solidFill>
                  <a:srgbClr val="5C5B5A"/>
                </a:solidFill>
                <a:effectLst/>
                <a:latin typeface="+mj-lt"/>
                <a:ea typeface="Aptos" panose="020B0004020202020204" pitchFamily="34" charset="0"/>
                <a:cs typeface="Arial" panose="020B0604020202020204" pitchFamily="34" charset="0"/>
              </a:rPr>
              <a:t>92,000 people in GM have experienced domestic abuse</a:t>
            </a:r>
            <a:r>
              <a:rPr lang="en-GB" sz="1200" kern="100">
                <a:solidFill>
                  <a:srgbClr val="5C5B5A"/>
                </a:solidFill>
                <a:effectLst/>
                <a:latin typeface="+mj-lt"/>
                <a:ea typeface="Aptos" panose="020B0004020202020204" pitchFamily="34" charset="0"/>
                <a:cs typeface="Arial" panose="020B0604020202020204" pitchFamily="34" charset="0"/>
              </a:rPr>
              <a:t>, with 78,000 experiencing it in the previous 12 months (March 2018). 20,000 had used alcohol problematically, with over 20,000 experiencing homelessness at some point.</a:t>
            </a:r>
          </a:p>
        </p:txBody>
      </p:sp>
      <p:sp>
        <p:nvSpPr>
          <p:cNvPr id="9" name="TextBox 8">
            <a:extLst>
              <a:ext uri="{FF2B5EF4-FFF2-40B4-BE49-F238E27FC236}">
                <a16:creationId xmlns:a16="http://schemas.microsoft.com/office/drawing/2014/main" id="{FBF9AC0E-09AC-1A67-C0CF-B4BEECD6018B}"/>
              </a:ext>
            </a:extLst>
          </p:cNvPr>
          <p:cNvSpPr txBox="1"/>
          <p:nvPr/>
        </p:nvSpPr>
        <p:spPr>
          <a:xfrm>
            <a:off x="197517" y="2961670"/>
            <a:ext cx="2902553" cy="1568378"/>
          </a:xfrm>
          <a:prstGeom prst="rect">
            <a:avLst/>
          </a:prstGeom>
          <a:noFill/>
        </p:spPr>
        <p:txBody>
          <a:bodyPr wrap="square">
            <a:spAutoFit/>
          </a:bodyPr>
          <a:lstStyle/>
          <a:p>
            <a:pPr algn="ctr">
              <a:lnSpc>
                <a:spcPct val="115000"/>
              </a:lnSpc>
              <a:spcAft>
                <a:spcPts val="800"/>
              </a:spcAft>
            </a:pPr>
            <a:r>
              <a:rPr kumimoji="0" lang="en-GB" sz="1200" b="1" i="0" u="none" strike="noStrike" kern="100" cap="none" spc="0" normalizeH="0" baseline="0" noProof="0">
                <a:ln>
                  <a:noFill/>
                </a:ln>
                <a:solidFill>
                  <a:srgbClr val="ED641C"/>
                </a:solidFill>
                <a:effectLst/>
                <a:uLnTx/>
                <a:uFillTx/>
                <a:latin typeface="+mj-lt"/>
                <a:ea typeface="Yu Gothic" panose="020B0400000000000000" pitchFamily="34" charset="-128"/>
                <a:cs typeface="Arial" panose="020B0604020202020204" pitchFamily="34" charset="0"/>
              </a:rPr>
              <a:t>Substance abuse: </a:t>
            </a:r>
            <a:r>
              <a:rPr lang="en-GB" sz="1200" kern="100">
                <a:solidFill>
                  <a:srgbClr val="5C5B5A"/>
                </a:solidFill>
                <a:effectLst/>
                <a:latin typeface="+mj-lt"/>
                <a:ea typeface="Aptos" panose="020B0004020202020204" pitchFamily="34" charset="0"/>
                <a:cs typeface="Arial" panose="020B0604020202020204" pitchFamily="34" charset="0"/>
              </a:rPr>
              <a:t>there are </a:t>
            </a:r>
            <a:r>
              <a:rPr lang="en-GB" sz="1200" b="1" kern="100">
                <a:solidFill>
                  <a:srgbClr val="5C5B5A"/>
                </a:solidFill>
                <a:effectLst/>
                <a:latin typeface="+mj-lt"/>
                <a:ea typeface="Aptos" panose="020B0004020202020204" pitchFamily="34" charset="0"/>
                <a:cs typeface="Arial" panose="020B0604020202020204" pitchFamily="34" charset="0"/>
              </a:rPr>
              <a:t>70,000 people in GM who are drug dependent</a:t>
            </a:r>
            <a:r>
              <a:rPr lang="en-GB" sz="1200" kern="100">
                <a:solidFill>
                  <a:srgbClr val="5C5B5A"/>
                </a:solidFill>
                <a:effectLst/>
                <a:latin typeface="+mj-lt"/>
                <a:ea typeface="Aptos" panose="020B0004020202020204" pitchFamily="34" charset="0"/>
                <a:cs typeface="Arial" panose="020B0604020202020204" pitchFamily="34" charset="0"/>
              </a:rPr>
              <a:t>. 21,000 are in treatment and of these, 2,500 have a chronic housing need, 1,500 have a housing problem, and 1,200 have a criminal justice referral.</a:t>
            </a:r>
          </a:p>
        </p:txBody>
      </p:sp>
      <p:sp>
        <p:nvSpPr>
          <p:cNvPr id="10" name="TextBox 9">
            <a:extLst>
              <a:ext uri="{FF2B5EF4-FFF2-40B4-BE49-F238E27FC236}">
                <a16:creationId xmlns:a16="http://schemas.microsoft.com/office/drawing/2014/main" id="{510F84C8-B787-EB07-A735-80508CFA4F0A}"/>
              </a:ext>
            </a:extLst>
          </p:cNvPr>
          <p:cNvSpPr txBox="1"/>
          <p:nvPr/>
        </p:nvSpPr>
        <p:spPr>
          <a:xfrm>
            <a:off x="8005124" y="185310"/>
            <a:ext cx="4032295" cy="1136145"/>
          </a:xfrm>
          <a:prstGeom prst="rect">
            <a:avLst/>
          </a:prstGeom>
          <a:noFill/>
        </p:spPr>
        <p:txBody>
          <a:bodyPr wrap="square">
            <a:spAutoFit/>
          </a:bodyPr>
          <a:lstStyle/>
          <a:p>
            <a:pPr algn="r">
              <a:lnSpc>
                <a:spcPct val="115000"/>
              </a:lnSpc>
              <a:spcAft>
                <a:spcPts val="800"/>
              </a:spcAft>
            </a:pPr>
            <a:r>
              <a:rPr kumimoji="0" lang="en-GB" sz="1200" b="1" i="0" u="none" strike="noStrike" kern="100" cap="none" spc="0" normalizeH="0" baseline="0" noProof="0">
                <a:ln>
                  <a:noFill/>
                </a:ln>
                <a:solidFill>
                  <a:srgbClr val="ED641C"/>
                </a:solidFill>
                <a:effectLst/>
                <a:uLnTx/>
                <a:uFillTx/>
                <a:latin typeface="+mj-lt"/>
                <a:ea typeface="Yu Gothic" panose="020B0400000000000000" pitchFamily="34" charset="-128"/>
                <a:cs typeface="Arial" panose="020B0604020202020204" pitchFamily="34" charset="0"/>
              </a:rPr>
              <a:t>Offenders/ex-offenders: </a:t>
            </a:r>
            <a:r>
              <a:rPr lang="en-GB" sz="1200" kern="100">
                <a:solidFill>
                  <a:srgbClr val="5C5B5A"/>
                </a:solidFill>
                <a:effectLst/>
                <a:latin typeface="+mj-lt"/>
                <a:ea typeface="Aptos" panose="020B0004020202020204" pitchFamily="34" charset="0"/>
                <a:cs typeface="Arial" panose="020B0604020202020204" pitchFamily="34" charset="0"/>
              </a:rPr>
              <a:t>GM Police recorded </a:t>
            </a:r>
            <a:r>
              <a:rPr lang="en-GB" sz="1200" b="1" kern="100">
                <a:solidFill>
                  <a:srgbClr val="5C5B5A"/>
                </a:solidFill>
                <a:effectLst/>
                <a:latin typeface="+mj-lt"/>
                <a:ea typeface="Aptos" panose="020B0004020202020204" pitchFamily="34" charset="0"/>
                <a:cs typeface="Arial" panose="020B0604020202020204" pitchFamily="34" charset="0"/>
              </a:rPr>
              <a:t>36,202 arrests between 2020-2021 </a:t>
            </a:r>
            <a:r>
              <a:rPr lang="en-GB" sz="1200" kern="100">
                <a:solidFill>
                  <a:srgbClr val="5C5B5A"/>
                </a:solidFill>
                <a:effectLst/>
                <a:latin typeface="+mj-lt"/>
                <a:ea typeface="Aptos" panose="020B0004020202020204" pitchFamily="34" charset="0"/>
                <a:cs typeface="Arial" panose="020B0604020202020204" pitchFamily="34" charset="0"/>
              </a:rPr>
              <a:t>– some of the most prevalent issues/needs amongst these people include alcohol and drug dependencies and accommodation issues.</a:t>
            </a:r>
          </a:p>
        </p:txBody>
      </p:sp>
      <p:grpSp>
        <p:nvGrpSpPr>
          <p:cNvPr id="23" name="Group 22">
            <a:extLst>
              <a:ext uri="{FF2B5EF4-FFF2-40B4-BE49-F238E27FC236}">
                <a16:creationId xmlns:a16="http://schemas.microsoft.com/office/drawing/2014/main" id="{5909EAEF-2AD0-0118-422B-1FE043FB4A94}"/>
              </a:ext>
            </a:extLst>
          </p:cNvPr>
          <p:cNvGrpSpPr/>
          <p:nvPr/>
        </p:nvGrpSpPr>
        <p:grpSpPr>
          <a:xfrm>
            <a:off x="246723" y="460343"/>
            <a:ext cx="2833652" cy="2437616"/>
            <a:chOff x="232354" y="441956"/>
            <a:chExt cx="2658411" cy="2421078"/>
          </a:xfrm>
        </p:grpSpPr>
        <p:sp>
          <p:nvSpPr>
            <p:cNvPr id="20" name="TextBox 19">
              <a:extLst>
                <a:ext uri="{FF2B5EF4-FFF2-40B4-BE49-F238E27FC236}">
                  <a16:creationId xmlns:a16="http://schemas.microsoft.com/office/drawing/2014/main" id="{BFB11A50-B4C9-576D-FAF8-7E7A681265A9}"/>
                </a:ext>
              </a:extLst>
            </p:cNvPr>
            <p:cNvSpPr txBox="1"/>
            <p:nvPr/>
          </p:nvSpPr>
          <p:spPr>
            <a:xfrm>
              <a:off x="278917" y="486156"/>
              <a:ext cx="2586552" cy="2292663"/>
            </a:xfrm>
            <a:prstGeom prst="rect">
              <a:avLst/>
            </a:prstGeom>
            <a:noFill/>
            <a:ln w="38100">
              <a:noFill/>
            </a:ln>
          </p:spPr>
          <p:txBody>
            <a:bodyPr wrap="square">
              <a:spAutoFit/>
            </a:bodyPr>
            <a:lstStyle/>
            <a:p>
              <a:r>
                <a:rPr lang="en-GB" sz="1200" b="1">
                  <a:solidFill>
                    <a:srgbClr val="ED641C"/>
                  </a:solidFill>
                  <a:latin typeface="+mj-lt"/>
                </a:rPr>
                <a:t>Veterans: </a:t>
              </a:r>
              <a:r>
                <a:rPr lang="en-GB" sz="1200" kern="100">
                  <a:solidFill>
                    <a:srgbClr val="5C5B5A"/>
                  </a:solidFill>
                  <a:latin typeface="+mj-lt"/>
                  <a:cs typeface="Calibri" panose="020F0502020204030204" pitchFamily="34" charset="0"/>
                </a:rPr>
                <a:t>a</a:t>
              </a:r>
              <a:r>
                <a:rPr lang="en-GB" sz="1200" kern="100">
                  <a:solidFill>
                    <a:srgbClr val="5C5B5A"/>
                  </a:solidFill>
                  <a:effectLst/>
                  <a:latin typeface="+mj-lt"/>
                  <a:ea typeface="Aptos" panose="020B0004020202020204" pitchFamily="34" charset="0"/>
                  <a:cs typeface="Calibri" panose="020F0502020204030204" pitchFamily="34" charset="0"/>
                </a:rPr>
                <a:t>ccording to the 2021 census, there are </a:t>
              </a:r>
              <a:r>
                <a:rPr lang="en-GB" sz="1200" b="1" kern="100">
                  <a:solidFill>
                    <a:srgbClr val="5C5B5A"/>
                  </a:solidFill>
                  <a:effectLst/>
                  <a:latin typeface="+mj-lt"/>
                  <a:ea typeface="Aptos" panose="020B0004020202020204" pitchFamily="34" charset="0"/>
                  <a:cs typeface="Calibri" panose="020F0502020204030204" pitchFamily="34" charset="0"/>
                </a:rPr>
                <a:t>over 50,000 ex-service personnel in GM </a:t>
              </a:r>
              <a:r>
                <a:rPr lang="en-GB" sz="1200" kern="100">
                  <a:solidFill>
                    <a:srgbClr val="5C5B5A"/>
                  </a:solidFill>
                  <a:effectLst/>
                  <a:latin typeface="+mj-lt"/>
                  <a:ea typeface="Aptos" panose="020B0004020202020204" pitchFamily="34" charset="0"/>
                  <a:cs typeface="Calibri" panose="020F0502020204030204" pitchFamily="34" charset="0"/>
                </a:rPr>
                <a:t>that served in the UK regular armed forces, and just under 15,000 who served in the reserve forces. Wigan is home to 7,818 ex-regular armed forces personnel, by far the highest (and much larger than Wigan’s proportionate population in GM). Wigan falls to second place when it comes to ex-reserve armed forces. </a:t>
              </a:r>
              <a:endParaRPr lang="en-GB" sz="1200" kern="100">
                <a:solidFill>
                  <a:srgbClr val="5C5B5A"/>
                </a:solidFill>
                <a:effectLst/>
                <a:latin typeface="+mj-lt"/>
                <a:ea typeface="Aptos" panose="020B00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472FD2-AFEB-EA9C-52F4-D9B64A7C5B96}"/>
                </a:ext>
              </a:extLst>
            </p:cNvPr>
            <p:cNvSpPr/>
            <p:nvPr/>
          </p:nvSpPr>
          <p:spPr>
            <a:xfrm>
              <a:off x="232354" y="441956"/>
              <a:ext cx="2658411" cy="2421078"/>
            </a:xfrm>
            <a:prstGeom prst="rect">
              <a:avLst/>
            </a:prstGeom>
            <a:noFill/>
            <a:ln w="28575">
              <a:solidFill>
                <a:srgbClr val="ED64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spTree>
    <p:extLst>
      <p:ext uri="{BB962C8B-B14F-4D97-AF65-F5344CB8AC3E}">
        <p14:creationId xmlns:p14="http://schemas.microsoft.com/office/powerpoint/2010/main" val="163633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6E84-21DC-63A2-03FC-E5D08F6151F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F498C1-4DAF-D77E-038C-B4E162810DB3}"/>
              </a:ext>
            </a:extLst>
          </p:cNvPr>
          <p:cNvSpPr txBox="1"/>
          <p:nvPr/>
        </p:nvSpPr>
        <p:spPr>
          <a:xfrm>
            <a:off x="1607110" y="2876891"/>
            <a:ext cx="8977780" cy="57914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a:solidFill>
                  <a:srgbClr val="5C5B5A"/>
                </a:solidFill>
                <a:latin typeface="+mj-lt"/>
                <a:ea typeface="+mj-ea"/>
                <a:cs typeface="+mj-cs"/>
              </a:rPr>
              <a:t>16-24 NEETs in Greater Manchester</a:t>
            </a:r>
          </a:p>
        </p:txBody>
      </p:sp>
      <p:cxnSp>
        <p:nvCxnSpPr>
          <p:cNvPr id="6" name="Straight Connector 5">
            <a:extLst>
              <a:ext uri="{FF2B5EF4-FFF2-40B4-BE49-F238E27FC236}">
                <a16:creationId xmlns:a16="http://schemas.microsoft.com/office/drawing/2014/main" id="{7F1B8419-0892-1785-9A6B-A852922B33A9}"/>
              </a:ext>
            </a:extLst>
          </p:cNvPr>
          <p:cNvCxnSpPr>
            <a:cxnSpLocks/>
          </p:cNvCxnSpPr>
          <p:nvPr/>
        </p:nvCxnSpPr>
        <p:spPr>
          <a:xfrm>
            <a:off x="1425677" y="3456039"/>
            <a:ext cx="955695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4714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67B83-4B2B-0530-8F5F-E4A155E50078}"/>
              </a:ext>
            </a:extLst>
          </p:cNvPr>
          <p:cNvSpPr>
            <a:spLocks noGrp="1"/>
          </p:cNvSpPr>
          <p:nvPr>
            <p:ph type="body" sz="quarter" idx="14"/>
          </p:nvPr>
        </p:nvSpPr>
        <p:spPr>
          <a:xfrm>
            <a:off x="396544" y="228439"/>
            <a:ext cx="9204655" cy="590335"/>
          </a:xfrm>
        </p:spPr>
        <p:txBody>
          <a:bodyPr/>
          <a:lstStyle/>
          <a:p>
            <a:r>
              <a:rPr lang="en-GB"/>
              <a:t>Get GM Working: Labour Market Groups</a:t>
            </a:r>
          </a:p>
        </p:txBody>
      </p:sp>
      <p:pic>
        <p:nvPicPr>
          <p:cNvPr id="1026" name="Picture 2">
            <a:extLst>
              <a:ext uri="{FF2B5EF4-FFF2-40B4-BE49-F238E27FC236}">
                <a16:creationId xmlns:a16="http://schemas.microsoft.com/office/drawing/2014/main" id="{17746FF5-DFDD-D97B-8127-2606287C88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82" y="1382955"/>
            <a:ext cx="9154348" cy="48734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0C054F-B636-1523-A78D-4414602E8CBC}"/>
              </a:ext>
            </a:extLst>
          </p:cNvPr>
          <p:cNvSpPr txBox="1"/>
          <p:nvPr/>
        </p:nvSpPr>
        <p:spPr>
          <a:xfrm>
            <a:off x="9258930" y="1382954"/>
            <a:ext cx="2719135" cy="2677656"/>
          </a:xfrm>
          <a:prstGeom prst="rect">
            <a:avLst/>
          </a:prstGeom>
          <a:noFill/>
          <a:ln>
            <a:solidFill>
              <a:schemeClr val="tx1"/>
            </a:solidFill>
          </a:ln>
        </p:spPr>
        <p:txBody>
          <a:bodyPr wrap="square" rtlCol="0">
            <a:spAutoFit/>
          </a:bodyPr>
          <a:lstStyle/>
          <a:p>
            <a:r>
              <a:rPr lang="en-GB" sz="1200"/>
              <a:t>In GM, about 38% of working age people have a long-term health condition. Of these, just under 60% are in work (this latter proportion is slightly lower than the equivalent UK proportion of 64%).</a:t>
            </a:r>
          </a:p>
          <a:p>
            <a:endParaRPr lang="en-GB" sz="1200"/>
          </a:p>
          <a:p>
            <a:r>
              <a:rPr lang="en-GB" sz="1200"/>
              <a:t>In GM, there are approximately 256,000 people with a long-term health condition who are out of work and economically inactive. Of these, 151,000 give long-term sickness as the </a:t>
            </a:r>
            <a:r>
              <a:rPr lang="en-GB" sz="1200" u="sng"/>
              <a:t>main reason </a:t>
            </a:r>
            <a:r>
              <a:rPr lang="en-GB" sz="1200"/>
              <a:t>for being inactive.	</a:t>
            </a:r>
          </a:p>
        </p:txBody>
      </p:sp>
      <p:sp>
        <p:nvSpPr>
          <p:cNvPr id="5" name="TextBox 4">
            <a:extLst>
              <a:ext uri="{FF2B5EF4-FFF2-40B4-BE49-F238E27FC236}">
                <a16:creationId xmlns:a16="http://schemas.microsoft.com/office/drawing/2014/main" id="{9D8FA227-7185-456D-2A23-D8250382EEB7}"/>
              </a:ext>
            </a:extLst>
          </p:cNvPr>
          <p:cNvSpPr txBox="1"/>
          <p:nvPr/>
        </p:nvSpPr>
        <p:spPr>
          <a:xfrm>
            <a:off x="410580" y="921289"/>
            <a:ext cx="8450677" cy="461665"/>
          </a:xfrm>
          <a:prstGeom prst="rect">
            <a:avLst/>
          </a:prstGeom>
          <a:noFill/>
        </p:spPr>
        <p:txBody>
          <a:bodyPr wrap="square" rtlCol="0">
            <a:spAutoFit/>
          </a:bodyPr>
          <a:lstStyle/>
          <a:p>
            <a:r>
              <a:rPr lang="en-GB" sz="1200" i="1"/>
              <a:t>Data refers to point in time and not flows. Intended to show different labour market groups and respective sizes. Reflects most recent available data as of April 2025.</a:t>
            </a:r>
          </a:p>
        </p:txBody>
      </p:sp>
      <p:sp>
        <p:nvSpPr>
          <p:cNvPr id="6" name="TextBox 5">
            <a:extLst>
              <a:ext uri="{FF2B5EF4-FFF2-40B4-BE49-F238E27FC236}">
                <a16:creationId xmlns:a16="http://schemas.microsoft.com/office/drawing/2014/main" id="{2934146F-F19B-543E-BC38-5999067447D0}"/>
              </a:ext>
            </a:extLst>
          </p:cNvPr>
          <p:cNvSpPr txBox="1"/>
          <p:nvPr/>
        </p:nvSpPr>
        <p:spPr bwMode="auto">
          <a:xfrm>
            <a:off x="9258929" y="5363454"/>
            <a:ext cx="2719135"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Figures are rounded for illustrative purposes. Information may include data from slightly different time periods and using different methodologies and draws on a variety of sources.</a:t>
            </a:r>
          </a:p>
        </p:txBody>
      </p:sp>
    </p:spTree>
    <p:extLst>
      <p:ext uri="{BB962C8B-B14F-4D97-AF65-F5344CB8AC3E}">
        <p14:creationId xmlns:p14="http://schemas.microsoft.com/office/powerpoint/2010/main" val="275543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D9AC9-614E-4E44-8FA0-F0A0F56FFB6B}"/>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p:cNvSpPr>
            <a:spLocks noGrp="1"/>
          </p:cNvSpPr>
          <p:nvPr>
            <p:ph type="title"/>
          </p:nvPr>
        </p:nvSpPr>
        <p:spPr>
          <a:xfrm>
            <a:off x="0" y="88603"/>
            <a:ext cx="12191999" cy="853801"/>
          </a:xfrm>
        </p:spPr>
        <p:txBody>
          <a:bodyPr>
            <a:normAutofit/>
          </a:bodyPr>
          <a:lstStyle/>
          <a:p>
            <a:r>
              <a:rPr lang="en-GB" sz="3600" b="1">
                <a:latin typeface="Arial" panose="020B0604020202020204" pitchFamily="34" charset="0"/>
                <a:cs typeface="Arial" panose="020B0604020202020204" pitchFamily="34" charset="0"/>
              </a:rPr>
              <a:t>    16-24 NEETs</a:t>
            </a:r>
            <a:endParaRPr lang="en-GB" sz="3600" b="1" u="sng">
              <a:solidFill>
                <a:srgbClr val="FF0000"/>
              </a:solidFill>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9F353F4-6D43-432C-9665-DB82A7477E77}"/>
              </a:ext>
            </a:extLst>
          </p:cNvPr>
          <p:cNvSpPr txBox="1"/>
          <p:nvPr/>
        </p:nvSpPr>
        <p:spPr>
          <a:xfrm>
            <a:off x="592341" y="942404"/>
            <a:ext cx="11007315" cy="4985980"/>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The concept of NEETS – not in employment, education or training – theoretically runs to the age of 24. However, owing to better data, NEETs are typically discussed </a:t>
            </a:r>
            <a:r>
              <a:rPr lang="en-GB" sz="1600" i="1">
                <a:latin typeface="Arial" panose="020B0604020202020204" pitchFamily="34" charset="0"/>
                <a:cs typeface="Arial" panose="020B0604020202020204" pitchFamily="34" charset="0"/>
              </a:rPr>
              <a:t>only</a:t>
            </a:r>
            <a:r>
              <a:rPr lang="en-GB" sz="1600">
                <a:latin typeface="Arial" panose="020B0604020202020204" pitchFamily="34" charset="0"/>
                <a:cs typeface="Arial" panose="020B0604020202020204" pitchFamily="34" charset="0"/>
              </a:rPr>
              <a:t> at the ages of 16 and 17 because of local authority statutory responsibilities.</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The government does publish information on NEETs for the wider age range with detailed sub-national geographical breakdowns. In the UK, 11.9% of 16–24-year-olds were NEET in 2023. No regional or sub-regional data breakdowns were provided. The data is available </a:t>
            </a:r>
            <a:r>
              <a:rPr lang="en-GB" sz="1600">
                <a:latin typeface="Arial" panose="020B0604020202020204" pitchFamily="34" charset="0"/>
                <a:cs typeface="Arial" panose="020B0604020202020204" pitchFamily="34" charset="0"/>
                <a:hlinkClick r:id="rId4"/>
              </a:rPr>
              <a:t>here</a:t>
            </a:r>
            <a:r>
              <a:rPr lang="en-GB" sz="16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Research into NEET young people has suggested NEET rates in that vary. Research from Impetus in 2019 suggested NEET young people constituted 16% of 18–24-year-olds in GM (see </a:t>
            </a:r>
            <a:r>
              <a:rPr lang="en-GB" sz="1600">
                <a:latin typeface="Arial" panose="020B0604020202020204" pitchFamily="34" charset="0"/>
                <a:cs typeface="Arial" panose="020B0604020202020204" pitchFamily="34" charset="0"/>
                <a:hlinkClick r:id="rId5"/>
              </a:rPr>
              <a:t>here</a:t>
            </a:r>
            <a:r>
              <a:rPr lang="en-GB" sz="1600">
                <a:latin typeface="Arial" panose="020B0604020202020204" pitchFamily="34" charset="0"/>
                <a:cs typeface="Arial" panose="020B0604020202020204" pitchFamily="34" charset="0"/>
              </a:rPr>
              <a:t>). GMCA research into 16–24-year-olds found a rate of 13.1% in the conurbation in 2019 (available on request). The key point is that disadvantage and poverty profoundly shape the rates of NEET; neighbouring areas can have widely varying NEET rates.</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Key issues identified in the research include sickness and caring responsibilities accounting for large proportions of NEET. Also, largescale monthly churn.</a:t>
            </a: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However, arguably the concept of NEET overlaps greatly with unemployment and inactivity – standard labour market categories among all ages. After all, most of this age cohort are technically adults. There is a case therefore for monitoring age specific cohorts of inactive and unemployed.</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57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05483C-2AA2-22C2-D23E-FCAA95A08BD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7D09684-477F-F56C-0CF3-8F3AB50E17B9}"/>
              </a:ext>
            </a:extLst>
          </p:cNvPr>
          <p:cNvSpPr txBox="1"/>
          <p:nvPr/>
        </p:nvSpPr>
        <p:spPr>
          <a:xfrm>
            <a:off x="229384" y="6288442"/>
            <a:ext cx="4132304" cy="276999"/>
          </a:xfrm>
          <a:prstGeom prst="rect">
            <a:avLst/>
          </a:prstGeom>
          <a:noFill/>
          <a:ln>
            <a:solidFill>
              <a:schemeClr val="tx1"/>
            </a:solidFill>
          </a:ln>
        </p:spPr>
        <p:txBody>
          <a:bodyPr wrap="square" rtlCol="0">
            <a:spAutoFit/>
          </a:bodyPr>
          <a:lstStyle/>
          <a:p>
            <a:r>
              <a:rPr lang="en-GB" sz="1200"/>
              <a:t>Source: Annual Population Survey</a:t>
            </a:r>
          </a:p>
        </p:txBody>
      </p:sp>
      <p:sp>
        <p:nvSpPr>
          <p:cNvPr id="3" name="TextBox 2">
            <a:extLst>
              <a:ext uri="{FF2B5EF4-FFF2-40B4-BE49-F238E27FC236}">
                <a16:creationId xmlns:a16="http://schemas.microsoft.com/office/drawing/2014/main" id="{5145AD66-1C51-B8C0-EC21-17DE8294B3EE}"/>
              </a:ext>
            </a:extLst>
          </p:cNvPr>
          <p:cNvSpPr txBox="1"/>
          <p:nvPr/>
        </p:nvSpPr>
        <p:spPr>
          <a:xfrm>
            <a:off x="8980685" y="875296"/>
            <a:ext cx="2814870" cy="138499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GM 16-24 employed slightly below national patterns – as with employment rate 16-64. Learning for longer is likely part of the explanation (see next slide).</a:t>
            </a:r>
          </a:p>
        </p:txBody>
      </p:sp>
      <p:sp>
        <p:nvSpPr>
          <p:cNvPr id="8" name="Title 1">
            <a:extLst>
              <a:ext uri="{FF2B5EF4-FFF2-40B4-BE49-F238E27FC236}">
                <a16:creationId xmlns:a16="http://schemas.microsoft.com/office/drawing/2014/main" id="{89EB64F1-63A8-D1B2-3618-D82E012A8C11}"/>
              </a:ext>
            </a:extLst>
          </p:cNvPr>
          <p:cNvSpPr>
            <a:spLocks noGrp="1"/>
          </p:cNvSpPr>
          <p:nvPr>
            <p:ph type="title"/>
          </p:nvPr>
        </p:nvSpPr>
        <p:spPr>
          <a:xfrm>
            <a:off x="475463" y="223944"/>
            <a:ext cx="11716537" cy="741545"/>
          </a:xfrm>
        </p:spPr>
        <p:txBody>
          <a:bodyPr>
            <a:noAutofit/>
          </a:bodyPr>
          <a:lstStyle/>
          <a:p>
            <a:r>
              <a:rPr lang="en-GB" sz="2400" b="1">
                <a:latin typeface="Arial" panose="020B0604020202020204" pitchFamily="34" charset="0"/>
                <a:cs typeface="Arial" panose="020B0604020202020204" pitchFamily="34" charset="0"/>
              </a:rPr>
              <a:t>Employment rate among young people edged lower over recent decades</a:t>
            </a:r>
          </a:p>
        </p:txBody>
      </p:sp>
      <p:graphicFrame>
        <p:nvGraphicFramePr>
          <p:cNvPr id="7" name="Chart 6">
            <a:extLst>
              <a:ext uri="{FF2B5EF4-FFF2-40B4-BE49-F238E27FC236}">
                <a16:creationId xmlns:a16="http://schemas.microsoft.com/office/drawing/2014/main" id="{0787A6D8-502A-2571-F7E3-03679A8814B7}"/>
              </a:ext>
            </a:extLst>
          </p:cNvPr>
          <p:cNvGraphicFramePr>
            <a:graphicFrameLocks/>
          </p:cNvGraphicFramePr>
          <p:nvPr>
            <p:extLst>
              <p:ext uri="{D42A27DB-BD31-4B8C-83A1-F6EECF244321}">
                <p14:modId xmlns:p14="http://schemas.microsoft.com/office/powerpoint/2010/main" val="2591069412"/>
              </p:ext>
            </p:extLst>
          </p:nvPr>
        </p:nvGraphicFramePr>
        <p:xfrm>
          <a:off x="388466" y="965489"/>
          <a:ext cx="8195774" cy="4949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08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ABECD-4A0F-9695-489F-1C5129991D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F49CC5-DF0E-42A9-D900-5DC45BFA3231}"/>
              </a:ext>
            </a:extLst>
          </p:cNvPr>
          <p:cNvSpPr txBox="1"/>
          <p:nvPr/>
        </p:nvSpPr>
        <p:spPr>
          <a:xfrm>
            <a:off x="1607110" y="2876891"/>
            <a:ext cx="8977780" cy="57914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a:solidFill>
                  <a:srgbClr val="5C5B5A"/>
                </a:solidFill>
                <a:latin typeface="+mj-lt"/>
                <a:ea typeface="+mj-ea"/>
                <a:cs typeface="+mj-cs"/>
              </a:rPr>
              <a:t>Pay in Greater Manchester (2024 data)</a:t>
            </a:r>
          </a:p>
        </p:txBody>
      </p:sp>
      <p:cxnSp>
        <p:nvCxnSpPr>
          <p:cNvPr id="6" name="Straight Connector 5">
            <a:extLst>
              <a:ext uri="{FF2B5EF4-FFF2-40B4-BE49-F238E27FC236}">
                <a16:creationId xmlns:a16="http://schemas.microsoft.com/office/drawing/2014/main" id="{44075B19-137E-8F85-B84C-6C86D848200E}"/>
              </a:ext>
            </a:extLst>
          </p:cNvPr>
          <p:cNvCxnSpPr>
            <a:cxnSpLocks/>
          </p:cNvCxnSpPr>
          <p:nvPr/>
        </p:nvCxnSpPr>
        <p:spPr>
          <a:xfrm>
            <a:off x="1425677" y="3456039"/>
            <a:ext cx="955695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216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56F48-7C7B-0BC4-13C5-CD6EA9D323E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4B3007-CEF2-018D-7FAA-DC4EF8FE0903}"/>
              </a:ext>
            </a:extLst>
          </p:cNvPr>
          <p:cNvPicPr>
            <a:picLocks noChangeAspect="1"/>
          </p:cNvPicPr>
          <p:nvPr/>
        </p:nvPicPr>
        <p:blipFill>
          <a:blip r:embed="rId3"/>
          <a:stretch>
            <a:fillRect/>
          </a:stretch>
        </p:blipFill>
        <p:spPr>
          <a:xfrm>
            <a:off x="-1" y="0"/>
            <a:ext cx="12192000" cy="6858000"/>
          </a:xfrm>
          <a:prstGeom prst="rect">
            <a:avLst/>
          </a:prstGeom>
        </p:spPr>
      </p:pic>
      <p:sp>
        <p:nvSpPr>
          <p:cNvPr id="4" name="Title 1">
            <a:extLst>
              <a:ext uri="{FF2B5EF4-FFF2-40B4-BE49-F238E27FC236}">
                <a16:creationId xmlns:a16="http://schemas.microsoft.com/office/drawing/2014/main" id="{9FA7DFBF-326A-9A7F-C034-4C4DDEF1648D}"/>
              </a:ext>
            </a:extLst>
          </p:cNvPr>
          <p:cNvSpPr>
            <a:spLocks noGrp="1"/>
          </p:cNvSpPr>
          <p:nvPr>
            <p:ph type="title"/>
          </p:nvPr>
        </p:nvSpPr>
        <p:spPr>
          <a:xfrm>
            <a:off x="0" y="88603"/>
            <a:ext cx="12191999" cy="853801"/>
          </a:xfrm>
        </p:spPr>
        <p:txBody>
          <a:bodyPr>
            <a:normAutofit/>
          </a:bodyPr>
          <a:lstStyle/>
          <a:p>
            <a:r>
              <a:rPr lang="en-GB" sz="3600" b="1">
                <a:latin typeface="Arial" panose="020B0604020202020204" pitchFamily="34" charset="0"/>
                <a:cs typeface="Arial" panose="020B0604020202020204" pitchFamily="34" charset="0"/>
              </a:rPr>
              <a:t>    Pay: summary</a:t>
            </a:r>
          </a:p>
        </p:txBody>
      </p:sp>
      <p:sp>
        <p:nvSpPr>
          <p:cNvPr id="2" name="TextBox 1">
            <a:extLst>
              <a:ext uri="{FF2B5EF4-FFF2-40B4-BE49-F238E27FC236}">
                <a16:creationId xmlns:a16="http://schemas.microsoft.com/office/drawing/2014/main" id="{B66737BC-DF29-C75F-58C2-41E5FD40661E}"/>
              </a:ext>
            </a:extLst>
          </p:cNvPr>
          <p:cNvSpPr txBox="1"/>
          <p:nvPr/>
        </p:nvSpPr>
        <p:spPr>
          <a:xfrm>
            <a:off x="582930" y="1059120"/>
            <a:ext cx="10092689" cy="4247317"/>
          </a:xfrm>
          <a:prstGeom prst="rect">
            <a:avLst/>
          </a:prstGeom>
          <a:solidFill>
            <a:schemeClr val="bg1"/>
          </a:solidFill>
          <a:ln>
            <a:noFill/>
          </a:ln>
        </p:spPr>
        <p:txBody>
          <a:bodyPr wrap="square" rtlCol="0">
            <a:spAutoFit/>
          </a:bodyPr>
          <a:lstStyle/>
          <a:p>
            <a:endParaRPr lang="en-GB" sz="1400"/>
          </a:p>
          <a:p>
            <a:r>
              <a:rPr lang="en-GB" sz="1600" b="1"/>
              <a:t>Key points from UK-level wages information</a:t>
            </a:r>
          </a:p>
          <a:p>
            <a:endParaRPr lang="en-GB" sz="1600"/>
          </a:p>
          <a:p>
            <a:pPr marL="285750" indent="-285750">
              <a:buFont typeface="Arial" panose="020B0604020202020204" pitchFamily="34" charset="0"/>
              <a:buChar char="•"/>
            </a:pPr>
            <a:r>
              <a:rPr lang="en-GB" sz="1600"/>
              <a:t>Nominal regular pay (excluding bonuses) in the three-month period between November 2024 and January 2025 increased by 5.9% compared with the same period in the previous year, according to data released on the 20</a:t>
            </a:r>
            <a:r>
              <a:rPr lang="en-GB" sz="1600" baseline="30000"/>
              <a:t>th</a:t>
            </a:r>
            <a:r>
              <a:rPr lang="en-GB" sz="1600"/>
              <a:t> March 2025.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After inflation adjustments, real pay increased by 2.2% (using the CPIH measure of inflation which includes housing costs). This means employees should feel some benefits from increases in nominal pay.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Pay increases in the public sector were reported at 5.3%; and 6.1% in the private sector.</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 sector which experienced the fastest pay growth was wholesale, retailing, hotels and restaurants (6.3%). This was followed by the construction sector (6.2%).</a:t>
            </a:r>
          </a:p>
          <a:p>
            <a:pPr marL="285750" indent="-285750">
              <a:buFont typeface="Arial" panose="020B0604020202020204" pitchFamily="34" charset="0"/>
              <a:buChar char="•"/>
            </a:pPr>
            <a:endParaRPr lang="en-GB" sz="1600">
              <a:highlight>
                <a:srgbClr val="FFFF00"/>
              </a:highlight>
            </a:endParaRPr>
          </a:p>
          <a:p>
            <a:pPr marL="285750" indent="-285750">
              <a:buFont typeface="Arial" panose="020B0604020202020204" pitchFamily="34" charset="0"/>
              <a:buChar char="•"/>
            </a:pPr>
            <a:r>
              <a:rPr lang="en-GB" sz="1600"/>
              <a:t>Average weekly earnings for regular pay were estimated at £667 for the UK in January 2024.</a:t>
            </a:r>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20723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D9AC9-614E-4E44-8FA0-F0A0F56FFB6B}"/>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p:cNvSpPr>
            <a:spLocks noGrp="1"/>
          </p:cNvSpPr>
          <p:nvPr>
            <p:ph type="title"/>
          </p:nvPr>
        </p:nvSpPr>
        <p:spPr>
          <a:xfrm>
            <a:off x="0" y="88603"/>
            <a:ext cx="12191999" cy="853801"/>
          </a:xfrm>
        </p:spPr>
        <p:txBody>
          <a:bodyPr>
            <a:normAutofit/>
          </a:bodyPr>
          <a:lstStyle/>
          <a:p>
            <a:r>
              <a:rPr lang="en-GB" sz="3600" b="1">
                <a:latin typeface="Arial" panose="020B0604020202020204" pitchFamily="34" charset="0"/>
                <a:cs typeface="Arial" panose="020B0604020202020204" pitchFamily="34" charset="0"/>
              </a:rPr>
              <a:t>    Key messages</a:t>
            </a:r>
            <a:endParaRPr lang="en-GB" sz="3600" b="1" u="sng">
              <a:solidFill>
                <a:srgbClr val="FF0000"/>
              </a:solidFill>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9F353F4-6D43-432C-9665-DB82A7477E77}"/>
              </a:ext>
            </a:extLst>
          </p:cNvPr>
          <p:cNvSpPr txBox="1"/>
          <p:nvPr/>
        </p:nvSpPr>
        <p:spPr>
          <a:xfrm>
            <a:off x="592343" y="982177"/>
            <a:ext cx="11165548" cy="4966041"/>
          </a:xfrm>
          <a:prstGeom prst="rect">
            <a:avLst/>
          </a:prstGeom>
          <a:solidFill>
            <a:schemeClr val="bg1"/>
          </a:solidFill>
          <a:ln>
            <a:no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ea typeface="Calibri" panose="020F0502020204030204"/>
                <a:cs typeface="Calibri" panose="020F0502020204030204"/>
              </a:rPr>
              <a:t>Real pay rises, but in context remains limited: </a:t>
            </a:r>
            <a:r>
              <a:rPr lang="en-GB" sz="1200">
                <a:ea typeface="Calibri" panose="020F0502020204030204"/>
                <a:cs typeface="Calibri" panose="020F0502020204030204"/>
              </a:rPr>
              <a:t>After a decade of lost growth in ‘real’ (inflation-adjusted) pay between 2009-2020, median hourly pay in GM has </a:t>
            </a:r>
            <a:r>
              <a:rPr lang="en-GB" sz="1200" i="1">
                <a:ea typeface="Calibri" panose="020F0502020204030204"/>
                <a:cs typeface="Calibri" panose="020F0502020204030204"/>
              </a:rPr>
              <a:t>finally</a:t>
            </a:r>
            <a:r>
              <a:rPr lang="en-GB" sz="1200">
                <a:ea typeface="Calibri" panose="020F0502020204030204"/>
                <a:cs typeface="Calibri" panose="020F0502020204030204"/>
              </a:rPr>
              <a:t> started to see notable increases for employees in GM and the UK. However, these increases are still </a:t>
            </a:r>
            <a:r>
              <a:rPr lang="en-GB" sz="1200" i="1"/>
              <a:t>very small in reality </a:t>
            </a:r>
            <a:r>
              <a:rPr lang="en-GB" sz="1200"/>
              <a:t>when compared to wages in 2008. In 2008, the median worker in GM earned £15.52 an hour (adjusted for today’s inflation); in 2024 this was £16.78. After sixteen years, the median worker in GM is only seeing £1.26 more per hour in their pay – or 8p every year. Since 2020, GM has shown strong pay growth, performing considerably better than comparator areas in London, Liverpool and the West Midlands.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ea typeface="Calibri" panose="020F0502020204030204"/>
              <a:cs typeface="Calibri" panose="020F0502020204030204"/>
            </a:endParaRPr>
          </a:p>
          <a:p>
            <a:pPr marL="285750" indent="-285750">
              <a:buFont typeface="Arial" panose="020B0604020202020204" pitchFamily="34" charset="0"/>
              <a:buChar char="•"/>
            </a:pPr>
            <a:r>
              <a:rPr lang="en-GB" sz="1200" b="1">
                <a:ea typeface="Calibri" panose="020F0502020204030204"/>
                <a:cs typeface="Calibri" panose="020F0502020204030204"/>
              </a:rPr>
              <a:t>The importance of place; residents do not always reap the rewards:</a:t>
            </a:r>
            <a:r>
              <a:rPr lang="en-GB" sz="1200">
                <a:ea typeface="Calibri" panose="020F0502020204030204"/>
                <a:cs typeface="Calibri" panose="020F0502020204030204"/>
              </a:rPr>
              <a:t> There are two ways of measuring earnings: </a:t>
            </a:r>
            <a:r>
              <a:rPr lang="en-GB" sz="1200" i="1">
                <a:ea typeface="Calibri" panose="020F0502020204030204"/>
                <a:cs typeface="Calibri" panose="020F0502020204030204"/>
              </a:rPr>
              <a:t>residence</a:t>
            </a:r>
            <a:r>
              <a:rPr lang="en-GB" sz="1200">
                <a:ea typeface="Calibri" panose="020F0502020204030204"/>
                <a:cs typeface="Calibri" panose="020F0502020204030204"/>
              </a:rPr>
              <a:t> or </a:t>
            </a:r>
            <a:r>
              <a:rPr lang="en-GB" sz="1200" i="1">
                <a:ea typeface="Calibri" panose="020F0502020204030204"/>
                <a:cs typeface="Calibri" panose="020F0502020204030204"/>
              </a:rPr>
              <a:t>workplace-based</a:t>
            </a:r>
            <a:r>
              <a:rPr lang="en-GB" sz="1200">
                <a:ea typeface="Calibri" panose="020F0502020204030204"/>
                <a:cs typeface="Calibri" panose="020F0502020204030204"/>
              </a:rPr>
              <a:t> pay. Resident pay measures the median pay of those who </a:t>
            </a:r>
            <a:r>
              <a:rPr lang="en-GB" sz="1200" i="1">
                <a:ea typeface="Calibri" panose="020F0502020204030204"/>
                <a:cs typeface="Calibri" panose="020F0502020204030204"/>
              </a:rPr>
              <a:t>live </a:t>
            </a:r>
            <a:r>
              <a:rPr lang="en-GB" sz="1200">
                <a:ea typeface="Calibri" panose="020F0502020204030204"/>
                <a:cs typeface="Calibri" panose="020F0502020204030204"/>
              </a:rPr>
              <a:t>in an area, whilst workplace pay measures the pay of those who </a:t>
            </a:r>
            <a:r>
              <a:rPr lang="en-GB" sz="1200" i="1">
                <a:ea typeface="Calibri" panose="020F0502020204030204"/>
                <a:cs typeface="Calibri" panose="020F0502020204030204"/>
              </a:rPr>
              <a:t>work </a:t>
            </a:r>
            <a:r>
              <a:rPr lang="en-GB" sz="1200">
                <a:ea typeface="Calibri" panose="020F0502020204030204"/>
                <a:cs typeface="Calibri" panose="020F0502020204030204"/>
              </a:rPr>
              <a:t>in an area. For most places in GM, those who live in an area tend to earn more than those who work in an area. Two very notable exceptions to the rule are Manchester and Salford, where the typical worker in Manchester and Salford earns more than residents. Commuter patterns are very likely to explain these trends, where residents of ‘wealthier’ areas of GM (such as Trafford and Stockport), or areas outside of GM, travel into the city centre for high-paying jobs. Meanwhile, residents of these areas see lower pay than the GM and national averages. Economic opportunities are growing, but these are not always enjoyed by the local population.</a:t>
            </a:r>
          </a:p>
          <a:p>
            <a:pPr marL="285750" indent="-285750">
              <a:buFont typeface="Arial" panose="020B0604020202020204" pitchFamily="34" charset="0"/>
              <a:buChar char="•"/>
            </a:pPr>
            <a:endParaRPr lang="en-GB" sz="1200">
              <a:ea typeface="Calibri" panose="020F0502020204030204"/>
              <a:cs typeface="Calibri" panose="020F0502020204030204"/>
            </a:endParaRPr>
          </a:p>
          <a:p>
            <a:pPr marL="285750" indent="-285750">
              <a:buFont typeface="Arial" panose="020B0604020202020204" pitchFamily="34" charset="0"/>
              <a:buChar char="•"/>
            </a:pPr>
            <a:r>
              <a:rPr lang="en-GB" sz="1200" b="1">
                <a:ea typeface="Calibri" panose="020F0502020204030204"/>
                <a:cs typeface="Calibri" panose="020F0502020204030204"/>
              </a:rPr>
              <a:t>Median pay by gender and hours remains broadly unchanged: </a:t>
            </a:r>
            <a:r>
              <a:rPr lang="en-GB" sz="1200">
                <a:ea typeface="Calibri" panose="020F0502020204030204"/>
                <a:cs typeface="Calibri" panose="020F0502020204030204"/>
              </a:rPr>
              <a:t>The gap between male and female hourly pay has remained fairly stable since 2008 with minor fluctuations. Annual pay, on the other hand, has seen some significant variation. Dips in the median male annual salary were observed around 2010, 2014 and most significantly in 2021, whilst no such dips occurred with median female annual salaries apart from a slight flatline in 2021. Some of the difference in median hourly pay may be explained by differing working patterns. When it comes to part-time work, women tend to be paid more than their male counterparts, with the exception of Salford and Stockport.</a:t>
            </a:r>
            <a:endParaRPr lang="en-GB" sz="1200" b="1">
              <a:ea typeface="Calibri" panose="020F0502020204030204"/>
              <a:cs typeface="Calibri" panose="020F0502020204030204"/>
            </a:endParaRPr>
          </a:p>
          <a:p>
            <a:pPr marL="285750" indent="-285750">
              <a:buFont typeface="Arial" panose="020B0604020202020204" pitchFamily="34" charset="0"/>
              <a:buChar char="•"/>
            </a:pPr>
            <a:endParaRPr lang="en-GB" sz="1200">
              <a:ea typeface="Calibri" panose="020F0502020204030204"/>
              <a:cs typeface="Calibri" panose="020F0502020204030204"/>
            </a:endParaRPr>
          </a:p>
          <a:p>
            <a:pPr marL="285750" indent="-285750">
              <a:buFont typeface="Arial" panose="020B0604020202020204" pitchFamily="34" charset="0"/>
              <a:buChar char="•"/>
            </a:pPr>
            <a:r>
              <a:rPr lang="en-GB" sz="1200" b="1">
                <a:ea typeface="Calibri" panose="020F0502020204030204"/>
                <a:cs typeface="Calibri" panose="020F0502020204030204"/>
              </a:rPr>
              <a:t>Gender pay gap is closing: </a:t>
            </a:r>
            <a:r>
              <a:rPr lang="en-GB" sz="1200">
                <a:ea typeface="Calibri" panose="020F0502020204030204"/>
                <a:cs typeface="Calibri" panose="020F0502020204030204"/>
              </a:rPr>
              <a:t>The gender pay gap has decreased from 2023 and 2024, for both residence and workplace-based pay, and across both GM and the UK. Bury (19.7%), Stockport (19.3%) and Trafford (15.6%) all have the highest workplace gender pay gaps in GM, whilst Oldham (0.6%) and Rochdale (1.4%) have the lowest workplace gender pay gaps in GM.</a:t>
            </a:r>
          </a:p>
          <a:p>
            <a:pPr marL="285750" indent="-285750">
              <a:buFont typeface="Arial" panose="020B0604020202020204" pitchFamily="34" charset="0"/>
              <a:buChar char="•"/>
            </a:pPr>
            <a:endParaRPr lang="en-GB" sz="1200">
              <a:ea typeface="Calibri" panose="020F0502020204030204"/>
              <a:cs typeface="Calibri" panose="020F0502020204030204"/>
            </a:endParaRPr>
          </a:p>
          <a:p>
            <a:pPr marL="285750" indent="-285750">
              <a:buFont typeface="Arial" panose="020B0604020202020204" pitchFamily="34" charset="0"/>
              <a:buChar char="•"/>
            </a:pPr>
            <a:r>
              <a:rPr lang="en-GB" sz="1200" b="1">
                <a:ea typeface="Calibri" panose="020F0502020204030204"/>
                <a:cs typeface="Calibri" panose="020F0502020204030204"/>
              </a:rPr>
              <a:t>Increased prevalence of low pay: </a:t>
            </a:r>
            <a:r>
              <a:rPr lang="en-GB" sz="1200">
                <a:ea typeface="Calibri" panose="020F0502020204030204"/>
                <a:cs typeface="Calibri" panose="020F0502020204030204"/>
              </a:rPr>
              <a:t>2024 data showed that the proportion (and number) of employees paid below the real living wage (RLW) had increased to 16.2% after a historic low of 12.9% in 2022. Approximately 193,000 employees in Greater Manchester were in low-paid work in 2024. There could be various explanations behind the reversal of recent trends (where low pay had been falling or flat for consecutive years); one explanation could be due to recent large increases in the RLW rate and national minimum wage, meaning employers have not been able to keep pace with RLW uplifts.</a:t>
            </a:r>
            <a:endParaRPr lang="en-GB" sz="1200" b="1">
              <a:ea typeface="Calibri" panose="020F0502020204030204"/>
              <a:cs typeface="Calibri" panose="020F0502020204030204"/>
            </a:endParaRPr>
          </a:p>
        </p:txBody>
      </p:sp>
    </p:spTree>
    <p:extLst>
      <p:ext uri="{BB962C8B-B14F-4D97-AF65-F5344CB8AC3E}">
        <p14:creationId xmlns:p14="http://schemas.microsoft.com/office/powerpoint/2010/main" val="414236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ECDD4C-EF98-4DDB-2A6B-51F35E2F4006}"/>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12623467-D185-DA15-91F8-F9668CF0AAAC}"/>
              </a:ext>
            </a:extLst>
          </p:cNvPr>
          <p:cNvSpPr>
            <a:spLocks noGrp="1"/>
          </p:cNvSpPr>
          <p:nvPr>
            <p:ph type="title"/>
          </p:nvPr>
        </p:nvSpPr>
        <p:spPr>
          <a:xfrm>
            <a:off x="233916" y="365125"/>
            <a:ext cx="11546958" cy="1325563"/>
          </a:xfrm>
        </p:spPr>
        <p:txBody>
          <a:bodyPr>
            <a:normAutofit/>
          </a:bodyPr>
          <a:lstStyle/>
          <a:p>
            <a:r>
              <a:rPr lang="en-GB" sz="3600">
                <a:latin typeface="Arial"/>
                <a:cs typeface="Arial"/>
              </a:rPr>
              <a:t>   Summary: Median pay in Greater Manchester, 2024</a:t>
            </a:r>
          </a:p>
        </p:txBody>
      </p:sp>
      <p:pic>
        <p:nvPicPr>
          <p:cNvPr id="3" name="Picture 2">
            <a:extLst>
              <a:ext uri="{FF2B5EF4-FFF2-40B4-BE49-F238E27FC236}">
                <a16:creationId xmlns:a16="http://schemas.microsoft.com/office/drawing/2014/main" id="{90E576AC-FA5C-60E7-AB8C-78BA455C529C}"/>
              </a:ext>
            </a:extLst>
          </p:cNvPr>
          <p:cNvPicPr>
            <a:picLocks noChangeAspect="1"/>
          </p:cNvPicPr>
          <p:nvPr/>
        </p:nvPicPr>
        <p:blipFill>
          <a:blip r:embed="rId4"/>
          <a:stretch>
            <a:fillRect/>
          </a:stretch>
        </p:blipFill>
        <p:spPr>
          <a:xfrm>
            <a:off x="998778" y="3989888"/>
            <a:ext cx="4041189" cy="1945689"/>
          </a:xfrm>
          <a:prstGeom prst="rect">
            <a:avLst/>
          </a:prstGeom>
        </p:spPr>
      </p:pic>
      <p:pic>
        <p:nvPicPr>
          <p:cNvPr id="5" name="Picture 4">
            <a:extLst>
              <a:ext uri="{FF2B5EF4-FFF2-40B4-BE49-F238E27FC236}">
                <a16:creationId xmlns:a16="http://schemas.microsoft.com/office/drawing/2014/main" id="{BF59EBB8-D91A-90DD-0D79-9D7FF098EF80}"/>
              </a:ext>
            </a:extLst>
          </p:cNvPr>
          <p:cNvPicPr>
            <a:picLocks noChangeAspect="1"/>
          </p:cNvPicPr>
          <p:nvPr/>
        </p:nvPicPr>
        <p:blipFill>
          <a:blip r:embed="rId5"/>
          <a:stretch>
            <a:fillRect/>
          </a:stretch>
        </p:blipFill>
        <p:spPr>
          <a:xfrm>
            <a:off x="7066956" y="3989890"/>
            <a:ext cx="4148757" cy="1945688"/>
          </a:xfrm>
          <a:prstGeom prst="rect">
            <a:avLst/>
          </a:prstGeom>
        </p:spPr>
      </p:pic>
      <p:sp>
        <p:nvSpPr>
          <p:cNvPr id="6" name="TextBox 5">
            <a:extLst>
              <a:ext uri="{FF2B5EF4-FFF2-40B4-BE49-F238E27FC236}">
                <a16:creationId xmlns:a16="http://schemas.microsoft.com/office/drawing/2014/main" id="{917ECF6B-A8CD-9C7C-2798-06428BB9F367}"/>
              </a:ext>
            </a:extLst>
          </p:cNvPr>
          <p:cNvSpPr txBox="1"/>
          <p:nvPr/>
        </p:nvSpPr>
        <p:spPr>
          <a:xfrm>
            <a:off x="648586" y="6209414"/>
            <a:ext cx="8250865" cy="246221"/>
          </a:xfrm>
          <a:prstGeom prst="rect">
            <a:avLst/>
          </a:prstGeom>
          <a:noFill/>
        </p:spPr>
        <p:txBody>
          <a:bodyPr wrap="square" rtlCol="0">
            <a:spAutoFit/>
          </a:bodyPr>
          <a:lstStyle/>
          <a:p>
            <a:r>
              <a:rPr lang="en-GB" sz="1000"/>
              <a:t>Note: All data referring to 2024 are provisional in this presentation. 2023 is revised data. New ASHE data was released by the ONS on 29</a:t>
            </a:r>
            <a:r>
              <a:rPr lang="en-GB" sz="1000" baseline="30000"/>
              <a:t>th</a:t>
            </a:r>
            <a:r>
              <a:rPr lang="en-GB" sz="1000"/>
              <a:t> October 2024.</a:t>
            </a:r>
          </a:p>
        </p:txBody>
      </p:sp>
      <p:sp>
        <p:nvSpPr>
          <p:cNvPr id="7" name="TextBox 6">
            <a:extLst>
              <a:ext uri="{FF2B5EF4-FFF2-40B4-BE49-F238E27FC236}">
                <a16:creationId xmlns:a16="http://schemas.microsoft.com/office/drawing/2014/main" id="{D42C34D5-AB77-4497-1D54-6DBC85E45096}"/>
              </a:ext>
            </a:extLst>
          </p:cNvPr>
          <p:cNvSpPr txBox="1"/>
          <p:nvPr/>
        </p:nvSpPr>
        <p:spPr>
          <a:xfrm>
            <a:off x="987055" y="1611516"/>
            <a:ext cx="10230294" cy="2062103"/>
          </a:xfrm>
          <a:prstGeom prst="rect">
            <a:avLst/>
          </a:prstGeom>
          <a:solidFill>
            <a:schemeClr val="bg1"/>
          </a:solidFill>
        </p:spPr>
        <p:txBody>
          <a:bodyPr wrap="square" lIns="91440" tIns="45720" rIns="91440" bIns="45720" rtlCol="0" anchor="t">
            <a:spAutoFit/>
          </a:bodyPr>
          <a:lstStyle/>
          <a:p>
            <a:pPr marL="285750" indent="-285750">
              <a:buFont typeface="Arial" panose="020B0604020202020204" pitchFamily="34" charset="0"/>
              <a:buChar char="•"/>
            </a:pPr>
            <a:r>
              <a:rPr lang="en-GB" sz="1600"/>
              <a:t>Median pay for employees who live in Greater Manchester was £16.57 per hour in 2024.</a:t>
            </a:r>
            <a:endParaRPr lang="en-GB" sz="1600">
              <a:ea typeface="Calibri"/>
              <a:cs typeface="Calibri"/>
            </a:endParaRPr>
          </a:p>
          <a:p>
            <a:pPr marL="285750" indent="-285750">
              <a:buFont typeface="Arial" panose="020B0604020202020204" pitchFamily="34" charset="0"/>
              <a:buChar char="•"/>
            </a:pPr>
            <a:r>
              <a:rPr lang="en-GB" sz="1600"/>
              <a:t>Median pay for employees who work in Greater Manchester was £16.78 per hour in 2024.</a:t>
            </a:r>
          </a:p>
          <a:p>
            <a:pPr marL="285750" indent="-285750">
              <a:buFont typeface="Arial" panose="020B0604020202020204" pitchFamily="34" charset="0"/>
              <a:buChar char="•"/>
            </a:pPr>
            <a:r>
              <a:rPr lang="en-GB" sz="1600"/>
              <a:t>Pay tends to be slightly higher for people who work in GM (some of whom commute in) than for residents. The workplace-resident pay gap is especially prominent in areas containing the regional centre such as Manchester and Salford.</a:t>
            </a:r>
            <a:endParaRPr lang="en-GB" sz="1600">
              <a:ea typeface="Calibri"/>
              <a:cs typeface="Calibri"/>
            </a:endParaRPr>
          </a:p>
          <a:p>
            <a:pPr marL="285750" indent="-285750">
              <a:buFont typeface="Arial" panose="020B0604020202020204" pitchFamily="34" charset="0"/>
              <a:buChar char="•"/>
            </a:pPr>
            <a:r>
              <a:rPr lang="en-GB" sz="1600"/>
              <a:t>Pay is generally lower than the national average in the GM city region. For example, for each hour they work, employees who work in GM earned on average 31p less per hour than the average nationally in 2024. This is a smaller difference than in 2023 (a 58p average hourly gap).</a:t>
            </a:r>
            <a:endParaRPr lang="en-GB" sz="1600">
              <a:ea typeface="Calibri"/>
              <a:cs typeface="Calibri"/>
            </a:endParaRPr>
          </a:p>
        </p:txBody>
      </p:sp>
    </p:spTree>
    <p:extLst>
      <p:ext uri="{BB962C8B-B14F-4D97-AF65-F5344CB8AC3E}">
        <p14:creationId xmlns:p14="http://schemas.microsoft.com/office/powerpoint/2010/main" val="351006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D9AC9-614E-4E44-8FA0-F0A0F56FFB6B}"/>
              </a:ext>
            </a:extLst>
          </p:cNvPr>
          <p:cNvPicPr>
            <a:picLocks noChangeAspect="1"/>
          </p:cNvPicPr>
          <p:nvPr/>
        </p:nvPicPr>
        <p:blipFill>
          <a:blip r:embed="rId3"/>
          <a:stretch>
            <a:fillRect/>
          </a:stretch>
        </p:blipFill>
        <p:spPr>
          <a:xfrm>
            <a:off x="0" y="0"/>
            <a:ext cx="12192000" cy="7009319"/>
          </a:xfrm>
          <a:prstGeom prst="rect">
            <a:avLst/>
          </a:prstGeom>
        </p:spPr>
      </p:pic>
      <p:sp>
        <p:nvSpPr>
          <p:cNvPr id="4" name="Title 1"/>
          <p:cNvSpPr>
            <a:spLocks noGrp="1"/>
          </p:cNvSpPr>
          <p:nvPr>
            <p:ph type="title"/>
          </p:nvPr>
        </p:nvSpPr>
        <p:spPr>
          <a:xfrm>
            <a:off x="0" y="187430"/>
            <a:ext cx="12191999" cy="853801"/>
          </a:xfrm>
        </p:spPr>
        <p:txBody>
          <a:bodyPr>
            <a:normAutofit/>
          </a:bodyPr>
          <a:lstStyle/>
          <a:p>
            <a:r>
              <a:rPr lang="en-GB" sz="3600" b="1">
                <a:latin typeface="Arial" panose="020B0604020202020204" pitchFamily="34" charset="0"/>
                <a:cs typeface="Arial" panose="020B0604020202020204" pitchFamily="34" charset="0"/>
              </a:rPr>
              <a:t>    Final thoughts</a:t>
            </a:r>
            <a:endParaRPr lang="en-GB" sz="3600" b="1" u="sng">
              <a:solidFill>
                <a:srgbClr val="FF0000"/>
              </a:solidFill>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820FD9F-2D9E-DECA-DDEA-8DB47AF5943D}"/>
              </a:ext>
            </a:extLst>
          </p:cNvPr>
          <p:cNvSpPr txBox="1"/>
          <p:nvPr/>
        </p:nvSpPr>
        <p:spPr>
          <a:xfrm>
            <a:off x="571500" y="1228661"/>
            <a:ext cx="10953750" cy="4278094"/>
          </a:xfrm>
          <a:prstGeom prst="rect">
            <a:avLst/>
          </a:prstGeom>
          <a:solidFill>
            <a:schemeClr val="bg1"/>
          </a:solidFill>
          <a:ln>
            <a:no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GM in relation to the UK and other areas: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GM trails the UK and London in terms of average pay, both by residence and workplace (though workplaces fare slightly better). </a:t>
            </a:r>
            <a:r>
              <a:rPr lang="en-GB" sz="1600">
                <a:solidFill>
                  <a:prstClr val="black"/>
                </a:solidFill>
                <a:latin typeface="Calibri" panose="020F0502020204030204"/>
              </a:rPr>
              <a:t>GM also trails the national average in terms of low pay. However, the major story since 2008 is the relatively strong growth seen in GM hourly and annual pay, especially in workplaces in the city region. GM has seen strong pay growth since 2020, overtaking the likes of Liverpool and the West Midlands. Unlike the capital, real terms pay has now risen to above-2008 levels</a:t>
            </a:r>
            <a:endParaRPr kumimoji="0" lang="en-GB"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Importance of place: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pay can vary significantly across districts based on whether our definition is of place of work or residence (e.g. Manchester and Salford)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The effects of inflation: </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although pay (hourly) has now managed to rise above 2008-levels, the increase is ultimately very small. There was a lost decade of real-</a:t>
            </a:r>
            <a:r>
              <a:rPr kumimoji="0" lang="en-GB" sz="1600" b="0" i="0" u="none" strike="noStrike" kern="1200" cap="none" spc="0" normalizeH="0" baseline="0" noProof="0" err="1">
                <a:ln>
                  <a:noFill/>
                </a:ln>
                <a:solidFill>
                  <a:prstClr val="black"/>
                </a:solidFill>
                <a:effectLst/>
                <a:uLnTx/>
                <a:uFillTx/>
                <a:latin typeface="Calibri" panose="020F0502020204030204"/>
                <a:ea typeface="+mn-ea"/>
                <a:cs typeface="+mn-cs"/>
              </a:rPr>
              <a:t>ter</a:t>
            </a:r>
            <a:r>
              <a:rPr lang="en-GB" sz="1600" err="1">
                <a:solidFill>
                  <a:prstClr val="black"/>
                </a:solidFill>
                <a:latin typeface="Calibri" panose="020F0502020204030204"/>
              </a:rPr>
              <a:t>ms</a:t>
            </a:r>
            <a:r>
              <a:rPr lang="en-GB" sz="1600">
                <a:solidFill>
                  <a:prstClr val="black"/>
                </a:solidFill>
                <a:latin typeface="Calibri" panose="020F0502020204030204"/>
              </a:rPr>
              <a:t> pay growth between 2009-2020 that has significantly impacted on the incomes and opportunities of those working and living in GM (and indeed the rest of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a:solidFill>
                  <a:prstClr val="black"/>
                </a:solidFill>
                <a:latin typeface="Calibri" panose="020F0502020204030204"/>
              </a:rPr>
              <a:t>The nuance of the gender pay gap: </a:t>
            </a:r>
            <a:r>
              <a:rPr lang="en-GB" sz="1600"/>
              <a:t>we know there is a gender pay gap, but the geographical distribution of gender pay gaps, and the </a:t>
            </a:r>
            <a:r>
              <a:rPr lang="en-GB" sz="1600" i="1"/>
              <a:t>types of jobs </a:t>
            </a:r>
            <a:r>
              <a:rPr lang="en-GB" sz="1600"/>
              <a:t>where there are differences, might be of greater interest. Women are typically paid more in part-time jobs compared to men, but are paid significantly less when it comes to full-time jobs. The gender pay gap is more pronounced in places with higher pay, suggesting a trade-off between low pay and low inequality.</a:t>
            </a:r>
            <a:endParaRPr kumimoji="0" lang="en-GB"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4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FE86-2F85-E9E9-26B2-3FA3AEB344B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2D642E5-812A-2677-C9A8-194DA86D7B62}"/>
              </a:ext>
            </a:extLst>
          </p:cNvPr>
          <p:cNvSpPr txBox="1"/>
          <p:nvPr/>
        </p:nvSpPr>
        <p:spPr>
          <a:xfrm>
            <a:off x="1607110" y="2876891"/>
            <a:ext cx="8977780" cy="57914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a:solidFill>
                  <a:srgbClr val="5C5B5A"/>
                </a:solidFill>
                <a:latin typeface="+mj-lt"/>
                <a:ea typeface="+mj-ea"/>
                <a:cs typeface="+mj-cs"/>
              </a:rPr>
              <a:t>Vacancy rate and employment demand</a:t>
            </a:r>
          </a:p>
        </p:txBody>
      </p:sp>
      <p:cxnSp>
        <p:nvCxnSpPr>
          <p:cNvPr id="6" name="Straight Connector 5">
            <a:extLst>
              <a:ext uri="{FF2B5EF4-FFF2-40B4-BE49-F238E27FC236}">
                <a16:creationId xmlns:a16="http://schemas.microsoft.com/office/drawing/2014/main" id="{83FD562C-B2D9-C86B-31D8-0F2A667171AB}"/>
              </a:ext>
            </a:extLst>
          </p:cNvPr>
          <p:cNvCxnSpPr>
            <a:cxnSpLocks/>
          </p:cNvCxnSpPr>
          <p:nvPr/>
        </p:nvCxnSpPr>
        <p:spPr>
          <a:xfrm>
            <a:off x="1425677" y="3456039"/>
            <a:ext cx="955695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74260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D9AC9-614E-4E44-8FA0-F0A0F56FFB6B}"/>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1"/>
          <p:cNvSpPr>
            <a:spLocks noGrp="1"/>
          </p:cNvSpPr>
          <p:nvPr>
            <p:ph type="title"/>
          </p:nvPr>
        </p:nvSpPr>
        <p:spPr>
          <a:xfrm>
            <a:off x="0" y="88603"/>
            <a:ext cx="12287250" cy="853801"/>
          </a:xfrm>
        </p:spPr>
        <p:txBody>
          <a:bodyPr>
            <a:normAutofit/>
          </a:bodyPr>
          <a:lstStyle/>
          <a:p>
            <a:r>
              <a:rPr lang="en-GB" sz="3200" b="1">
                <a:latin typeface="Arial" panose="020B0604020202020204" pitchFamily="34" charset="0"/>
                <a:cs typeface="Arial" panose="020B0604020202020204" pitchFamily="34" charset="0"/>
              </a:rPr>
              <a:t>    Job postings rise in March 2025</a:t>
            </a:r>
          </a:p>
        </p:txBody>
      </p:sp>
      <p:sp>
        <p:nvSpPr>
          <p:cNvPr id="3" name="TextBox 2"/>
          <p:cNvSpPr txBox="1"/>
          <p:nvPr/>
        </p:nvSpPr>
        <p:spPr>
          <a:xfrm>
            <a:off x="364118" y="961718"/>
            <a:ext cx="7546700" cy="338554"/>
          </a:xfrm>
          <a:prstGeom prst="rect">
            <a:avLst/>
          </a:prstGeom>
          <a:noFill/>
        </p:spPr>
        <p:txBody>
          <a:bodyPr wrap="square" rtlCol="0">
            <a:spAutoFit/>
          </a:bodyPr>
          <a:lstStyle/>
          <a:p>
            <a:r>
              <a:rPr lang="en-GB" sz="1600" b="1"/>
              <a:t> Monthly job vacancy postings, Greater Manchester, January 2020 to March 2025</a:t>
            </a:r>
          </a:p>
        </p:txBody>
      </p:sp>
      <p:sp>
        <p:nvSpPr>
          <p:cNvPr id="2" name="TextBox 1">
            <a:extLst>
              <a:ext uri="{FF2B5EF4-FFF2-40B4-BE49-F238E27FC236}">
                <a16:creationId xmlns:a16="http://schemas.microsoft.com/office/drawing/2014/main" id="{99F353F4-6D43-432C-9665-DB82A7477E77}"/>
              </a:ext>
            </a:extLst>
          </p:cNvPr>
          <p:cNvSpPr txBox="1"/>
          <p:nvPr/>
        </p:nvSpPr>
        <p:spPr>
          <a:xfrm>
            <a:off x="8858250" y="1321757"/>
            <a:ext cx="2925448" cy="35394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a:t>The latest job posting figures from </a:t>
            </a:r>
            <a:r>
              <a:rPr lang="en-GB" sz="1400" i="1"/>
              <a:t>Lightcast</a:t>
            </a:r>
            <a:r>
              <a:rPr lang="en-GB" sz="1400"/>
              <a:t> for March 2025 showed an increase from February. However, job vacancies have fallen considerably since their peak in early 2023.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Job postings in the month of March have not been this low since 2021, suggesting that demand for staff has significantly reduced on recent years.</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Note: The latest month’s data is typically revised slightly in the following month.</a:t>
            </a:r>
          </a:p>
        </p:txBody>
      </p:sp>
      <p:sp>
        <p:nvSpPr>
          <p:cNvPr id="8" name="TextBox 7">
            <a:extLst>
              <a:ext uri="{FF2B5EF4-FFF2-40B4-BE49-F238E27FC236}">
                <a16:creationId xmlns:a16="http://schemas.microsoft.com/office/drawing/2014/main" id="{827E8370-42BE-4EB1-9B8B-A7B1A1572938}"/>
              </a:ext>
            </a:extLst>
          </p:cNvPr>
          <p:cNvSpPr txBox="1"/>
          <p:nvPr/>
        </p:nvSpPr>
        <p:spPr>
          <a:xfrm>
            <a:off x="446690" y="6320530"/>
            <a:ext cx="9601200" cy="430887"/>
          </a:xfrm>
          <a:prstGeom prst="rect">
            <a:avLst/>
          </a:prstGeom>
          <a:noFill/>
        </p:spPr>
        <p:txBody>
          <a:bodyPr wrap="square" rtlCol="0">
            <a:spAutoFit/>
          </a:bodyPr>
          <a:lstStyle/>
          <a:p>
            <a:r>
              <a:rPr lang="en-GB" sz="1100"/>
              <a:t>Source: </a:t>
            </a:r>
            <a:r>
              <a:rPr lang="en-GB" sz="1100" err="1"/>
              <a:t>Lightcast</a:t>
            </a:r>
            <a:endParaRPr lang="en-GB" sz="1100"/>
          </a:p>
          <a:p>
            <a:r>
              <a:rPr lang="en-GB" sz="1100"/>
              <a:t>Notes: Lightcast is a system enabling the monitoring of online job vacancies. </a:t>
            </a:r>
          </a:p>
        </p:txBody>
      </p:sp>
      <p:graphicFrame>
        <p:nvGraphicFramePr>
          <p:cNvPr id="6" name="Chart 5">
            <a:extLst>
              <a:ext uri="{FF2B5EF4-FFF2-40B4-BE49-F238E27FC236}">
                <a16:creationId xmlns:a16="http://schemas.microsoft.com/office/drawing/2014/main" id="{63D84AE9-DF95-AA35-C13B-FCE9B23B95A1}"/>
              </a:ext>
            </a:extLst>
          </p:cNvPr>
          <p:cNvGraphicFramePr>
            <a:graphicFrameLocks/>
          </p:cNvGraphicFramePr>
          <p:nvPr/>
        </p:nvGraphicFramePr>
        <p:xfrm>
          <a:off x="446689" y="1335935"/>
          <a:ext cx="8106761" cy="4878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18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012C-C073-FC25-A7A0-3A70F996AA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5AA4CD-3A76-46A5-A24D-4F173728656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CB518AA-4604-4B15-DBA9-3D434BA3E1A7}"/>
              </a:ext>
            </a:extLst>
          </p:cNvPr>
          <p:cNvPicPr>
            <a:picLocks noChangeAspect="1"/>
          </p:cNvPicPr>
          <p:nvPr/>
        </p:nvPicPr>
        <p:blipFill>
          <a:blip r:embed="rId2"/>
          <a:stretch>
            <a:fillRect/>
          </a:stretch>
        </p:blipFill>
        <p:spPr>
          <a:xfrm>
            <a:off x="-3569" y="104311"/>
            <a:ext cx="12155596" cy="6649378"/>
          </a:xfrm>
          <a:prstGeom prst="rect">
            <a:avLst/>
          </a:prstGeom>
        </p:spPr>
      </p:pic>
    </p:spTree>
    <p:extLst>
      <p:ext uri="{BB962C8B-B14F-4D97-AF65-F5344CB8AC3E}">
        <p14:creationId xmlns:p14="http://schemas.microsoft.com/office/powerpoint/2010/main" val="341433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B201D-2F00-E758-815D-3BB624CB7B6A}"/>
              </a:ext>
            </a:extLst>
          </p:cNvPr>
          <p:cNvSpPr txBox="1"/>
          <p:nvPr/>
        </p:nvSpPr>
        <p:spPr>
          <a:xfrm>
            <a:off x="1135181" y="2822813"/>
            <a:ext cx="9921638" cy="579148"/>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3600" b="1">
                <a:solidFill>
                  <a:srgbClr val="5C5B5A"/>
                </a:solidFill>
                <a:latin typeface="+mj-lt"/>
                <a:ea typeface="+mj-ea"/>
                <a:cs typeface="+mj-cs"/>
              </a:rPr>
              <a:t>Economic Inactivity Across Greater Manchester</a:t>
            </a:r>
          </a:p>
        </p:txBody>
      </p:sp>
      <p:cxnSp>
        <p:nvCxnSpPr>
          <p:cNvPr id="6" name="Straight Connector 5">
            <a:extLst>
              <a:ext uri="{FF2B5EF4-FFF2-40B4-BE49-F238E27FC236}">
                <a16:creationId xmlns:a16="http://schemas.microsoft.com/office/drawing/2014/main" id="{A0023799-3055-23A0-5A5E-A34623FE7FFC}"/>
              </a:ext>
            </a:extLst>
          </p:cNvPr>
          <p:cNvCxnSpPr>
            <a:cxnSpLocks/>
          </p:cNvCxnSpPr>
          <p:nvPr/>
        </p:nvCxnSpPr>
        <p:spPr>
          <a:xfrm>
            <a:off x="1425677" y="3456039"/>
            <a:ext cx="9026013"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36051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E51CBA9-63D1-453E-8087-3F776F9FDD80}"/>
              </a:ext>
              <a:ext uri="{C183D7F6-B498-43B3-948B-1728B52AA6E4}">
                <adec:decorative xmlns:adec="http://schemas.microsoft.com/office/drawing/2017/decorative" val="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44494" y="2050458"/>
            <a:ext cx="5157953" cy="3776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8148EA-5101-443A-A0AB-850667A61C97}"/>
              </a:ext>
              <a:ext uri="{C183D7F6-B498-43B3-948B-1728B52AA6E4}">
                <adec:decorative xmlns:adec="http://schemas.microsoft.com/office/drawing/2017/decorative" val="1"/>
              </a:ext>
            </a:extLst>
          </p:cNvPr>
          <p:cNvSpPr txBox="1"/>
          <p:nvPr/>
        </p:nvSpPr>
        <p:spPr>
          <a:xfrm>
            <a:off x="832384" y="2202489"/>
            <a:ext cx="2155264"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685800" lvl="1" indent="-228600">
              <a:buFont typeface="+mj-lt"/>
              <a:buAutoNum type="arabicPeriod"/>
              <a:defRPr/>
            </a:pPr>
            <a:r>
              <a:rPr lang="en-US" sz="1200" b="1">
                <a:solidFill>
                  <a:schemeClr val="accent6">
                    <a:lumMod val="50000"/>
                  </a:schemeClr>
                </a:solidFill>
                <a:latin typeface="Colfax" panose="020B0304000000010002" pitchFamily="34" charset="0"/>
              </a:rPr>
              <a:t>Teaching Assistant</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Cleaner</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Admin Assistant</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Nurse</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Carer</a:t>
            </a:r>
          </a:p>
        </p:txBody>
      </p:sp>
      <p:sp>
        <p:nvSpPr>
          <p:cNvPr id="6" name="TextBox 5">
            <a:extLst>
              <a:ext uri="{FF2B5EF4-FFF2-40B4-BE49-F238E27FC236}">
                <a16:creationId xmlns:a16="http://schemas.microsoft.com/office/drawing/2014/main" id="{6131F905-5461-4E38-85EB-93168662C344}"/>
              </a:ext>
              <a:ext uri="{C183D7F6-B498-43B3-948B-1728B52AA6E4}">
                <adec:decorative xmlns:adec="http://schemas.microsoft.com/office/drawing/2017/decorative" val="1"/>
              </a:ext>
            </a:extLst>
          </p:cNvPr>
          <p:cNvSpPr txBox="1"/>
          <p:nvPr/>
        </p:nvSpPr>
        <p:spPr>
          <a:xfrm>
            <a:off x="1255041" y="1079327"/>
            <a:ext cx="2379983"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Teaching Assistant</a:t>
            </a:r>
          </a:p>
          <a:p>
            <a:pPr marL="685800" lvl="1" indent="-228600">
              <a:buFont typeface="+mj-lt"/>
              <a:buAutoNum type="arabicPeriod"/>
            </a:pPr>
            <a:r>
              <a:rPr lang="en-US" sz="1200" b="1">
                <a:solidFill>
                  <a:schemeClr val="accent6">
                    <a:lumMod val="50000"/>
                  </a:schemeClr>
                </a:solidFill>
              </a:rPr>
              <a:t>Cleaner</a:t>
            </a:r>
          </a:p>
          <a:p>
            <a:pPr marL="685800" lvl="1" indent="-228600">
              <a:buFont typeface="+mj-lt"/>
              <a:buAutoNum type="arabicPeriod"/>
            </a:pPr>
            <a:r>
              <a:rPr lang="en-US" sz="1200" b="1">
                <a:solidFill>
                  <a:schemeClr val="accent6">
                    <a:lumMod val="50000"/>
                  </a:schemeClr>
                </a:solidFill>
              </a:rPr>
              <a:t>Nurse</a:t>
            </a:r>
          </a:p>
          <a:p>
            <a:pPr marL="685800" lvl="1" indent="-228600">
              <a:buFont typeface="+mj-lt"/>
              <a:buAutoNum type="arabicPeriod"/>
            </a:pPr>
            <a:r>
              <a:rPr lang="en-US" sz="1200" b="1">
                <a:solidFill>
                  <a:schemeClr val="accent6">
                    <a:lumMod val="50000"/>
                  </a:schemeClr>
                </a:solidFill>
              </a:rPr>
              <a:t>Truck Driver</a:t>
            </a:r>
          </a:p>
        </p:txBody>
      </p:sp>
      <p:sp>
        <p:nvSpPr>
          <p:cNvPr id="8" name="TextBox 7">
            <a:extLst>
              <a:ext uri="{FF2B5EF4-FFF2-40B4-BE49-F238E27FC236}">
                <a16:creationId xmlns:a16="http://schemas.microsoft.com/office/drawing/2014/main" id="{0EA07881-8CC9-4A4A-B71D-003E701C462E}"/>
              </a:ext>
              <a:ext uri="{C183D7F6-B498-43B3-948B-1728B52AA6E4}">
                <adec:decorative xmlns:adec="http://schemas.microsoft.com/office/drawing/2017/decorative" val="1"/>
              </a:ext>
            </a:extLst>
          </p:cNvPr>
          <p:cNvSpPr txBox="1"/>
          <p:nvPr/>
        </p:nvSpPr>
        <p:spPr>
          <a:xfrm>
            <a:off x="4254203" y="950566"/>
            <a:ext cx="2336032"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vl2pPr marL="685800" lvl="1" indent="-228600">
              <a:buFont typeface="+mj-lt"/>
              <a:buAutoNum type="arabicPeriod"/>
              <a:defRPr sz="1200" b="1">
                <a:solidFill>
                  <a:schemeClr val="accent6">
                    <a:lumMod val="50000"/>
                  </a:schemeClr>
                </a:solidFill>
              </a:defRPr>
            </a:lvl2pPr>
          </a:lstStyle>
          <a:p>
            <a:pPr lvl="1"/>
            <a:r>
              <a:rPr lang="en-US"/>
              <a:t>Teaching Assistant</a:t>
            </a:r>
          </a:p>
          <a:p>
            <a:pPr lvl="1"/>
            <a:r>
              <a:rPr lang="en-US"/>
              <a:t>Social Worker</a:t>
            </a:r>
          </a:p>
          <a:p>
            <a:pPr lvl="1"/>
            <a:r>
              <a:rPr lang="en-US"/>
              <a:t>Nurse</a:t>
            </a:r>
          </a:p>
          <a:p>
            <a:pPr lvl="1"/>
            <a:r>
              <a:rPr lang="en-US"/>
              <a:t>Admin Assistant</a:t>
            </a:r>
          </a:p>
          <a:p>
            <a:pPr lvl="1"/>
            <a:r>
              <a:rPr lang="en-US">
                <a:solidFill>
                  <a:schemeClr val="accent6">
                    <a:lumMod val="50000"/>
                  </a:schemeClr>
                </a:solidFill>
              </a:rPr>
              <a:t>Carer</a:t>
            </a:r>
          </a:p>
        </p:txBody>
      </p:sp>
      <p:sp>
        <p:nvSpPr>
          <p:cNvPr id="9" name="TextBox 8">
            <a:extLst>
              <a:ext uri="{FF2B5EF4-FFF2-40B4-BE49-F238E27FC236}">
                <a16:creationId xmlns:a16="http://schemas.microsoft.com/office/drawing/2014/main" id="{751AF123-ADAD-4E91-8027-D3EC5E118897}"/>
              </a:ext>
              <a:ext uri="{C183D7F6-B498-43B3-948B-1728B52AA6E4}">
                <adec:decorative xmlns:adec="http://schemas.microsoft.com/office/drawing/2017/decorative" val="1"/>
              </a:ext>
            </a:extLst>
          </p:cNvPr>
          <p:cNvSpPr txBox="1"/>
          <p:nvPr/>
        </p:nvSpPr>
        <p:spPr>
          <a:xfrm>
            <a:off x="7581807" y="916431"/>
            <a:ext cx="2336031"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Teaching Assistant</a:t>
            </a:r>
          </a:p>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Cleaner</a:t>
            </a:r>
          </a:p>
          <a:p>
            <a:pPr marL="685800" lvl="1" indent="-228600">
              <a:buFont typeface="+mj-lt"/>
              <a:buAutoNum type="arabicPeriod"/>
            </a:pPr>
            <a:r>
              <a:rPr lang="en-US" sz="1200" b="1">
                <a:solidFill>
                  <a:schemeClr val="accent6">
                    <a:lumMod val="50000"/>
                  </a:schemeClr>
                </a:solidFill>
              </a:rPr>
              <a:t>Truck Driver</a:t>
            </a:r>
          </a:p>
          <a:p>
            <a:pPr marL="685800" lvl="1" indent="-228600">
              <a:buFont typeface="+mj-lt"/>
              <a:buAutoNum type="arabicPeriod"/>
            </a:pPr>
            <a:r>
              <a:rPr lang="en-US" sz="1200" b="1">
                <a:solidFill>
                  <a:schemeClr val="accent6">
                    <a:lumMod val="50000"/>
                  </a:schemeClr>
                </a:solidFill>
              </a:rPr>
              <a:t>Retail Sales</a:t>
            </a:r>
          </a:p>
        </p:txBody>
      </p:sp>
      <p:sp>
        <p:nvSpPr>
          <p:cNvPr id="10" name="TextBox 9">
            <a:extLst>
              <a:ext uri="{FF2B5EF4-FFF2-40B4-BE49-F238E27FC236}">
                <a16:creationId xmlns:a16="http://schemas.microsoft.com/office/drawing/2014/main" id="{23B0DF71-3430-43FB-BB2D-2DC8DBC06B81}"/>
              </a:ext>
              <a:ext uri="{C183D7F6-B498-43B3-948B-1728B52AA6E4}">
                <adec:decorative xmlns:adec="http://schemas.microsoft.com/office/drawing/2017/decorative" val="1"/>
              </a:ext>
            </a:extLst>
          </p:cNvPr>
          <p:cNvSpPr txBox="1"/>
          <p:nvPr/>
        </p:nvSpPr>
        <p:spPr>
          <a:xfrm>
            <a:off x="8555278" y="2210154"/>
            <a:ext cx="2397202"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Teaching Assistant</a:t>
            </a:r>
          </a:p>
          <a:p>
            <a:pPr marL="685800" lvl="1" indent="-228600">
              <a:buFont typeface="+mj-lt"/>
              <a:buAutoNum type="arabicPeriod"/>
            </a:pPr>
            <a:r>
              <a:rPr lang="en-US" sz="1200" b="1">
                <a:solidFill>
                  <a:schemeClr val="accent6">
                    <a:lumMod val="50000"/>
                  </a:schemeClr>
                </a:solidFill>
              </a:rPr>
              <a:t>Social Worker</a:t>
            </a:r>
          </a:p>
          <a:p>
            <a:pPr marL="685800" lvl="1" indent="-228600">
              <a:buFont typeface="+mj-lt"/>
              <a:buAutoNum type="arabicPeriod"/>
            </a:pPr>
            <a:r>
              <a:rPr lang="en-US" sz="1200" b="1">
                <a:solidFill>
                  <a:schemeClr val="accent6">
                    <a:lumMod val="50000"/>
                  </a:schemeClr>
                </a:solidFill>
              </a:rPr>
              <a:t>Teacher</a:t>
            </a:r>
          </a:p>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Cleaner</a:t>
            </a:r>
          </a:p>
        </p:txBody>
      </p:sp>
      <p:sp>
        <p:nvSpPr>
          <p:cNvPr id="11" name="TextBox 10">
            <a:extLst>
              <a:ext uri="{FF2B5EF4-FFF2-40B4-BE49-F238E27FC236}">
                <a16:creationId xmlns:a16="http://schemas.microsoft.com/office/drawing/2014/main" id="{FBDA343B-ACA6-4591-8CBB-AFA67B36C7B0}"/>
              </a:ext>
              <a:ext uri="{C183D7F6-B498-43B3-948B-1728B52AA6E4}">
                <adec:decorative xmlns:adec="http://schemas.microsoft.com/office/drawing/2017/decorative" val="1"/>
              </a:ext>
            </a:extLst>
          </p:cNvPr>
          <p:cNvSpPr txBox="1"/>
          <p:nvPr/>
        </p:nvSpPr>
        <p:spPr>
          <a:xfrm>
            <a:off x="8102447" y="3586474"/>
            <a:ext cx="2309460"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Teaching Assistant</a:t>
            </a:r>
          </a:p>
          <a:p>
            <a:pPr marL="685800" lvl="1" indent="-228600">
              <a:buFont typeface="+mj-lt"/>
              <a:buAutoNum type="arabicPeriod"/>
            </a:pPr>
            <a:r>
              <a:rPr lang="en-US" sz="1200" b="1">
                <a:solidFill>
                  <a:schemeClr val="accent6">
                    <a:lumMod val="50000"/>
                  </a:schemeClr>
                </a:solidFill>
              </a:rPr>
              <a:t>Social Worker</a:t>
            </a:r>
          </a:p>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Nurse</a:t>
            </a:r>
          </a:p>
          <a:p>
            <a:pPr marL="685800" lvl="1" indent="-228600">
              <a:buFont typeface="+mj-lt"/>
              <a:buAutoNum type="arabicPeriod"/>
            </a:pPr>
            <a:r>
              <a:rPr lang="en-US" sz="1200" b="1">
                <a:solidFill>
                  <a:schemeClr val="accent6">
                    <a:lumMod val="50000"/>
                  </a:schemeClr>
                </a:solidFill>
              </a:rPr>
              <a:t>Carer</a:t>
            </a:r>
          </a:p>
        </p:txBody>
      </p:sp>
      <p:sp>
        <p:nvSpPr>
          <p:cNvPr id="12" name="TextBox 11">
            <a:extLst>
              <a:ext uri="{FF2B5EF4-FFF2-40B4-BE49-F238E27FC236}">
                <a16:creationId xmlns:a16="http://schemas.microsoft.com/office/drawing/2014/main" id="{85295D26-8E6C-417A-A1E6-6D842330BDC3}"/>
              </a:ext>
              <a:ext uri="{C183D7F6-B498-43B3-948B-1728B52AA6E4}">
                <adec:decorative xmlns:adec="http://schemas.microsoft.com/office/drawing/2017/decorative" val="1"/>
              </a:ext>
            </a:extLst>
          </p:cNvPr>
          <p:cNvSpPr txBox="1"/>
          <p:nvPr/>
        </p:nvSpPr>
        <p:spPr>
          <a:xfrm>
            <a:off x="8039141" y="5093635"/>
            <a:ext cx="2560645"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Teaching Assistant</a:t>
            </a:r>
          </a:p>
          <a:p>
            <a:pPr marL="685800" lvl="1" indent="-228600">
              <a:buFont typeface="+mj-lt"/>
              <a:buAutoNum type="arabicPeriod"/>
            </a:pPr>
            <a:r>
              <a:rPr lang="en-US" sz="1200" b="1">
                <a:solidFill>
                  <a:schemeClr val="accent6">
                    <a:lumMod val="50000"/>
                  </a:schemeClr>
                </a:solidFill>
              </a:rPr>
              <a:t>Cleaner</a:t>
            </a:r>
          </a:p>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Nurse</a:t>
            </a:r>
          </a:p>
          <a:p>
            <a:pPr marL="685800" lvl="1" indent="-228600">
              <a:buFont typeface="+mj-lt"/>
              <a:buAutoNum type="arabicPeriod"/>
            </a:pPr>
            <a:r>
              <a:rPr lang="en-US" sz="1200" b="1">
                <a:solidFill>
                  <a:schemeClr val="accent6">
                    <a:lumMod val="50000"/>
                  </a:schemeClr>
                </a:solidFill>
              </a:rPr>
              <a:t>Customer Service</a:t>
            </a:r>
          </a:p>
        </p:txBody>
      </p:sp>
      <p:sp>
        <p:nvSpPr>
          <p:cNvPr id="13" name="TextBox 12">
            <a:extLst>
              <a:ext uri="{FF2B5EF4-FFF2-40B4-BE49-F238E27FC236}">
                <a16:creationId xmlns:a16="http://schemas.microsoft.com/office/drawing/2014/main" id="{028B15A3-942C-4299-9EC0-3D0306A70E2F}"/>
              </a:ext>
              <a:ext uri="{C183D7F6-B498-43B3-948B-1728B52AA6E4}">
                <adec:decorative xmlns:adec="http://schemas.microsoft.com/office/drawing/2017/decorative" val="1"/>
              </a:ext>
            </a:extLst>
          </p:cNvPr>
          <p:cNvSpPr txBox="1"/>
          <p:nvPr/>
        </p:nvSpPr>
        <p:spPr>
          <a:xfrm>
            <a:off x="1023475" y="4262646"/>
            <a:ext cx="2277704"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685800" lvl="1" indent="-228600">
              <a:buFont typeface="+mj-lt"/>
              <a:buAutoNum type="arabicPeriod"/>
              <a:defRPr/>
            </a:pPr>
            <a:r>
              <a:rPr lang="en-US" sz="1200" b="1">
                <a:solidFill>
                  <a:schemeClr val="accent6">
                    <a:lumMod val="50000"/>
                  </a:schemeClr>
                </a:solidFill>
                <a:latin typeface="Colfax" panose="020B0304000000010002" pitchFamily="34" charset="0"/>
              </a:rPr>
              <a:t>Teaching Assistant</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Admin Assistant</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Nurse</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Cleaner</a:t>
            </a:r>
          </a:p>
          <a:p>
            <a:pPr marL="685800" lvl="1" indent="-228600">
              <a:buFont typeface="+mj-lt"/>
              <a:buAutoNum type="arabicPeriod"/>
              <a:defRPr/>
            </a:pPr>
            <a:r>
              <a:rPr lang="en-US" sz="1200" b="1">
                <a:solidFill>
                  <a:schemeClr val="accent6">
                    <a:lumMod val="50000"/>
                  </a:schemeClr>
                </a:solidFill>
                <a:latin typeface="Colfax" panose="020B0304000000010002" pitchFamily="34" charset="0"/>
              </a:rPr>
              <a:t>Bookkeeper</a:t>
            </a:r>
          </a:p>
        </p:txBody>
      </p:sp>
      <p:sp>
        <p:nvSpPr>
          <p:cNvPr id="14" name="TextBox 13">
            <a:extLst>
              <a:ext uri="{FF2B5EF4-FFF2-40B4-BE49-F238E27FC236}">
                <a16:creationId xmlns:a16="http://schemas.microsoft.com/office/drawing/2014/main" id="{3D97D9EC-1586-4DBA-BD97-FC59B60886D4}"/>
              </a:ext>
              <a:ext uri="{C183D7F6-B498-43B3-948B-1728B52AA6E4}">
                <adec:decorative xmlns:adec="http://schemas.microsoft.com/office/drawing/2017/decorative" val="1"/>
              </a:ext>
            </a:extLst>
          </p:cNvPr>
          <p:cNvSpPr txBox="1"/>
          <p:nvPr/>
        </p:nvSpPr>
        <p:spPr>
          <a:xfrm>
            <a:off x="1560458" y="5431211"/>
            <a:ext cx="2570521"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Cleaner</a:t>
            </a:r>
          </a:p>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Sales Representative</a:t>
            </a:r>
          </a:p>
          <a:p>
            <a:pPr marL="685800" lvl="1" indent="-228600">
              <a:buFont typeface="+mj-lt"/>
              <a:buAutoNum type="arabicPeriod"/>
            </a:pPr>
            <a:r>
              <a:rPr lang="en-US" sz="1200" b="1">
                <a:solidFill>
                  <a:schemeClr val="accent6">
                    <a:lumMod val="50000"/>
                  </a:schemeClr>
                </a:solidFill>
              </a:rPr>
              <a:t>Teaching Assistant</a:t>
            </a:r>
          </a:p>
          <a:p>
            <a:pPr marL="685800" lvl="1" indent="-228600">
              <a:buFont typeface="+mj-lt"/>
              <a:buAutoNum type="arabicPeriod"/>
            </a:pPr>
            <a:r>
              <a:rPr lang="en-US" sz="1200" b="1">
                <a:solidFill>
                  <a:schemeClr val="accent6">
                    <a:lumMod val="50000"/>
                  </a:schemeClr>
                </a:solidFill>
              </a:rPr>
              <a:t>Childcare Teacher</a:t>
            </a:r>
          </a:p>
        </p:txBody>
      </p:sp>
      <p:sp>
        <p:nvSpPr>
          <p:cNvPr id="15" name="TextBox 14">
            <a:extLst>
              <a:ext uri="{FF2B5EF4-FFF2-40B4-BE49-F238E27FC236}">
                <a16:creationId xmlns:a16="http://schemas.microsoft.com/office/drawing/2014/main" id="{AFC270FB-C282-4F66-AA0C-7392EE14E23C}"/>
              </a:ext>
              <a:ext uri="{C183D7F6-B498-43B3-948B-1728B52AA6E4}">
                <adec:decorative xmlns:adec="http://schemas.microsoft.com/office/drawing/2017/decorative" val="1"/>
              </a:ext>
            </a:extLst>
          </p:cNvPr>
          <p:cNvSpPr txBox="1"/>
          <p:nvPr/>
        </p:nvSpPr>
        <p:spPr>
          <a:xfrm>
            <a:off x="4480249" y="5653238"/>
            <a:ext cx="2459031" cy="1015663"/>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228600" indent="-228600">
              <a:buFont typeface="+mj-lt"/>
              <a:buAutoNum type="arabicPeriod"/>
              <a:defRPr sz="1200" b="1">
                <a:solidFill>
                  <a:schemeClr val="accent6">
                    <a:lumMod val="75000"/>
                  </a:schemeClr>
                </a:solidFill>
                <a:latin typeface="Colfax" panose="020B0304000000010002" pitchFamily="34" charset="0"/>
              </a:defRPr>
            </a:lvl1pPr>
          </a:lstStyle>
          <a:p>
            <a:pPr marL="685800" lvl="1" indent="-228600">
              <a:buFont typeface="+mj-lt"/>
              <a:buAutoNum type="arabicPeriod"/>
            </a:pPr>
            <a:r>
              <a:rPr lang="en-US" sz="1200" b="1">
                <a:solidFill>
                  <a:schemeClr val="accent6">
                    <a:lumMod val="50000"/>
                  </a:schemeClr>
                </a:solidFill>
              </a:rPr>
              <a:t>Lawyer</a:t>
            </a:r>
          </a:p>
          <a:p>
            <a:pPr marL="685800" lvl="1" indent="-228600">
              <a:buFont typeface="+mj-lt"/>
              <a:buAutoNum type="arabicPeriod"/>
            </a:pPr>
            <a:r>
              <a:rPr lang="en-US" sz="1200" b="1">
                <a:solidFill>
                  <a:schemeClr val="accent6">
                    <a:lumMod val="50000"/>
                  </a:schemeClr>
                </a:solidFill>
              </a:rPr>
              <a:t>Salesperson</a:t>
            </a:r>
          </a:p>
          <a:p>
            <a:pPr marL="685800" lvl="1" indent="-228600">
              <a:buFont typeface="+mj-lt"/>
              <a:buAutoNum type="arabicPeriod"/>
            </a:pPr>
            <a:r>
              <a:rPr lang="en-US" sz="1200" b="1">
                <a:solidFill>
                  <a:schemeClr val="accent6">
                    <a:lumMod val="50000"/>
                  </a:schemeClr>
                </a:solidFill>
              </a:rPr>
              <a:t>Software Developer</a:t>
            </a:r>
          </a:p>
          <a:p>
            <a:pPr marL="685800" lvl="1" indent="-228600">
              <a:buFont typeface="+mj-lt"/>
              <a:buAutoNum type="arabicPeriod"/>
            </a:pPr>
            <a:r>
              <a:rPr lang="en-US" sz="1200" b="1">
                <a:solidFill>
                  <a:schemeClr val="accent6">
                    <a:lumMod val="50000"/>
                  </a:schemeClr>
                </a:solidFill>
              </a:rPr>
              <a:t>Admin Assistant</a:t>
            </a:r>
          </a:p>
          <a:p>
            <a:pPr marL="685800" lvl="1" indent="-228600">
              <a:buFont typeface="+mj-lt"/>
              <a:buAutoNum type="arabicPeriod"/>
            </a:pPr>
            <a:r>
              <a:rPr lang="en-US" sz="1200" b="1">
                <a:solidFill>
                  <a:schemeClr val="accent6">
                    <a:lumMod val="50000"/>
                  </a:schemeClr>
                </a:solidFill>
              </a:rPr>
              <a:t>Teaching assistant</a:t>
            </a:r>
          </a:p>
        </p:txBody>
      </p:sp>
      <p:cxnSp>
        <p:nvCxnSpPr>
          <p:cNvPr id="4" name="Straight Connector 3">
            <a:extLst>
              <a:ext uri="{FF2B5EF4-FFF2-40B4-BE49-F238E27FC236}">
                <a16:creationId xmlns:a16="http://schemas.microsoft.com/office/drawing/2014/main" id="{E846EAFD-B019-45F2-8B70-3F828BBCBD48}"/>
              </a:ext>
              <a:ext uri="{C183D7F6-B498-43B3-948B-1728B52AA6E4}">
                <adec:decorative xmlns:adec="http://schemas.microsoft.com/office/drawing/2017/decorative" val="1"/>
              </a:ext>
            </a:extLst>
          </p:cNvPr>
          <p:cNvCxnSpPr>
            <a:cxnSpLocks/>
          </p:cNvCxnSpPr>
          <p:nvPr/>
        </p:nvCxnSpPr>
        <p:spPr>
          <a:xfrm flipH="1" flipV="1">
            <a:off x="2985746" y="3059533"/>
            <a:ext cx="282597" cy="34328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D28055E-8529-4567-B705-AD4F5374C706}"/>
              </a:ext>
              <a:ext uri="{C183D7F6-B498-43B3-948B-1728B52AA6E4}">
                <adec:decorative xmlns:adec="http://schemas.microsoft.com/office/drawing/2017/decorative" val="1"/>
              </a:ext>
            </a:extLst>
          </p:cNvPr>
          <p:cNvCxnSpPr>
            <a:cxnSpLocks/>
            <a:endCxn id="13" idx="3"/>
          </p:cNvCxnSpPr>
          <p:nvPr/>
        </p:nvCxnSpPr>
        <p:spPr>
          <a:xfrm flipH="1">
            <a:off x="3301179" y="4589516"/>
            <a:ext cx="1470104" cy="180962"/>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2D82245-E92E-4FFC-B16B-8C37A2385BF7}"/>
              </a:ext>
              <a:ext uri="{C183D7F6-B498-43B3-948B-1728B52AA6E4}">
                <adec:decorative xmlns:adec="http://schemas.microsoft.com/office/drawing/2017/decorative" val="1"/>
              </a:ext>
            </a:extLst>
          </p:cNvPr>
          <p:cNvCxnSpPr>
            <a:cxnSpLocks/>
            <a:endCxn id="14" idx="3"/>
          </p:cNvCxnSpPr>
          <p:nvPr/>
        </p:nvCxnSpPr>
        <p:spPr>
          <a:xfrm flipH="1">
            <a:off x="4130979" y="5145895"/>
            <a:ext cx="640304" cy="79314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02330BA-1E06-45C0-8BA7-9895F6E30948}"/>
              </a:ext>
              <a:ext uri="{C183D7F6-B498-43B3-948B-1728B52AA6E4}">
                <adec:decorative xmlns:adec="http://schemas.microsoft.com/office/drawing/2017/decorative" val="1"/>
              </a:ext>
            </a:extLst>
          </p:cNvPr>
          <p:cNvCxnSpPr>
            <a:cxnSpLocks/>
          </p:cNvCxnSpPr>
          <p:nvPr/>
        </p:nvCxnSpPr>
        <p:spPr>
          <a:xfrm>
            <a:off x="5926013" y="5145895"/>
            <a:ext cx="31755" cy="507343"/>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5CD5159-1D91-4F27-8D9C-89D61F4E01CD}"/>
              </a:ext>
              <a:ext uri="{C183D7F6-B498-43B3-948B-1728B52AA6E4}">
                <adec:decorative xmlns:adec="http://schemas.microsoft.com/office/drawing/2017/decorative" val="1"/>
              </a:ext>
            </a:extLst>
          </p:cNvPr>
          <p:cNvCxnSpPr>
            <a:cxnSpLocks/>
          </p:cNvCxnSpPr>
          <p:nvPr/>
        </p:nvCxnSpPr>
        <p:spPr>
          <a:xfrm>
            <a:off x="7475380" y="5093326"/>
            <a:ext cx="563762" cy="23911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5CDAB3D-5BCD-4EF8-97A3-0B024F7BBD63}"/>
              </a:ext>
              <a:ext uri="{C183D7F6-B498-43B3-948B-1728B52AA6E4}">
                <adec:decorative xmlns:adec="http://schemas.microsoft.com/office/drawing/2017/decorative" val="1"/>
              </a:ext>
            </a:extLst>
          </p:cNvPr>
          <p:cNvCxnSpPr>
            <a:cxnSpLocks/>
            <a:endCxn id="11" idx="1"/>
          </p:cNvCxnSpPr>
          <p:nvPr/>
        </p:nvCxnSpPr>
        <p:spPr>
          <a:xfrm flipV="1">
            <a:off x="7641503" y="4094306"/>
            <a:ext cx="460944" cy="2443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3A31D65-BB4C-4A08-8549-A10E43EEE59E}"/>
              </a:ext>
              <a:ext uri="{C183D7F6-B498-43B3-948B-1728B52AA6E4}">
                <adec:decorative xmlns:adec="http://schemas.microsoft.com/office/drawing/2017/decorative" val="1"/>
              </a:ext>
            </a:extLst>
          </p:cNvPr>
          <p:cNvCxnSpPr>
            <a:cxnSpLocks/>
            <a:endCxn id="10" idx="1"/>
          </p:cNvCxnSpPr>
          <p:nvPr/>
        </p:nvCxnSpPr>
        <p:spPr>
          <a:xfrm flipV="1">
            <a:off x="7650654" y="2717986"/>
            <a:ext cx="904624" cy="489631"/>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975E844-CC94-4046-83A2-E0B7D9C5CF0B}"/>
              </a:ext>
              <a:ext uri="{C183D7F6-B498-43B3-948B-1728B52AA6E4}">
                <adec:decorative xmlns:adec="http://schemas.microsoft.com/office/drawing/2017/decorative" val="1"/>
              </a:ext>
            </a:extLst>
          </p:cNvPr>
          <p:cNvCxnSpPr>
            <a:cxnSpLocks/>
            <a:endCxn id="9" idx="1"/>
          </p:cNvCxnSpPr>
          <p:nvPr/>
        </p:nvCxnSpPr>
        <p:spPr>
          <a:xfrm flipV="1">
            <a:off x="6680056" y="1424263"/>
            <a:ext cx="901751" cy="116690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A2BAFB9-1EAA-48BB-A70A-4FEB2FD48E04}"/>
              </a:ext>
              <a:ext uri="{C183D7F6-B498-43B3-948B-1728B52AA6E4}">
                <adec:decorative xmlns:adec="http://schemas.microsoft.com/office/drawing/2017/decorative" val="1"/>
              </a:ext>
            </a:extLst>
          </p:cNvPr>
          <p:cNvCxnSpPr>
            <a:cxnSpLocks/>
            <a:endCxn id="8" idx="2"/>
          </p:cNvCxnSpPr>
          <p:nvPr/>
        </p:nvCxnSpPr>
        <p:spPr>
          <a:xfrm flipH="1" flipV="1">
            <a:off x="5422219" y="1966229"/>
            <a:ext cx="36437" cy="507343"/>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3B84EA6-A4EF-436B-9C23-75BEDC779DD9}"/>
              </a:ext>
              <a:ext uri="{C183D7F6-B498-43B3-948B-1728B52AA6E4}">
                <adec:decorative xmlns:adec="http://schemas.microsoft.com/office/drawing/2017/decorative" val="1"/>
              </a:ext>
            </a:extLst>
          </p:cNvPr>
          <p:cNvCxnSpPr>
            <a:cxnSpLocks/>
            <a:endCxn id="6" idx="3"/>
          </p:cNvCxnSpPr>
          <p:nvPr/>
        </p:nvCxnSpPr>
        <p:spPr>
          <a:xfrm flipH="1" flipV="1">
            <a:off x="3635024" y="1587159"/>
            <a:ext cx="664118" cy="1162483"/>
          </a:xfrm>
          <a:prstGeom prst="line">
            <a:avLst/>
          </a:prstGeom>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AFCC8B4-B2C1-A7F4-11F1-C504C5FEE716}"/>
              </a:ext>
              <a:ext uri="{C183D7F6-B498-43B3-948B-1728B52AA6E4}">
                <adec:decorative xmlns:adec="http://schemas.microsoft.com/office/drawing/2017/decorative" val="1"/>
              </a:ext>
            </a:extLst>
          </p:cNvPr>
          <p:cNvSpPr>
            <a:spLocks noGrp="1"/>
          </p:cNvSpPr>
          <p:nvPr>
            <p:ph type="title"/>
          </p:nvPr>
        </p:nvSpPr>
        <p:spPr>
          <a:xfrm>
            <a:off x="135276" y="75760"/>
            <a:ext cx="7305082" cy="926623"/>
          </a:xfrm>
        </p:spPr>
        <p:txBody>
          <a:bodyPr>
            <a:normAutofit/>
          </a:bodyPr>
          <a:lstStyle/>
          <a:p>
            <a:r>
              <a:rPr lang="en-GB" sz="3000" b="1">
                <a:solidFill>
                  <a:srgbClr val="EA6B14"/>
                </a:solidFill>
              </a:rPr>
              <a:t>GM in-demand occupations (Jun 2024 – Aug 2024)</a:t>
            </a:r>
          </a:p>
        </p:txBody>
      </p:sp>
      <p:sp>
        <p:nvSpPr>
          <p:cNvPr id="24" name="TextBox 23">
            <a:extLst>
              <a:ext uri="{FF2B5EF4-FFF2-40B4-BE49-F238E27FC236}">
                <a16:creationId xmlns:a16="http://schemas.microsoft.com/office/drawing/2014/main" id="{9608A454-A2B8-A116-7F12-A8CE71D71127}"/>
              </a:ext>
              <a:ext uri="{C183D7F6-B498-43B3-948B-1728B52AA6E4}">
                <adec:decorative xmlns:adec="http://schemas.microsoft.com/office/drawing/2017/decorative" val="1"/>
              </a:ext>
            </a:extLst>
          </p:cNvPr>
          <p:cNvSpPr txBox="1"/>
          <p:nvPr/>
        </p:nvSpPr>
        <p:spPr>
          <a:xfrm>
            <a:off x="7175" y="6504260"/>
            <a:ext cx="31853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olfax" panose="020B0304000000010002" pitchFamily="34" charset="0"/>
              </a:rPr>
              <a:t>(Changes shown vs. </a:t>
            </a:r>
            <a:r>
              <a:rPr lang="en-GB" sz="1400">
                <a:solidFill>
                  <a:prstClr val="black"/>
                </a:solidFill>
                <a:latin typeface="Colfax" panose="020B0304000000010002" pitchFamily="34" charset="0"/>
              </a:rPr>
              <a:t>previous 3 months)</a:t>
            </a:r>
            <a:endParaRPr kumimoji="0" lang="en-GB" sz="1400" b="0" i="0" u="none" strike="noStrike" kern="1200" cap="none" spc="0" normalizeH="0" baseline="0" noProof="0">
              <a:ln>
                <a:noFill/>
              </a:ln>
              <a:solidFill>
                <a:prstClr val="black"/>
              </a:solidFill>
              <a:effectLst/>
              <a:uLnTx/>
              <a:uFillTx/>
              <a:latin typeface="Colfax" panose="020B0304000000010002" pitchFamily="34" charset="0"/>
            </a:endParaRPr>
          </a:p>
        </p:txBody>
      </p:sp>
      <p:sp>
        <p:nvSpPr>
          <p:cNvPr id="53" name="Arrow: Down 52">
            <a:extLst>
              <a:ext uri="{FF2B5EF4-FFF2-40B4-BE49-F238E27FC236}">
                <a16:creationId xmlns:a16="http://schemas.microsoft.com/office/drawing/2014/main" id="{81BED924-6899-AB4C-BDDC-7B92034145D1}"/>
              </a:ext>
              <a:ext uri="{C183D7F6-B498-43B3-948B-1728B52AA6E4}">
                <adec:decorative xmlns:adec="http://schemas.microsoft.com/office/drawing/2017/decorative" val="1"/>
              </a:ext>
            </a:extLst>
          </p:cNvPr>
          <p:cNvSpPr/>
          <p:nvPr/>
        </p:nvSpPr>
        <p:spPr>
          <a:xfrm rot="10800000">
            <a:off x="8467470" y="4388967"/>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0" name="Arrow: Down 2059">
            <a:extLst>
              <a:ext uri="{FF2B5EF4-FFF2-40B4-BE49-F238E27FC236}">
                <a16:creationId xmlns:a16="http://schemas.microsoft.com/office/drawing/2014/main" id="{EC2706EB-BE09-9EC0-B04A-70DA8F14304F}"/>
              </a:ext>
              <a:ext uri="{C183D7F6-B498-43B3-948B-1728B52AA6E4}">
                <adec:decorative xmlns:adec="http://schemas.microsoft.com/office/drawing/2017/decorative" val="1"/>
              </a:ext>
            </a:extLst>
          </p:cNvPr>
          <p:cNvSpPr/>
          <p:nvPr/>
        </p:nvSpPr>
        <p:spPr>
          <a:xfrm rot="10800000">
            <a:off x="1358566" y="4872880"/>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5" name="Rectangle 2064">
            <a:extLst>
              <a:ext uri="{FF2B5EF4-FFF2-40B4-BE49-F238E27FC236}">
                <a16:creationId xmlns:a16="http://schemas.microsoft.com/office/drawing/2014/main" id="{6F297F83-A6CD-EA39-6D1D-135A0360A9BB}"/>
              </a:ext>
              <a:ext uri="{C183D7F6-B498-43B3-948B-1728B52AA6E4}">
                <adec:decorative xmlns:adec="http://schemas.microsoft.com/office/drawing/2017/decorative" val="1"/>
              </a:ext>
            </a:extLst>
          </p:cNvPr>
          <p:cNvSpPr/>
          <p:nvPr/>
        </p:nvSpPr>
        <p:spPr>
          <a:xfrm>
            <a:off x="1358566" y="4560673"/>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BE6FD68-5D6E-6CDE-5BAE-9736EB7C6A35}"/>
              </a:ext>
              <a:ext uri="{C183D7F6-B498-43B3-948B-1728B52AA6E4}">
                <adec:decorative xmlns:adec="http://schemas.microsoft.com/office/drawing/2017/decorative" val="1"/>
              </a:ext>
            </a:extLst>
          </p:cNvPr>
          <p:cNvSpPr/>
          <p:nvPr/>
        </p:nvSpPr>
        <p:spPr>
          <a:xfrm>
            <a:off x="4626595" y="1080541"/>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7" name="Rectangle 2056">
            <a:extLst>
              <a:ext uri="{FF2B5EF4-FFF2-40B4-BE49-F238E27FC236}">
                <a16:creationId xmlns:a16="http://schemas.microsoft.com/office/drawing/2014/main" id="{0545E9B0-C7FC-D6D9-E73C-6CCE66902599}"/>
              </a:ext>
              <a:ext uri="{C183D7F6-B498-43B3-948B-1728B52AA6E4}">
                <adec:decorative xmlns:adec="http://schemas.microsoft.com/office/drawing/2017/decorative" val="1"/>
              </a:ext>
            </a:extLst>
          </p:cNvPr>
          <p:cNvSpPr/>
          <p:nvPr/>
        </p:nvSpPr>
        <p:spPr>
          <a:xfrm>
            <a:off x="1358566" y="4390031"/>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1" name="Rectangle 2070">
            <a:extLst>
              <a:ext uri="{FF2B5EF4-FFF2-40B4-BE49-F238E27FC236}">
                <a16:creationId xmlns:a16="http://schemas.microsoft.com/office/drawing/2014/main" id="{CC2AA035-C942-68C9-ED9E-AE579FDAB3E3}"/>
              </a:ext>
              <a:ext uri="{C183D7F6-B498-43B3-948B-1728B52AA6E4}">
                <adec:decorative xmlns:adec="http://schemas.microsoft.com/office/drawing/2017/decorative" val="1"/>
              </a:ext>
            </a:extLst>
          </p:cNvPr>
          <p:cNvSpPr/>
          <p:nvPr/>
        </p:nvSpPr>
        <p:spPr>
          <a:xfrm>
            <a:off x="8411428" y="5218069"/>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9" name="Rectangle 2078">
            <a:extLst>
              <a:ext uri="{FF2B5EF4-FFF2-40B4-BE49-F238E27FC236}">
                <a16:creationId xmlns:a16="http://schemas.microsoft.com/office/drawing/2014/main" id="{5F72B66A-1FAB-9048-BA49-FF99563A5BBB}"/>
              </a:ext>
              <a:ext uri="{C183D7F6-B498-43B3-948B-1728B52AA6E4}">
                <adec:decorative xmlns:adec="http://schemas.microsoft.com/office/drawing/2017/decorative" val="1"/>
              </a:ext>
            </a:extLst>
          </p:cNvPr>
          <p:cNvSpPr/>
          <p:nvPr/>
        </p:nvSpPr>
        <p:spPr>
          <a:xfrm>
            <a:off x="1201169" y="2337761"/>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0" name="Rectangle 2079">
            <a:extLst>
              <a:ext uri="{FF2B5EF4-FFF2-40B4-BE49-F238E27FC236}">
                <a16:creationId xmlns:a16="http://schemas.microsoft.com/office/drawing/2014/main" id="{351DB74C-A9D1-42FE-620E-D399E5A2FC89}"/>
              </a:ext>
              <a:ext uri="{C183D7F6-B498-43B3-948B-1728B52AA6E4}">
                <adec:decorative xmlns:adec="http://schemas.microsoft.com/office/drawing/2017/decorative" val="1"/>
              </a:ext>
            </a:extLst>
          </p:cNvPr>
          <p:cNvSpPr/>
          <p:nvPr/>
        </p:nvSpPr>
        <p:spPr>
          <a:xfrm>
            <a:off x="1196197" y="2500970"/>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4F5463A7-E513-7C1E-9790-BBBCBE6D5653}"/>
              </a:ext>
              <a:ext uri="{C183D7F6-B498-43B3-948B-1728B52AA6E4}">
                <adec:decorative xmlns:adec="http://schemas.microsoft.com/office/drawing/2017/decorative" val="1"/>
              </a:ext>
            </a:extLst>
          </p:cNvPr>
          <p:cNvSpPr/>
          <p:nvPr/>
        </p:nvSpPr>
        <p:spPr>
          <a:xfrm rot="10800000">
            <a:off x="7967509" y="1534724"/>
            <a:ext cx="115824" cy="13174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84D87BF3-EFAC-1F36-5138-DABEDCD0667D}"/>
              </a:ext>
              <a:ext uri="{C183D7F6-B498-43B3-948B-1728B52AA6E4}">
                <adec:decorative xmlns:adec="http://schemas.microsoft.com/office/drawing/2017/decorative" val="1"/>
              </a:ext>
            </a:extLst>
          </p:cNvPr>
          <p:cNvSpPr/>
          <p:nvPr/>
        </p:nvSpPr>
        <p:spPr>
          <a:xfrm>
            <a:off x="8469339" y="3727053"/>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Down 2">
            <a:extLst>
              <a:ext uri="{FF2B5EF4-FFF2-40B4-BE49-F238E27FC236}">
                <a16:creationId xmlns:a16="http://schemas.microsoft.com/office/drawing/2014/main" id="{44173195-4D07-2D5A-C5BB-1377CB524344}"/>
              </a:ext>
              <a:ext uri="{C183D7F6-B498-43B3-948B-1728B52AA6E4}">
                <adec:decorative xmlns:adec="http://schemas.microsoft.com/office/drawing/2017/decorative" val="1"/>
              </a:ext>
            </a:extLst>
          </p:cNvPr>
          <p:cNvSpPr/>
          <p:nvPr/>
        </p:nvSpPr>
        <p:spPr>
          <a:xfrm>
            <a:off x="1599841" y="1698138"/>
            <a:ext cx="115824" cy="1317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CCE7FD99-28AC-3876-FBDD-67447E664BBA}"/>
              </a:ext>
              <a:ext uri="{C183D7F6-B498-43B3-948B-1728B52AA6E4}">
                <adec:decorative xmlns:adec="http://schemas.microsoft.com/office/drawing/2017/decorative" val="1"/>
              </a:ext>
            </a:extLst>
          </p:cNvPr>
          <p:cNvSpPr/>
          <p:nvPr/>
        </p:nvSpPr>
        <p:spPr>
          <a:xfrm rot="10800000">
            <a:off x="4629303" y="1755275"/>
            <a:ext cx="115824" cy="13174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Down 24">
            <a:extLst>
              <a:ext uri="{FF2B5EF4-FFF2-40B4-BE49-F238E27FC236}">
                <a16:creationId xmlns:a16="http://schemas.microsoft.com/office/drawing/2014/main" id="{038EB1D7-F0B2-2752-EDBA-8CE92141B269}"/>
              </a:ext>
              <a:ext uri="{C183D7F6-B498-43B3-948B-1728B52AA6E4}">
                <adec:decorative xmlns:adec="http://schemas.microsoft.com/office/drawing/2017/decorative" val="1"/>
              </a:ext>
            </a:extLst>
          </p:cNvPr>
          <p:cNvSpPr/>
          <p:nvPr/>
        </p:nvSpPr>
        <p:spPr>
          <a:xfrm rot="10800000">
            <a:off x="4823093" y="5904490"/>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96CB4190-6868-BD49-AAE2-3953F3C2B0F4}"/>
              </a:ext>
              <a:ext uri="{C183D7F6-B498-43B3-948B-1728B52AA6E4}">
                <adec:decorative xmlns:adec="http://schemas.microsoft.com/office/drawing/2017/decorative" val="1"/>
              </a:ext>
            </a:extLst>
          </p:cNvPr>
          <p:cNvSpPr/>
          <p:nvPr/>
        </p:nvSpPr>
        <p:spPr>
          <a:xfrm>
            <a:off x="4823093" y="6100704"/>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E5245CA5-8752-4BBB-90BB-F6FE44E043F5}"/>
              </a:ext>
              <a:ext uri="{C183D7F6-B498-43B3-948B-1728B52AA6E4}">
                <adec:decorative xmlns:adec="http://schemas.microsoft.com/office/drawing/2017/decorative" val="1"/>
              </a:ext>
            </a:extLst>
          </p:cNvPr>
          <p:cNvSpPr/>
          <p:nvPr/>
        </p:nvSpPr>
        <p:spPr>
          <a:xfrm>
            <a:off x="8920023" y="2342194"/>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7" name="Arrow: Down 2076">
            <a:extLst>
              <a:ext uri="{FF2B5EF4-FFF2-40B4-BE49-F238E27FC236}">
                <a16:creationId xmlns:a16="http://schemas.microsoft.com/office/drawing/2014/main" id="{B49E2B38-F320-0EF3-43A6-D0B0C7D44508}"/>
              </a:ext>
              <a:ext uri="{C183D7F6-B498-43B3-948B-1728B52AA6E4}">
                <adec:decorative xmlns:adec="http://schemas.microsoft.com/office/drawing/2017/decorative" val="1"/>
              </a:ext>
            </a:extLst>
          </p:cNvPr>
          <p:cNvSpPr/>
          <p:nvPr/>
        </p:nvSpPr>
        <p:spPr>
          <a:xfrm rot="10800000">
            <a:off x="1924119" y="5488597"/>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2" name="Arrow: Down 2081">
            <a:extLst>
              <a:ext uri="{FF2B5EF4-FFF2-40B4-BE49-F238E27FC236}">
                <a16:creationId xmlns:a16="http://schemas.microsoft.com/office/drawing/2014/main" id="{CA3348A8-D4B9-027E-058D-A81341334998}"/>
              </a:ext>
              <a:ext uri="{C183D7F6-B498-43B3-948B-1728B52AA6E4}">
                <adec:decorative xmlns:adec="http://schemas.microsoft.com/office/drawing/2017/decorative" val="1"/>
              </a:ext>
            </a:extLst>
          </p:cNvPr>
          <p:cNvSpPr/>
          <p:nvPr/>
        </p:nvSpPr>
        <p:spPr>
          <a:xfrm>
            <a:off x="1924119" y="6071081"/>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3C84378C-FC6D-C384-82E8-A715B8BA1D62}"/>
              </a:ext>
              <a:ext uri="{C183D7F6-B498-43B3-948B-1728B52AA6E4}">
                <adec:decorative xmlns:adec="http://schemas.microsoft.com/office/drawing/2017/decorative" val="1"/>
              </a:ext>
            </a:extLst>
          </p:cNvPr>
          <p:cNvSpPr/>
          <p:nvPr/>
        </p:nvSpPr>
        <p:spPr>
          <a:xfrm rot="10800000">
            <a:off x="1599839" y="1877850"/>
            <a:ext cx="115824" cy="134112"/>
          </a:xfrm>
          <a:prstGeom prst="downArrow">
            <a:avLst/>
          </a:prstGeom>
          <a:solidFill>
            <a:srgbClr val="385723"/>
          </a:solidFill>
          <a:ln>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Arrow: Down 48">
            <a:extLst>
              <a:ext uri="{FF2B5EF4-FFF2-40B4-BE49-F238E27FC236}">
                <a16:creationId xmlns:a16="http://schemas.microsoft.com/office/drawing/2014/main" id="{2501B814-4864-FA94-46B5-7B51D56C69DF}"/>
              </a:ext>
              <a:ext uri="{C183D7F6-B498-43B3-948B-1728B52AA6E4}">
                <adec:decorative xmlns:adec="http://schemas.microsoft.com/office/drawing/2017/decorative" val="1"/>
              </a:ext>
            </a:extLst>
          </p:cNvPr>
          <p:cNvSpPr/>
          <p:nvPr/>
        </p:nvSpPr>
        <p:spPr>
          <a:xfrm rot="10800000">
            <a:off x="8920023" y="2650929"/>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8" name="Arrow: Down 2047">
            <a:extLst>
              <a:ext uri="{FF2B5EF4-FFF2-40B4-BE49-F238E27FC236}">
                <a16:creationId xmlns:a16="http://schemas.microsoft.com/office/drawing/2014/main" id="{A67B8688-91F7-BCD7-9A1C-5D2BD9F48CD5}"/>
              </a:ext>
              <a:ext uri="{C183D7F6-B498-43B3-948B-1728B52AA6E4}">
                <adec:decorative xmlns:adec="http://schemas.microsoft.com/office/drawing/2017/decorative" val="1"/>
              </a:ext>
            </a:extLst>
          </p:cNvPr>
          <p:cNvSpPr/>
          <p:nvPr/>
        </p:nvSpPr>
        <p:spPr>
          <a:xfrm rot="10800000">
            <a:off x="8467470" y="4210273"/>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4" name="Arrow: Down 2053">
            <a:extLst>
              <a:ext uri="{FF2B5EF4-FFF2-40B4-BE49-F238E27FC236}">
                <a16:creationId xmlns:a16="http://schemas.microsoft.com/office/drawing/2014/main" id="{CDDE1443-3D10-ACB2-E808-C3F404A22BBA}"/>
              </a:ext>
              <a:ext uri="{C183D7F6-B498-43B3-948B-1728B52AA6E4}">
                <adec:decorative xmlns:adec="http://schemas.microsoft.com/office/drawing/2017/decorative" val="1"/>
              </a:ext>
            </a:extLst>
          </p:cNvPr>
          <p:cNvSpPr/>
          <p:nvPr/>
        </p:nvSpPr>
        <p:spPr>
          <a:xfrm>
            <a:off x="8411427" y="5722698"/>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6" name="Arrow: Down 2055">
            <a:extLst>
              <a:ext uri="{FF2B5EF4-FFF2-40B4-BE49-F238E27FC236}">
                <a16:creationId xmlns:a16="http://schemas.microsoft.com/office/drawing/2014/main" id="{45CEE1DE-5657-EC8D-0877-51ED61F908BC}"/>
              </a:ext>
              <a:ext uri="{C183D7F6-B498-43B3-948B-1728B52AA6E4}">
                <adec:decorative xmlns:adec="http://schemas.microsoft.com/office/drawing/2017/decorative" val="1"/>
              </a:ext>
            </a:extLst>
          </p:cNvPr>
          <p:cNvSpPr/>
          <p:nvPr/>
        </p:nvSpPr>
        <p:spPr>
          <a:xfrm rot="10800000">
            <a:off x="8411427" y="5349806"/>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Arrow: Down 2063">
            <a:extLst>
              <a:ext uri="{FF2B5EF4-FFF2-40B4-BE49-F238E27FC236}">
                <a16:creationId xmlns:a16="http://schemas.microsoft.com/office/drawing/2014/main" id="{B653E061-FBAF-25F1-BF7B-8B3E1920B932}"/>
              </a:ext>
              <a:ext uri="{C183D7F6-B498-43B3-948B-1728B52AA6E4}">
                <adec:decorative xmlns:adec="http://schemas.microsoft.com/office/drawing/2017/decorative" val="1"/>
              </a:ext>
            </a:extLst>
          </p:cNvPr>
          <p:cNvSpPr/>
          <p:nvPr/>
        </p:nvSpPr>
        <p:spPr>
          <a:xfrm rot="10800000">
            <a:off x="1924119" y="5866090"/>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Down 20">
            <a:extLst>
              <a:ext uri="{FF2B5EF4-FFF2-40B4-BE49-F238E27FC236}">
                <a16:creationId xmlns:a16="http://schemas.microsoft.com/office/drawing/2014/main" id="{51B2DD33-D955-8235-50C9-B4AD1FFCD0C7}"/>
              </a:ext>
              <a:ext uri="{C183D7F6-B498-43B3-948B-1728B52AA6E4}">
                <adec:decorative xmlns:adec="http://schemas.microsoft.com/office/drawing/2017/decorative" val="1"/>
              </a:ext>
            </a:extLst>
          </p:cNvPr>
          <p:cNvSpPr/>
          <p:nvPr/>
        </p:nvSpPr>
        <p:spPr>
          <a:xfrm rot="10800000">
            <a:off x="1599840" y="1511074"/>
            <a:ext cx="115824" cy="13174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Down 42">
            <a:extLst>
              <a:ext uri="{FF2B5EF4-FFF2-40B4-BE49-F238E27FC236}">
                <a16:creationId xmlns:a16="http://schemas.microsoft.com/office/drawing/2014/main" id="{083C2152-E70E-5FE2-633A-C5C517954E41}"/>
              </a:ext>
              <a:ext uri="{C183D7F6-B498-43B3-948B-1728B52AA6E4}">
                <adec:decorative xmlns:adec="http://schemas.microsoft.com/office/drawing/2017/decorative" val="1"/>
              </a:ext>
            </a:extLst>
          </p:cNvPr>
          <p:cNvSpPr/>
          <p:nvPr/>
        </p:nvSpPr>
        <p:spPr>
          <a:xfrm>
            <a:off x="4627983" y="1586938"/>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FCF8A83-F0AF-E2C4-EE25-AFD309CD97CD}"/>
              </a:ext>
              <a:ext uri="{C183D7F6-B498-43B3-948B-1728B52AA6E4}">
                <adec:decorative xmlns:adec="http://schemas.microsoft.com/office/drawing/2017/decorative" val="1"/>
              </a:ext>
            </a:extLst>
          </p:cNvPr>
          <p:cNvSpPr/>
          <p:nvPr/>
        </p:nvSpPr>
        <p:spPr>
          <a:xfrm>
            <a:off x="4823092" y="6323209"/>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A7BDA593-6671-DE41-047C-B187699EBB4B}"/>
              </a:ext>
              <a:ext uri="{C183D7F6-B498-43B3-948B-1728B52AA6E4}">
                <adec:decorative xmlns:adec="http://schemas.microsoft.com/office/drawing/2017/decorative" val="1"/>
              </a:ext>
            </a:extLst>
          </p:cNvPr>
          <p:cNvSpPr/>
          <p:nvPr/>
        </p:nvSpPr>
        <p:spPr>
          <a:xfrm>
            <a:off x="4823092" y="5783841"/>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90F8068-4C90-9E4C-3ABA-F139A30F5312}"/>
              </a:ext>
              <a:ext uri="{C183D7F6-B498-43B3-948B-1728B52AA6E4}">
                <adec:decorative xmlns:adec="http://schemas.microsoft.com/office/drawing/2017/decorative" val="1"/>
              </a:ext>
            </a:extLst>
          </p:cNvPr>
          <p:cNvSpPr/>
          <p:nvPr/>
        </p:nvSpPr>
        <p:spPr>
          <a:xfrm>
            <a:off x="4823092" y="6496055"/>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Down 53">
            <a:extLst>
              <a:ext uri="{FF2B5EF4-FFF2-40B4-BE49-F238E27FC236}">
                <a16:creationId xmlns:a16="http://schemas.microsoft.com/office/drawing/2014/main" id="{378EB661-CDF8-77DF-8078-798725115D58}"/>
              </a:ext>
              <a:ext uri="{C183D7F6-B498-43B3-948B-1728B52AA6E4}">
                <adec:decorative xmlns:adec="http://schemas.microsoft.com/office/drawing/2017/decorative" val="1"/>
              </a:ext>
            </a:extLst>
          </p:cNvPr>
          <p:cNvSpPr/>
          <p:nvPr/>
        </p:nvSpPr>
        <p:spPr>
          <a:xfrm rot="10800000">
            <a:off x="8920024" y="2467998"/>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2" name="Arrow: Down 2051">
            <a:extLst>
              <a:ext uri="{FF2B5EF4-FFF2-40B4-BE49-F238E27FC236}">
                <a16:creationId xmlns:a16="http://schemas.microsoft.com/office/drawing/2014/main" id="{5D1AE9E9-82D4-EFC3-F4DB-3A57F5C3582B}"/>
              </a:ext>
              <a:ext uri="{C183D7F6-B498-43B3-948B-1728B52AA6E4}">
                <adec:decorative xmlns:adec="http://schemas.microsoft.com/office/drawing/2017/decorative" val="1"/>
              </a:ext>
            </a:extLst>
          </p:cNvPr>
          <p:cNvSpPr/>
          <p:nvPr/>
        </p:nvSpPr>
        <p:spPr>
          <a:xfrm rot="10800000">
            <a:off x="8467470" y="4033152"/>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5" name="Arrow: Down 2054">
            <a:extLst>
              <a:ext uri="{FF2B5EF4-FFF2-40B4-BE49-F238E27FC236}">
                <a16:creationId xmlns:a16="http://schemas.microsoft.com/office/drawing/2014/main" id="{10576986-6472-1659-4427-B672CA50848F}"/>
              </a:ext>
              <a:ext uri="{C183D7F6-B498-43B3-948B-1728B52AA6E4}">
                <adec:decorative xmlns:adec="http://schemas.microsoft.com/office/drawing/2017/decorative" val="1"/>
              </a:ext>
            </a:extLst>
          </p:cNvPr>
          <p:cNvSpPr/>
          <p:nvPr/>
        </p:nvSpPr>
        <p:spPr>
          <a:xfrm rot="10800000">
            <a:off x="1924119" y="5691729"/>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7" name="Arrow: Down 2066">
            <a:extLst>
              <a:ext uri="{FF2B5EF4-FFF2-40B4-BE49-F238E27FC236}">
                <a16:creationId xmlns:a16="http://schemas.microsoft.com/office/drawing/2014/main" id="{86868969-F097-1E61-503C-A24B640A84AE}"/>
              </a:ext>
              <a:ext uri="{C183D7F6-B498-43B3-948B-1728B52AA6E4}">
                <adec:decorative xmlns:adec="http://schemas.microsoft.com/office/drawing/2017/decorative" val="1"/>
              </a:ext>
            </a:extLst>
          </p:cNvPr>
          <p:cNvSpPr/>
          <p:nvPr/>
        </p:nvSpPr>
        <p:spPr>
          <a:xfrm rot="10800000">
            <a:off x="1196198" y="2997260"/>
            <a:ext cx="115824" cy="13174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3B2C9157-6C82-A6EE-3070-94FB0809B308}"/>
              </a:ext>
              <a:ext uri="{C183D7F6-B498-43B3-948B-1728B52AA6E4}">
                <adec:decorative xmlns:adec="http://schemas.microsoft.com/office/drawing/2017/decorative" val="1"/>
              </a:ext>
            </a:extLst>
          </p:cNvPr>
          <p:cNvSpPr/>
          <p:nvPr/>
        </p:nvSpPr>
        <p:spPr>
          <a:xfrm rot="10800000">
            <a:off x="1599840" y="1145041"/>
            <a:ext cx="115824" cy="13174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50BD05A8-6A63-66EA-6972-2F774FB1B6AA}"/>
              </a:ext>
              <a:ext uri="{C183D7F6-B498-43B3-948B-1728B52AA6E4}">
                <adec:decorative xmlns:adec="http://schemas.microsoft.com/office/drawing/2017/decorative" val="1"/>
              </a:ext>
            </a:extLst>
          </p:cNvPr>
          <p:cNvSpPr/>
          <p:nvPr/>
        </p:nvSpPr>
        <p:spPr>
          <a:xfrm>
            <a:off x="1599839" y="1342876"/>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7716721B-8905-909C-E8D9-5A98353E314B}"/>
              </a:ext>
              <a:ext uri="{C183D7F6-B498-43B3-948B-1728B52AA6E4}">
                <adec:decorative xmlns:adec="http://schemas.microsoft.com/office/drawing/2017/decorative" val="1"/>
              </a:ext>
            </a:extLst>
          </p:cNvPr>
          <p:cNvSpPr/>
          <p:nvPr/>
        </p:nvSpPr>
        <p:spPr>
          <a:xfrm rot="10800000">
            <a:off x="4630586" y="1210007"/>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BBD36EB7-AD9F-12EF-A166-649A1B95AE40}"/>
              </a:ext>
              <a:ext uri="{C183D7F6-B498-43B3-948B-1728B52AA6E4}">
                <adec:decorative xmlns:adec="http://schemas.microsoft.com/office/drawing/2017/decorative" val="1"/>
              </a:ext>
            </a:extLst>
          </p:cNvPr>
          <p:cNvSpPr/>
          <p:nvPr/>
        </p:nvSpPr>
        <p:spPr>
          <a:xfrm>
            <a:off x="4626595" y="1445125"/>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28B1E314-29A4-4318-C8F1-E9875628C265}"/>
              </a:ext>
              <a:ext uri="{C183D7F6-B498-43B3-948B-1728B52AA6E4}">
                <adec:decorative xmlns:adec="http://schemas.microsoft.com/office/drawing/2017/decorative" val="1"/>
              </a:ext>
            </a:extLst>
          </p:cNvPr>
          <p:cNvSpPr/>
          <p:nvPr/>
        </p:nvSpPr>
        <p:spPr>
          <a:xfrm>
            <a:off x="7966108" y="1049143"/>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Down 44">
            <a:extLst>
              <a:ext uri="{FF2B5EF4-FFF2-40B4-BE49-F238E27FC236}">
                <a16:creationId xmlns:a16="http://schemas.microsoft.com/office/drawing/2014/main" id="{F1C402DB-F9BF-3C4F-7BE5-5E908846C9DB}"/>
              </a:ext>
              <a:ext uri="{C183D7F6-B498-43B3-948B-1728B52AA6E4}">
                <adec:decorative xmlns:adec="http://schemas.microsoft.com/office/drawing/2017/decorative" val="1"/>
              </a:ext>
            </a:extLst>
          </p:cNvPr>
          <p:cNvSpPr/>
          <p:nvPr/>
        </p:nvSpPr>
        <p:spPr>
          <a:xfrm rot="10800000">
            <a:off x="7970098" y="1357879"/>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76B71E0-33D9-A1EE-3363-5CF71DBF5728}"/>
              </a:ext>
              <a:ext uri="{C183D7F6-B498-43B3-948B-1728B52AA6E4}">
                <adec:decorative xmlns:adec="http://schemas.microsoft.com/office/drawing/2017/decorative" val="1"/>
              </a:ext>
            </a:extLst>
          </p:cNvPr>
          <p:cNvSpPr/>
          <p:nvPr/>
        </p:nvSpPr>
        <p:spPr>
          <a:xfrm>
            <a:off x="7966107" y="1226902"/>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Down 54">
            <a:extLst>
              <a:ext uri="{FF2B5EF4-FFF2-40B4-BE49-F238E27FC236}">
                <a16:creationId xmlns:a16="http://schemas.microsoft.com/office/drawing/2014/main" id="{08457B36-8EB5-15D6-8C5E-EDE571BCB424}"/>
              </a:ext>
              <a:ext uri="{C183D7F6-B498-43B3-948B-1728B52AA6E4}">
                <adec:decorative xmlns:adec="http://schemas.microsoft.com/office/drawing/2017/decorative" val="1"/>
              </a:ext>
            </a:extLst>
          </p:cNvPr>
          <p:cNvSpPr/>
          <p:nvPr/>
        </p:nvSpPr>
        <p:spPr>
          <a:xfrm rot="10800000">
            <a:off x="7966108" y="1704814"/>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Down 56">
            <a:extLst>
              <a:ext uri="{FF2B5EF4-FFF2-40B4-BE49-F238E27FC236}">
                <a16:creationId xmlns:a16="http://schemas.microsoft.com/office/drawing/2014/main" id="{E7E8529C-3A99-C576-C09B-4466CADF854E}"/>
              </a:ext>
              <a:ext uri="{C183D7F6-B498-43B3-948B-1728B52AA6E4}">
                <adec:decorative xmlns:adec="http://schemas.microsoft.com/office/drawing/2017/decorative" val="1"/>
              </a:ext>
            </a:extLst>
          </p:cNvPr>
          <p:cNvSpPr/>
          <p:nvPr/>
        </p:nvSpPr>
        <p:spPr>
          <a:xfrm>
            <a:off x="8925724" y="2839933"/>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Down 62">
            <a:extLst>
              <a:ext uri="{FF2B5EF4-FFF2-40B4-BE49-F238E27FC236}">
                <a16:creationId xmlns:a16="http://schemas.microsoft.com/office/drawing/2014/main" id="{887E7E09-5255-4192-E96F-978DA7DE7305}"/>
              </a:ext>
              <a:ext uri="{C183D7F6-B498-43B3-948B-1728B52AA6E4}">
                <adec:decorative xmlns:adec="http://schemas.microsoft.com/office/drawing/2017/decorative" val="1"/>
              </a:ext>
            </a:extLst>
          </p:cNvPr>
          <p:cNvSpPr/>
          <p:nvPr/>
        </p:nvSpPr>
        <p:spPr>
          <a:xfrm>
            <a:off x="8927313" y="3017692"/>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8" name="Rectangle 2057">
            <a:extLst>
              <a:ext uri="{FF2B5EF4-FFF2-40B4-BE49-F238E27FC236}">
                <a16:creationId xmlns:a16="http://schemas.microsoft.com/office/drawing/2014/main" id="{314FD856-3BF5-D40B-F683-5B1A197E0DCF}"/>
              </a:ext>
              <a:ext uri="{C183D7F6-B498-43B3-948B-1728B52AA6E4}">
                <adec:decorative xmlns:adec="http://schemas.microsoft.com/office/drawing/2017/decorative" val="1"/>
              </a:ext>
            </a:extLst>
          </p:cNvPr>
          <p:cNvSpPr/>
          <p:nvPr/>
        </p:nvSpPr>
        <p:spPr>
          <a:xfrm>
            <a:off x="8467470" y="3887620"/>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9" name="Arrow: Down 2058">
            <a:extLst>
              <a:ext uri="{FF2B5EF4-FFF2-40B4-BE49-F238E27FC236}">
                <a16:creationId xmlns:a16="http://schemas.microsoft.com/office/drawing/2014/main" id="{B81D3A4E-5DA7-F9D9-73C5-3ABC3A734B4F}"/>
              </a:ext>
              <a:ext uri="{C183D7F6-B498-43B3-948B-1728B52AA6E4}">
                <adec:decorative xmlns:adec="http://schemas.microsoft.com/office/drawing/2017/decorative" val="1"/>
              </a:ext>
            </a:extLst>
          </p:cNvPr>
          <p:cNvSpPr/>
          <p:nvPr/>
        </p:nvSpPr>
        <p:spPr>
          <a:xfrm>
            <a:off x="8409558" y="5904673"/>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1" name="Arrow: Down 2060">
            <a:extLst>
              <a:ext uri="{FF2B5EF4-FFF2-40B4-BE49-F238E27FC236}">
                <a16:creationId xmlns:a16="http://schemas.microsoft.com/office/drawing/2014/main" id="{46ED7910-54A6-FB3C-C19A-B1CA31C6D210}"/>
              </a:ext>
              <a:ext uri="{C183D7F6-B498-43B3-948B-1728B52AA6E4}">
                <adec:decorative xmlns:adec="http://schemas.microsoft.com/office/drawing/2017/decorative" val="1"/>
              </a:ext>
            </a:extLst>
          </p:cNvPr>
          <p:cNvSpPr/>
          <p:nvPr/>
        </p:nvSpPr>
        <p:spPr>
          <a:xfrm>
            <a:off x="8409558" y="5550430"/>
            <a:ext cx="115824" cy="134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9" name="Arrow: Down 2068">
            <a:extLst>
              <a:ext uri="{FF2B5EF4-FFF2-40B4-BE49-F238E27FC236}">
                <a16:creationId xmlns:a16="http://schemas.microsoft.com/office/drawing/2014/main" id="{1F17CA19-2130-E1BD-5577-6311B9107941}"/>
              </a:ext>
              <a:ext uri="{C183D7F6-B498-43B3-948B-1728B52AA6E4}">
                <adec:decorative xmlns:adec="http://schemas.microsoft.com/office/drawing/2017/decorative" val="1"/>
              </a:ext>
            </a:extLst>
          </p:cNvPr>
          <p:cNvSpPr/>
          <p:nvPr/>
        </p:nvSpPr>
        <p:spPr>
          <a:xfrm rot="10800000">
            <a:off x="1928135" y="6237527"/>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0" name="Arrow: Down 2069">
            <a:extLst>
              <a:ext uri="{FF2B5EF4-FFF2-40B4-BE49-F238E27FC236}">
                <a16:creationId xmlns:a16="http://schemas.microsoft.com/office/drawing/2014/main" id="{F567CC1E-85CF-5485-B10A-CB74B7D6EB77}"/>
              </a:ext>
              <a:ext uri="{C183D7F6-B498-43B3-948B-1728B52AA6E4}">
                <adec:decorative xmlns:adec="http://schemas.microsoft.com/office/drawing/2017/decorative" val="1"/>
              </a:ext>
            </a:extLst>
          </p:cNvPr>
          <p:cNvSpPr/>
          <p:nvPr/>
        </p:nvSpPr>
        <p:spPr>
          <a:xfrm rot="10800000">
            <a:off x="1358565" y="4688762"/>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2" name="Arrow: Down 2071">
            <a:extLst>
              <a:ext uri="{FF2B5EF4-FFF2-40B4-BE49-F238E27FC236}">
                <a16:creationId xmlns:a16="http://schemas.microsoft.com/office/drawing/2014/main" id="{0BB6C9FD-70EB-2622-395F-C124E678C0DF}"/>
              </a:ext>
              <a:ext uri="{C183D7F6-B498-43B3-948B-1728B52AA6E4}">
                <adec:decorative xmlns:adec="http://schemas.microsoft.com/office/drawing/2017/decorative" val="1"/>
              </a:ext>
            </a:extLst>
          </p:cNvPr>
          <p:cNvSpPr/>
          <p:nvPr/>
        </p:nvSpPr>
        <p:spPr>
          <a:xfrm rot="10800000">
            <a:off x="1358565" y="5066255"/>
            <a:ext cx="115824" cy="134112"/>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4" name="Rectangle 2073">
            <a:extLst>
              <a:ext uri="{FF2B5EF4-FFF2-40B4-BE49-F238E27FC236}">
                <a16:creationId xmlns:a16="http://schemas.microsoft.com/office/drawing/2014/main" id="{0134C077-9737-DABF-B9B3-F14DABDB543F}"/>
              </a:ext>
              <a:ext uri="{C183D7F6-B498-43B3-948B-1728B52AA6E4}">
                <adec:decorative xmlns:adec="http://schemas.microsoft.com/office/drawing/2017/decorative" val="1"/>
              </a:ext>
            </a:extLst>
          </p:cNvPr>
          <p:cNvSpPr/>
          <p:nvPr/>
        </p:nvSpPr>
        <p:spPr>
          <a:xfrm>
            <a:off x="1201169" y="2684206"/>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5" name="Rectangle 2074">
            <a:extLst>
              <a:ext uri="{FF2B5EF4-FFF2-40B4-BE49-F238E27FC236}">
                <a16:creationId xmlns:a16="http://schemas.microsoft.com/office/drawing/2014/main" id="{83CCD516-C49F-884A-56FC-7E3089EDE8AA}"/>
              </a:ext>
              <a:ext uri="{C183D7F6-B498-43B3-948B-1728B52AA6E4}">
                <adec:decorative xmlns:adec="http://schemas.microsoft.com/office/drawing/2017/decorative" val="1"/>
              </a:ext>
            </a:extLst>
          </p:cNvPr>
          <p:cNvSpPr/>
          <p:nvPr/>
        </p:nvSpPr>
        <p:spPr>
          <a:xfrm>
            <a:off x="1196197" y="2847415"/>
            <a:ext cx="115825"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6" name="Rectangle 2075">
            <a:extLst>
              <a:ext uri="{FF2B5EF4-FFF2-40B4-BE49-F238E27FC236}">
                <a16:creationId xmlns:a16="http://schemas.microsoft.com/office/drawing/2014/main" id="{ADE732C1-322E-1D1F-0AA3-A8B81F0F4968}"/>
              </a:ext>
            </a:extLst>
          </p:cNvPr>
          <p:cNvSpPr/>
          <p:nvPr/>
        </p:nvSpPr>
        <p:spPr>
          <a:xfrm>
            <a:off x="8404184" y="102779"/>
            <a:ext cx="3701137" cy="45299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a:solidFill>
                  <a:schemeClr val="tx1"/>
                </a:solidFill>
              </a:rPr>
              <a:t>GM Labour Market Insights Pack – Autumn 2024</a:t>
            </a:r>
          </a:p>
        </p:txBody>
      </p:sp>
      <p:sp>
        <p:nvSpPr>
          <p:cNvPr id="22" name="TextBox 21">
            <a:extLst>
              <a:ext uri="{FF2B5EF4-FFF2-40B4-BE49-F238E27FC236}">
                <a16:creationId xmlns:a16="http://schemas.microsoft.com/office/drawing/2014/main" id="{95C66C6A-0625-D4B4-D7D3-AE779E0C7560}"/>
              </a:ext>
            </a:extLst>
          </p:cNvPr>
          <p:cNvSpPr txBox="1"/>
          <p:nvPr/>
        </p:nvSpPr>
        <p:spPr>
          <a:xfrm>
            <a:off x="9577709" y="6184684"/>
            <a:ext cx="2614291" cy="600164"/>
          </a:xfrm>
          <a:prstGeom prst="rect">
            <a:avLst/>
          </a:prstGeom>
          <a:noFill/>
        </p:spPr>
        <p:txBody>
          <a:bodyPr wrap="square" rtlCol="0">
            <a:spAutoFit/>
          </a:bodyPr>
          <a:lstStyle/>
          <a:p>
            <a:r>
              <a:rPr lang="en-GB" sz="1100"/>
              <a:t>Source: </a:t>
            </a:r>
            <a:r>
              <a:rPr lang="en-GB" sz="1100" err="1"/>
              <a:t>Lightcast</a:t>
            </a:r>
            <a:endParaRPr lang="en-GB" sz="1100"/>
          </a:p>
          <a:p>
            <a:r>
              <a:rPr lang="en-GB" sz="1100"/>
              <a:t>Notes: Lightcast is a system enabling the monitoring of online job vacancies. </a:t>
            </a:r>
          </a:p>
        </p:txBody>
      </p:sp>
    </p:spTree>
    <p:extLst>
      <p:ext uri="{BB962C8B-B14F-4D97-AF65-F5344CB8AC3E}">
        <p14:creationId xmlns:p14="http://schemas.microsoft.com/office/powerpoint/2010/main" val="595560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53401D6-68D7-D603-A873-C0E3F3ECDF84}"/>
              </a:ext>
            </a:extLst>
          </p:cNvPr>
          <p:cNvGraphicFramePr>
            <a:graphicFrameLocks/>
          </p:cNvGraphicFramePr>
          <p:nvPr/>
        </p:nvGraphicFramePr>
        <p:xfrm>
          <a:off x="383458" y="269158"/>
          <a:ext cx="11425084" cy="63196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1FDE2EF-ABF4-2E38-4860-7AFE2BE4F674}"/>
              </a:ext>
            </a:extLst>
          </p:cNvPr>
          <p:cNvSpPr txBox="1"/>
          <p:nvPr/>
        </p:nvSpPr>
        <p:spPr>
          <a:xfrm>
            <a:off x="9577709" y="6184684"/>
            <a:ext cx="2614291" cy="600164"/>
          </a:xfrm>
          <a:prstGeom prst="rect">
            <a:avLst/>
          </a:prstGeom>
          <a:noFill/>
        </p:spPr>
        <p:txBody>
          <a:bodyPr wrap="square" rtlCol="0">
            <a:spAutoFit/>
          </a:bodyPr>
          <a:lstStyle/>
          <a:p>
            <a:r>
              <a:rPr lang="en-GB" sz="1100"/>
              <a:t>Source: </a:t>
            </a:r>
            <a:r>
              <a:rPr lang="en-GB" sz="1100" err="1"/>
              <a:t>Lightcast</a:t>
            </a:r>
            <a:endParaRPr lang="en-GB" sz="1100"/>
          </a:p>
          <a:p>
            <a:r>
              <a:rPr lang="en-GB" sz="1100"/>
              <a:t>Notes: Lightcast is a system enabling the monitoring of online job vacancies. </a:t>
            </a:r>
          </a:p>
        </p:txBody>
      </p:sp>
    </p:spTree>
    <p:extLst>
      <p:ext uri="{BB962C8B-B14F-4D97-AF65-F5344CB8AC3E}">
        <p14:creationId xmlns:p14="http://schemas.microsoft.com/office/powerpoint/2010/main" val="228374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2441366-9587-5D79-3EE5-538D9C5A218F}"/>
              </a:ext>
            </a:extLst>
          </p:cNvPr>
          <p:cNvGraphicFramePr>
            <a:graphicFrameLocks/>
          </p:cNvGraphicFramePr>
          <p:nvPr/>
        </p:nvGraphicFramePr>
        <p:xfrm>
          <a:off x="131957" y="0"/>
          <a:ext cx="8966323" cy="678484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2F20D4B7-CDB4-EB19-1AA1-35C8E484859A}"/>
              </a:ext>
            </a:extLst>
          </p:cNvPr>
          <p:cNvSpPr/>
          <p:nvPr/>
        </p:nvSpPr>
        <p:spPr>
          <a:xfrm>
            <a:off x="5577078" y="665989"/>
            <a:ext cx="1037844" cy="320040"/>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Hospitality</a:t>
            </a:r>
          </a:p>
        </p:txBody>
      </p:sp>
      <p:sp>
        <p:nvSpPr>
          <p:cNvPr id="11" name="Rectangle 10">
            <a:extLst>
              <a:ext uri="{FF2B5EF4-FFF2-40B4-BE49-F238E27FC236}">
                <a16:creationId xmlns:a16="http://schemas.microsoft.com/office/drawing/2014/main" id="{7F6CF577-1B16-B4EA-F920-E175F391C709}"/>
              </a:ext>
            </a:extLst>
          </p:cNvPr>
          <p:cNvSpPr/>
          <p:nvPr/>
        </p:nvSpPr>
        <p:spPr>
          <a:xfrm>
            <a:off x="7065218" y="2260625"/>
            <a:ext cx="1037844" cy="32004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Education</a:t>
            </a:r>
          </a:p>
        </p:txBody>
      </p:sp>
      <p:sp>
        <p:nvSpPr>
          <p:cNvPr id="12" name="Rectangle 11">
            <a:extLst>
              <a:ext uri="{FF2B5EF4-FFF2-40B4-BE49-F238E27FC236}">
                <a16:creationId xmlns:a16="http://schemas.microsoft.com/office/drawing/2014/main" id="{931FD282-CBD4-C45D-CD37-0073C646F10B}"/>
              </a:ext>
            </a:extLst>
          </p:cNvPr>
          <p:cNvSpPr/>
          <p:nvPr/>
        </p:nvSpPr>
        <p:spPr>
          <a:xfrm>
            <a:off x="1491996" y="3112009"/>
            <a:ext cx="1037844" cy="32004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H&amp;SC</a:t>
            </a:r>
          </a:p>
        </p:txBody>
      </p:sp>
      <p:sp>
        <p:nvSpPr>
          <p:cNvPr id="13" name="Rectangle 12">
            <a:extLst>
              <a:ext uri="{FF2B5EF4-FFF2-40B4-BE49-F238E27FC236}">
                <a16:creationId xmlns:a16="http://schemas.microsoft.com/office/drawing/2014/main" id="{4F8B6A2B-5CAB-42AC-B033-D136744CE259}"/>
              </a:ext>
            </a:extLst>
          </p:cNvPr>
          <p:cNvSpPr/>
          <p:nvPr/>
        </p:nvSpPr>
        <p:spPr>
          <a:xfrm>
            <a:off x="6490716" y="3272029"/>
            <a:ext cx="1037844" cy="32004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ALL</a:t>
            </a:r>
          </a:p>
        </p:txBody>
      </p:sp>
      <p:sp>
        <p:nvSpPr>
          <p:cNvPr id="14" name="Rectangle 13">
            <a:extLst>
              <a:ext uri="{FF2B5EF4-FFF2-40B4-BE49-F238E27FC236}">
                <a16:creationId xmlns:a16="http://schemas.microsoft.com/office/drawing/2014/main" id="{473D659B-7DD3-E123-9951-E42B42916305}"/>
              </a:ext>
            </a:extLst>
          </p:cNvPr>
          <p:cNvSpPr/>
          <p:nvPr/>
        </p:nvSpPr>
        <p:spPr>
          <a:xfrm>
            <a:off x="4341114" y="3038056"/>
            <a:ext cx="1235964" cy="32004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00"/>
              <a:t>Manufacturing</a:t>
            </a:r>
          </a:p>
        </p:txBody>
      </p:sp>
      <p:sp>
        <p:nvSpPr>
          <p:cNvPr id="15" name="Rectangle 14">
            <a:extLst>
              <a:ext uri="{FF2B5EF4-FFF2-40B4-BE49-F238E27FC236}">
                <a16:creationId xmlns:a16="http://schemas.microsoft.com/office/drawing/2014/main" id="{1A39FB0A-DE9F-069A-CFB0-D1FD09586178}"/>
              </a:ext>
            </a:extLst>
          </p:cNvPr>
          <p:cNvSpPr/>
          <p:nvPr/>
        </p:nvSpPr>
        <p:spPr>
          <a:xfrm>
            <a:off x="7510272" y="4482086"/>
            <a:ext cx="1037844" cy="3200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FBPS</a:t>
            </a:r>
          </a:p>
        </p:txBody>
      </p:sp>
      <p:sp>
        <p:nvSpPr>
          <p:cNvPr id="16" name="Rectangle 15">
            <a:extLst>
              <a:ext uri="{FF2B5EF4-FFF2-40B4-BE49-F238E27FC236}">
                <a16:creationId xmlns:a16="http://schemas.microsoft.com/office/drawing/2014/main" id="{40E2A27E-8F3B-6698-5D07-235B9E5187D6}"/>
              </a:ext>
            </a:extLst>
          </p:cNvPr>
          <p:cNvSpPr/>
          <p:nvPr/>
        </p:nvSpPr>
        <p:spPr>
          <a:xfrm>
            <a:off x="3577274" y="684277"/>
            <a:ext cx="1037844" cy="32004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Digital</a:t>
            </a:r>
          </a:p>
        </p:txBody>
      </p:sp>
      <p:sp>
        <p:nvSpPr>
          <p:cNvPr id="17" name="Arrow: Down 16">
            <a:extLst>
              <a:ext uri="{FF2B5EF4-FFF2-40B4-BE49-F238E27FC236}">
                <a16:creationId xmlns:a16="http://schemas.microsoft.com/office/drawing/2014/main" id="{49FB51BF-9836-39E8-27A7-94FFF9E01F06}"/>
              </a:ext>
            </a:extLst>
          </p:cNvPr>
          <p:cNvSpPr/>
          <p:nvPr/>
        </p:nvSpPr>
        <p:spPr>
          <a:xfrm rot="10800000">
            <a:off x="272168" y="472440"/>
            <a:ext cx="489835" cy="331447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a:t>Higher than Jan 2020</a:t>
            </a:r>
          </a:p>
        </p:txBody>
      </p:sp>
      <p:cxnSp>
        <p:nvCxnSpPr>
          <p:cNvPr id="19" name="Straight Connector 18">
            <a:extLst>
              <a:ext uri="{FF2B5EF4-FFF2-40B4-BE49-F238E27FC236}">
                <a16:creationId xmlns:a16="http://schemas.microsoft.com/office/drawing/2014/main" id="{D44A9F1A-5B84-A618-E6E1-93F857276D05}"/>
              </a:ext>
            </a:extLst>
          </p:cNvPr>
          <p:cNvCxnSpPr>
            <a:cxnSpLocks/>
          </p:cNvCxnSpPr>
          <p:nvPr/>
        </p:nvCxnSpPr>
        <p:spPr>
          <a:xfrm>
            <a:off x="678180" y="3815486"/>
            <a:ext cx="7960519"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61DF190E-D41E-DA48-83A9-A94A1E92DCBA}"/>
              </a:ext>
            </a:extLst>
          </p:cNvPr>
          <p:cNvSpPr txBox="1"/>
          <p:nvPr/>
        </p:nvSpPr>
        <p:spPr>
          <a:xfrm>
            <a:off x="9198864" y="1009871"/>
            <a:ext cx="2926080" cy="4524315"/>
          </a:xfrm>
          <a:prstGeom prst="rect">
            <a:avLst/>
          </a:prstGeom>
          <a:noFill/>
        </p:spPr>
        <p:txBody>
          <a:bodyPr wrap="square" rtlCol="0">
            <a:spAutoFit/>
          </a:bodyPr>
          <a:lstStyle/>
          <a:p>
            <a:r>
              <a:rPr lang="en-GB" b="1"/>
              <a:t>Overall vacancy levels are now below pre-pandemic levels – 2024 consistent decline.</a:t>
            </a:r>
          </a:p>
          <a:p>
            <a:endParaRPr lang="en-GB" b="1"/>
          </a:p>
          <a:p>
            <a:r>
              <a:rPr lang="en-GB" b="1"/>
              <a:t>Hospitality - volatile job postings but remain high. </a:t>
            </a:r>
          </a:p>
          <a:p>
            <a:endParaRPr lang="en-GB" b="1"/>
          </a:p>
          <a:p>
            <a:r>
              <a:rPr lang="en-GB" b="1"/>
              <a:t>Public sector – Education, H&amp;SC still fairly high vacancy levels.</a:t>
            </a:r>
          </a:p>
          <a:p>
            <a:endParaRPr lang="en-GB" b="1"/>
          </a:p>
          <a:p>
            <a:r>
              <a:rPr lang="en-GB" b="1"/>
              <a:t>High-pay high-skill sectors – FBPS, Digital both well below Jan 2020 levels. </a:t>
            </a:r>
          </a:p>
        </p:txBody>
      </p:sp>
      <p:sp>
        <p:nvSpPr>
          <p:cNvPr id="2" name="TextBox 1">
            <a:extLst>
              <a:ext uri="{FF2B5EF4-FFF2-40B4-BE49-F238E27FC236}">
                <a16:creationId xmlns:a16="http://schemas.microsoft.com/office/drawing/2014/main" id="{21B9B830-44E6-810A-75D3-54DC2082C71A}"/>
              </a:ext>
            </a:extLst>
          </p:cNvPr>
          <p:cNvSpPr txBox="1"/>
          <p:nvPr/>
        </p:nvSpPr>
        <p:spPr>
          <a:xfrm>
            <a:off x="9577709" y="6184684"/>
            <a:ext cx="2614291" cy="600164"/>
          </a:xfrm>
          <a:prstGeom prst="rect">
            <a:avLst/>
          </a:prstGeom>
          <a:noFill/>
        </p:spPr>
        <p:txBody>
          <a:bodyPr wrap="square" rtlCol="0">
            <a:spAutoFit/>
          </a:bodyPr>
          <a:lstStyle/>
          <a:p>
            <a:r>
              <a:rPr lang="en-GB" sz="1100"/>
              <a:t>Source: </a:t>
            </a:r>
            <a:r>
              <a:rPr lang="en-GB" sz="1100" err="1"/>
              <a:t>Lightcast</a:t>
            </a:r>
            <a:endParaRPr lang="en-GB" sz="1100"/>
          </a:p>
          <a:p>
            <a:r>
              <a:rPr lang="en-GB" sz="1100"/>
              <a:t>Notes: Lightcast is a system enabling the monitoring of online job vacancies. </a:t>
            </a:r>
          </a:p>
        </p:txBody>
      </p:sp>
    </p:spTree>
    <p:extLst>
      <p:ext uri="{BB962C8B-B14F-4D97-AF65-F5344CB8AC3E}">
        <p14:creationId xmlns:p14="http://schemas.microsoft.com/office/powerpoint/2010/main" val="415999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6047EDB-4080-D6A9-1CC1-C7652636D1ED}"/>
              </a:ext>
            </a:extLst>
          </p:cNvPr>
          <p:cNvGrpSpPr/>
          <p:nvPr/>
        </p:nvGrpSpPr>
        <p:grpSpPr>
          <a:xfrm>
            <a:off x="226142" y="157316"/>
            <a:ext cx="11828206" cy="6400800"/>
            <a:chOff x="3074670" y="1371600"/>
            <a:chExt cx="6953250" cy="4114800"/>
          </a:xfrm>
        </p:grpSpPr>
        <p:graphicFrame>
          <p:nvGraphicFramePr>
            <p:cNvPr id="4" name="Chart 3">
              <a:extLst>
                <a:ext uri="{FF2B5EF4-FFF2-40B4-BE49-F238E27FC236}">
                  <a16:creationId xmlns:a16="http://schemas.microsoft.com/office/drawing/2014/main" id="{F466F331-E7F7-4523-627E-AB08F4EF5E87}"/>
                </a:ext>
              </a:extLst>
            </p:cNvPr>
            <p:cNvGraphicFramePr>
              <a:graphicFrameLocks/>
            </p:cNvGraphicFramePr>
            <p:nvPr/>
          </p:nvGraphicFramePr>
          <p:xfrm>
            <a:off x="3074670" y="1371600"/>
            <a:ext cx="604266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AE1EA62B-2044-B5C3-3D70-83B11DC0F798}"/>
                </a:ext>
              </a:extLst>
            </p:cNvPr>
            <p:cNvCxnSpPr>
              <a:cxnSpLocks/>
            </p:cNvCxnSpPr>
            <p:nvPr/>
          </p:nvCxnSpPr>
          <p:spPr>
            <a:xfrm>
              <a:off x="3791381" y="3865684"/>
              <a:ext cx="5325949"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B6EC5B66-9C66-14CD-DA75-7D118C61412C}"/>
                </a:ext>
              </a:extLst>
            </p:cNvPr>
            <p:cNvSpPr/>
            <p:nvPr/>
          </p:nvSpPr>
          <p:spPr>
            <a:xfrm>
              <a:off x="9117330" y="3568505"/>
              <a:ext cx="910590" cy="5943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April 2025 NMW for 40-hr FT workers – £25,396 pa.</a:t>
              </a:r>
            </a:p>
          </p:txBody>
        </p:sp>
      </p:grpSp>
      <p:sp>
        <p:nvSpPr>
          <p:cNvPr id="2" name="TextBox 1">
            <a:extLst>
              <a:ext uri="{FF2B5EF4-FFF2-40B4-BE49-F238E27FC236}">
                <a16:creationId xmlns:a16="http://schemas.microsoft.com/office/drawing/2014/main" id="{838E1C59-0438-FD1B-3766-D5A176ED3376}"/>
              </a:ext>
            </a:extLst>
          </p:cNvPr>
          <p:cNvSpPr txBox="1"/>
          <p:nvPr/>
        </p:nvSpPr>
        <p:spPr>
          <a:xfrm>
            <a:off x="9577709" y="6184684"/>
            <a:ext cx="2614291" cy="600164"/>
          </a:xfrm>
          <a:prstGeom prst="rect">
            <a:avLst/>
          </a:prstGeom>
          <a:noFill/>
        </p:spPr>
        <p:txBody>
          <a:bodyPr wrap="square" rtlCol="0">
            <a:spAutoFit/>
          </a:bodyPr>
          <a:lstStyle/>
          <a:p>
            <a:r>
              <a:rPr lang="en-GB" sz="1100"/>
              <a:t>Source: </a:t>
            </a:r>
            <a:r>
              <a:rPr lang="en-GB" sz="1100" err="1"/>
              <a:t>Lightcast</a:t>
            </a:r>
            <a:endParaRPr lang="en-GB" sz="1100"/>
          </a:p>
          <a:p>
            <a:r>
              <a:rPr lang="en-GB" sz="1100"/>
              <a:t>Notes: Lightcast is a system enabling the monitoring of online job vacancies. </a:t>
            </a:r>
          </a:p>
        </p:txBody>
      </p:sp>
    </p:spTree>
    <p:extLst>
      <p:ext uri="{BB962C8B-B14F-4D97-AF65-F5344CB8AC3E}">
        <p14:creationId xmlns:p14="http://schemas.microsoft.com/office/powerpoint/2010/main" val="3330307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2B201D-2F00-E758-815D-3BB624CB7B6A}"/>
              </a:ext>
            </a:extLst>
          </p:cNvPr>
          <p:cNvSpPr txBox="1"/>
          <p:nvPr/>
        </p:nvSpPr>
        <p:spPr>
          <a:xfrm>
            <a:off x="1154845" y="2822813"/>
            <a:ext cx="9921638" cy="579148"/>
          </a:xfrm>
          <a:prstGeom prst="rect">
            <a:avLst/>
          </a:prstGeom>
        </p:spPr>
        <p:txBody>
          <a:bodyPr vert="horz" lIns="91440" tIns="45720" rIns="91440" bIns="45720" rtlCol="0" anchor="ctr">
            <a:normAutofit fontScale="85000" lnSpcReduction="10000"/>
          </a:bodyPr>
          <a:lstStyle/>
          <a:p>
            <a:pPr>
              <a:lnSpc>
                <a:spcPct val="90000"/>
              </a:lnSpc>
              <a:spcBef>
                <a:spcPct val="0"/>
              </a:spcBef>
              <a:spcAft>
                <a:spcPts val="600"/>
              </a:spcAft>
            </a:pPr>
            <a:r>
              <a:rPr lang="en-US" sz="3600" b="1">
                <a:solidFill>
                  <a:srgbClr val="5C5B5A"/>
                </a:solidFill>
                <a:latin typeface="+mj-lt"/>
                <a:ea typeface="+mj-ea"/>
                <a:cs typeface="+mj-cs"/>
              </a:rPr>
              <a:t>What are the needs and what support is required?</a:t>
            </a:r>
          </a:p>
        </p:txBody>
      </p:sp>
      <p:cxnSp>
        <p:nvCxnSpPr>
          <p:cNvPr id="6" name="Straight Connector 5">
            <a:extLst>
              <a:ext uri="{FF2B5EF4-FFF2-40B4-BE49-F238E27FC236}">
                <a16:creationId xmlns:a16="http://schemas.microsoft.com/office/drawing/2014/main" id="{A0023799-3055-23A0-5A5E-A34623FE7FFC}"/>
              </a:ext>
            </a:extLst>
          </p:cNvPr>
          <p:cNvCxnSpPr>
            <a:cxnSpLocks/>
          </p:cNvCxnSpPr>
          <p:nvPr/>
        </p:nvCxnSpPr>
        <p:spPr>
          <a:xfrm>
            <a:off x="1425677" y="3456039"/>
            <a:ext cx="937997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09415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7C98-39C1-36E3-95A3-F7F0B78384E5}"/>
              </a:ext>
            </a:extLst>
          </p:cNvPr>
          <p:cNvSpPr>
            <a:spLocks noGrp="1"/>
          </p:cNvSpPr>
          <p:nvPr>
            <p:ph type="title"/>
          </p:nvPr>
        </p:nvSpPr>
        <p:spPr>
          <a:xfrm>
            <a:off x="229385" y="214800"/>
            <a:ext cx="11716537" cy="741545"/>
          </a:xfrm>
        </p:spPr>
        <p:txBody>
          <a:bodyPr>
            <a:noAutofit/>
          </a:bodyPr>
          <a:lstStyle/>
          <a:p>
            <a:r>
              <a:rPr lang="en-GB" sz="2900">
                <a:latin typeface="Arial" panose="020B0604020202020204" pitchFamily="34" charset="0"/>
                <a:cs typeface="Arial" panose="020B0604020202020204" pitchFamily="34" charset="0"/>
              </a:rPr>
              <a:t>Greater Manchester ill-health and disability claimants: All ages</a:t>
            </a:r>
          </a:p>
        </p:txBody>
      </p:sp>
      <p:sp>
        <p:nvSpPr>
          <p:cNvPr id="3" name="TextBox 2">
            <a:extLst>
              <a:ext uri="{FF2B5EF4-FFF2-40B4-BE49-F238E27FC236}">
                <a16:creationId xmlns:a16="http://schemas.microsoft.com/office/drawing/2014/main" id="{A0DBCC5B-283D-3185-D761-624EA00BC62E}"/>
              </a:ext>
            </a:extLst>
          </p:cNvPr>
          <p:cNvSpPr txBox="1"/>
          <p:nvPr/>
        </p:nvSpPr>
        <p:spPr>
          <a:xfrm>
            <a:off x="229387" y="6285802"/>
            <a:ext cx="6533364" cy="276999"/>
          </a:xfrm>
          <a:prstGeom prst="rect">
            <a:avLst/>
          </a:prstGeom>
          <a:noFill/>
          <a:ln>
            <a:solidFill>
              <a:schemeClr val="tx1"/>
            </a:solidFill>
          </a:ln>
        </p:spPr>
        <p:txBody>
          <a:bodyPr wrap="square" rtlCol="0">
            <a:spAutoFit/>
          </a:bodyPr>
          <a:lstStyle/>
          <a:p>
            <a:r>
              <a:rPr lang="en-GB" sz="1200"/>
              <a:t>Source: Stat-Xplore – Benefit Combinations Dataset – Updated quarterly (over 6-month lag)</a:t>
            </a:r>
          </a:p>
        </p:txBody>
      </p:sp>
      <p:sp>
        <p:nvSpPr>
          <p:cNvPr id="4" name="TextBox 3">
            <a:extLst>
              <a:ext uri="{FF2B5EF4-FFF2-40B4-BE49-F238E27FC236}">
                <a16:creationId xmlns:a16="http://schemas.microsoft.com/office/drawing/2014/main" id="{92F4FE9E-6342-F2E5-F90D-DC328627F21B}"/>
              </a:ext>
            </a:extLst>
          </p:cNvPr>
          <p:cNvSpPr txBox="1"/>
          <p:nvPr/>
        </p:nvSpPr>
        <p:spPr>
          <a:xfrm>
            <a:off x="8753475" y="1031847"/>
            <a:ext cx="3209140" cy="507831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Trends in Greater Manchester health and disability claimants based on estimates suggest that we are seeing record highs in health claimants since Feb-13, increasing at a sharp rate.</a:t>
            </a:r>
          </a:p>
          <a:p>
            <a:endParaRPr lang="en-GB" sz="1200"/>
          </a:p>
          <a:p>
            <a:pPr marL="171450" indent="-171450">
              <a:buFont typeface="Arial" panose="020B0604020202020204" pitchFamily="34" charset="0"/>
              <a:buChar char="•"/>
            </a:pPr>
            <a:r>
              <a:rPr lang="en-GB" sz="1200"/>
              <a:t>Health claimants are now estimated to have peaked in May-24 at 195,043 claimants, reaching a previous peak of 176,918 claimants in Feb-15. This was then followed by a period of decline to a low of 158,804 claimants in Feb-20 – around the time of COVID. Therefore, post-COVID, health claimants in Greater Manchester have risen significantly, increasing by over 35,000 in the 4 years to May-24. </a:t>
            </a:r>
          </a:p>
          <a:p>
            <a:endParaRPr lang="en-GB" sz="1200"/>
          </a:p>
          <a:p>
            <a:pPr marL="171450" indent="-171450">
              <a:buFont typeface="Arial" panose="020B0604020202020204" pitchFamily="34" charset="0"/>
              <a:buChar char="•"/>
            </a:pPr>
            <a:r>
              <a:rPr lang="en-GB" sz="1200"/>
              <a:t>Currently, the estimated 195,043 health claimants make up </a:t>
            </a:r>
            <a:r>
              <a:rPr lang="en-GB" sz="1200" b="1"/>
              <a:t>36.4%</a:t>
            </a:r>
            <a:r>
              <a:rPr lang="en-GB" sz="1200"/>
              <a:t> of total working age claimants in GM and </a:t>
            </a:r>
            <a:r>
              <a:rPr lang="en-GB" sz="1200" b="1"/>
              <a:t>10.8%</a:t>
            </a:r>
            <a:r>
              <a:rPr lang="en-GB" sz="1200"/>
              <a:t> of the total working age population in GM. </a:t>
            </a:r>
          </a:p>
          <a:p>
            <a:endParaRPr lang="en-GB" sz="1200"/>
          </a:p>
          <a:p>
            <a:pPr marL="171450" indent="-171450">
              <a:buFont typeface="Arial" panose="020B0604020202020204" pitchFamily="34" charset="0"/>
              <a:buChar char="•"/>
            </a:pPr>
            <a:r>
              <a:rPr lang="en-GB" sz="1200" b="1"/>
              <a:t>Note:</a:t>
            </a:r>
            <a:r>
              <a:rPr lang="en-GB" sz="1200"/>
              <a:t> it is important to be aware that this figure excludes claimants of UC NWR, making this figure at an least and not a maximum. </a:t>
            </a:r>
          </a:p>
        </p:txBody>
      </p:sp>
      <p:graphicFrame>
        <p:nvGraphicFramePr>
          <p:cNvPr id="6" name="Chart 5">
            <a:extLst>
              <a:ext uri="{FF2B5EF4-FFF2-40B4-BE49-F238E27FC236}">
                <a16:creationId xmlns:a16="http://schemas.microsoft.com/office/drawing/2014/main" id="{8D38C7FE-062F-41EC-9B01-8895D386C30E}"/>
              </a:ext>
            </a:extLst>
          </p:cNvPr>
          <p:cNvGraphicFramePr>
            <a:graphicFrameLocks/>
          </p:cNvGraphicFramePr>
          <p:nvPr/>
        </p:nvGraphicFramePr>
        <p:xfrm>
          <a:off x="229385" y="1031847"/>
          <a:ext cx="8408588" cy="519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956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7E9A9-9B4F-0C1E-6B2E-1A3C23842DE8}"/>
              </a:ext>
            </a:extLst>
          </p:cNvPr>
          <p:cNvSpPr txBox="1"/>
          <p:nvPr/>
        </p:nvSpPr>
        <p:spPr>
          <a:xfrm>
            <a:off x="5835795" y="775045"/>
            <a:ext cx="5982530" cy="5595827"/>
          </a:xfrm>
          <a:prstGeom prst="rect">
            <a:avLst/>
          </a:prstGeom>
          <a:noFill/>
        </p:spPr>
        <p:txBody>
          <a:bodyPr wrap="square">
            <a:spAutoFit/>
          </a:bodyPr>
          <a:lstStyle/>
          <a:p>
            <a:pPr lvl="0" algn="just">
              <a:lnSpc>
                <a:spcPct val="115000"/>
              </a:lnSpc>
            </a:pPr>
            <a:r>
              <a:rPr lang="en-GB" sz="1200" kern="100">
                <a:solidFill>
                  <a:srgbClr val="5C5B5A"/>
                </a:solidFill>
                <a:effectLst/>
                <a:latin typeface="+mj-lt"/>
                <a:ea typeface="Aptos" panose="020B0004020202020204" pitchFamily="34" charset="0"/>
                <a:cs typeface="Arial" panose="020B0604020202020204" pitchFamily="34" charset="0"/>
              </a:rPr>
              <a:t>Participants on Working Well programmes face diverse barriers and needs, requiring varied support: </a:t>
            </a:r>
          </a:p>
          <a:p>
            <a:pPr marL="285750" lvl="0" indent="-285750" algn="just">
              <a:lnSpc>
                <a:spcPct val="115000"/>
              </a:lnSpc>
              <a:buFont typeface="Arial" panose="020B0604020202020204" pitchFamily="34" charset="0"/>
              <a:buChar char="•"/>
            </a:pPr>
            <a:r>
              <a:rPr lang="en-GB" sz="1200" b="1" kern="100">
                <a:solidFill>
                  <a:srgbClr val="5C5B5A"/>
                </a:solidFill>
                <a:effectLst/>
                <a:latin typeface="+mj-lt"/>
                <a:ea typeface="Aptos" panose="020B0004020202020204" pitchFamily="34" charset="0"/>
                <a:cs typeface="Arial" panose="020B0604020202020204" pitchFamily="34" charset="0"/>
              </a:rPr>
              <a:t>Long-term unemployed participants are much less likely to move into work</a:t>
            </a:r>
            <a:r>
              <a:rPr lang="en-GB" sz="1200" kern="100">
                <a:solidFill>
                  <a:srgbClr val="5C5B5A"/>
                </a:solidFill>
                <a:effectLst/>
                <a:latin typeface="+mj-lt"/>
                <a:ea typeface="Aptos" panose="020B0004020202020204" pitchFamily="34" charset="0"/>
                <a:cs typeface="Arial" panose="020B0604020202020204" pitchFamily="34" charset="0"/>
              </a:rPr>
              <a:t>, so may require more intensive support. Working Well: </a:t>
            </a:r>
            <a:r>
              <a:rPr lang="en-GB" sz="1200" b="1" kern="100">
                <a:solidFill>
                  <a:srgbClr val="5C5B5A"/>
                </a:solidFill>
                <a:effectLst/>
                <a:latin typeface="+mj-lt"/>
                <a:ea typeface="Aptos" panose="020B0004020202020204" pitchFamily="34" charset="0"/>
                <a:cs typeface="Arial" panose="020B0604020202020204" pitchFamily="34" charset="0"/>
              </a:rPr>
              <a:t>Pioneer participants (economically inactive) are more qualified and confident in their ability to start work </a:t>
            </a:r>
            <a:r>
              <a:rPr lang="en-GB" sz="1200" kern="100">
                <a:solidFill>
                  <a:srgbClr val="5C5B5A"/>
                </a:solidFill>
                <a:effectLst/>
                <a:latin typeface="+mj-lt"/>
                <a:ea typeface="Aptos" panose="020B0004020202020204" pitchFamily="34" charset="0"/>
                <a:cs typeface="Arial" panose="020B0604020202020204" pitchFamily="34" charset="0"/>
              </a:rPr>
              <a:t>than the long-term unemployed. This may be due to the outreach element of the programme and its impact on motivation to work. </a:t>
            </a:r>
          </a:p>
          <a:p>
            <a:pPr marL="285750" lvl="0" indent="-285750" algn="just">
              <a:lnSpc>
                <a:spcPct val="115000"/>
              </a:lnSpc>
              <a:buFont typeface="Arial" panose="020B0604020202020204" pitchFamily="34" charset="0"/>
              <a:buChar char="•"/>
            </a:pPr>
            <a:r>
              <a:rPr lang="en-GB" sz="1200" b="1" kern="100">
                <a:solidFill>
                  <a:srgbClr val="5C5B5A"/>
                </a:solidFill>
                <a:effectLst/>
                <a:latin typeface="+mj-lt"/>
                <a:ea typeface="Aptos" panose="020B0004020202020204" pitchFamily="34" charset="0"/>
                <a:cs typeface="Arial" panose="020B0604020202020204" pitchFamily="34" charset="0"/>
              </a:rPr>
              <a:t>Common barriers </a:t>
            </a:r>
            <a:r>
              <a:rPr lang="en-GB" sz="1200" kern="100">
                <a:solidFill>
                  <a:srgbClr val="5C5B5A"/>
                </a:solidFill>
                <a:effectLst/>
                <a:latin typeface="+mj-lt"/>
                <a:ea typeface="Aptos" panose="020B0004020202020204" pitchFamily="34" charset="0"/>
                <a:cs typeface="Arial" panose="020B0604020202020204" pitchFamily="34" charset="0"/>
              </a:rPr>
              <a:t>experienced across all programmes are health, skills, and confidence. </a:t>
            </a:r>
            <a:r>
              <a:rPr lang="en-GB" sz="1200" b="1" kern="100">
                <a:solidFill>
                  <a:srgbClr val="5C5B5A"/>
                </a:solidFill>
                <a:effectLst/>
                <a:latin typeface="+mj-lt"/>
                <a:ea typeface="Aptos" panose="020B0004020202020204" pitchFamily="34" charset="0"/>
                <a:cs typeface="Arial" panose="020B0604020202020204" pitchFamily="34" charset="0"/>
              </a:rPr>
              <a:t>Additional health support and a specific skills offer through AEB may be beneficial. </a:t>
            </a:r>
          </a:p>
          <a:p>
            <a:pPr marL="285750" lvl="0" indent="-285750" algn="just">
              <a:lnSpc>
                <a:spcPct val="115000"/>
              </a:lnSpc>
              <a:buFont typeface="Arial" panose="020B0604020202020204" pitchFamily="34" charset="0"/>
              <a:buChar char="•"/>
            </a:pPr>
            <a:r>
              <a:rPr lang="en-GB" sz="1200" b="1" kern="100">
                <a:solidFill>
                  <a:srgbClr val="5C5B5A"/>
                </a:solidFill>
                <a:effectLst/>
                <a:latin typeface="+mj-lt"/>
                <a:ea typeface="Aptos" panose="020B0004020202020204" pitchFamily="34" charset="0"/>
                <a:cs typeface="Arial" panose="020B0604020202020204" pitchFamily="34" charset="0"/>
              </a:rPr>
              <a:t>Wider issues </a:t>
            </a:r>
            <a:r>
              <a:rPr lang="en-GB" sz="1200" kern="100">
                <a:solidFill>
                  <a:srgbClr val="5C5B5A"/>
                </a:solidFill>
                <a:effectLst/>
                <a:latin typeface="+mj-lt"/>
                <a:ea typeface="Aptos" panose="020B0004020202020204" pitchFamily="34" charset="0"/>
                <a:cs typeface="Arial" panose="020B0604020202020204" pitchFamily="34" charset="0"/>
              </a:rPr>
              <a:t>including (but not limited to) housing, finance, previous convictions, bereavement, and caring are also prevalent, and more likely to be experienced by priority groups (those experiencing multiple disadvantages).</a:t>
            </a:r>
            <a:r>
              <a:rPr lang="en-GB" sz="1200" kern="100">
                <a:solidFill>
                  <a:srgbClr val="5C5B5A"/>
                </a:solidFill>
                <a:latin typeface="+mj-lt"/>
                <a:ea typeface="Aptos" panose="020B0004020202020204" pitchFamily="34" charset="0"/>
                <a:cs typeface="Arial" panose="020B0604020202020204" pitchFamily="34" charset="0"/>
              </a:rPr>
              <a:t> </a:t>
            </a:r>
          </a:p>
          <a:p>
            <a:pPr marL="285750" lvl="0" indent="-285750" algn="just">
              <a:lnSpc>
                <a:spcPct val="115000"/>
              </a:lnSpc>
              <a:buFont typeface="Arial" panose="020B0604020202020204" pitchFamily="34" charset="0"/>
              <a:buChar char="•"/>
            </a:pPr>
            <a:r>
              <a:rPr lang="en-GB" sz="1200" kern="100">
                <a:solidFill>
                  <a:srgbClr val="5C5B5A"/>
                </a:solidFill>
                <a:effectLst/>
                <a:latin typeface="+mj-lt"/>
                <a:ea typeface="Aptos" panose="020B0004020202020204" pitchFamily="34" charset="0"/>
                <a:cs typeface="Arial" panose="020B0604020202020204" pitchFamily="34" charset="0"/>
              </a:rPr>
              <a:t>Participants on current programmes (IPSPC, Pioneer and current WHP [post-September 23]) are much more likely to be short-term unemployed than previously seen on WHP/other programmes, suggesting they are closer to the labour market.</a:t>
            </a:r>
            <a:endParaRPr lang="en-GB" sz="1200" kern="100">
              <a:solidFill>
                <a:srgbClr val="5C5B5A"/>
              </a:solidFill>
              <a:latin typeface="+mj-lt"/>
              <a:ea typeface="Aptos" panose="020B0004020202020204" pitchFamily="34" charset="0"/>
              <a:cs typeface="Arial" panose="020B0604020202020204" pitchFamily="34" charset="0"/>
            </a:endParaRPr>
          </a:p>
          <a:p>
            <a:pPr marL="285750" lvl="0" indent="-285750" algn="just">
              <a:lnSpc>
                <a:spcPct val="115000"/>
              </a:lnSpc>
              <a:buFont typeface="Arial" panose="020B0604020202020204" pitchFamily="34" charset="0"/>
              <a:buChar char="•"/>
            </a:pPr>
            <a:r>
              <a:rPr lang="en-GB" sz="1200" kern="100">
                <a:solidFill>
                  <a:srgbClr val="5C5B5A"/>
                </a:solidFill>
                <a:effectLst/>
                <a:latin typeface="+mj-lt"/>
                <a:ea typeface="Aptos" panose="020B0004020202020204" pitchFamily="34" charset="0"/>
                <a:cs typeface="Arial" panose="020B0604020202020204" pitchFamily="34" charset="0"/>
              </a:rPr>
              <a:t>Those who </a:t>
            </a:r>
            <a:r>
              <a:rPr lang="en-GB" sz="1200" b="1" kern="100">
                <a:solidFill>
                  <a:srgbClr val="5C5B5A"/>
                </a:solidFill>
                <a:effectLst/>
                <a:latin typeface="+mj-lt"/>
                <a:ea typeface="Aptos" panose="020B0004020202020204" pitchFamily="34" charset="0"/>
                <a:cs typeface="Arial" panose="020B0604020202020204" pitchFamily="34" charset="0"/>
              </a:rPr>
              <a:t>are in-work tend to have greater health issues and issues around family life whilst out-of-work cohorts still have high levels of health issues but are more likely to experience issues relating to work experience, skills, transport, and wider barriers</a:t>
            </a:r>
            <a:r>
              <a:rPr lang="en-GB" sz="1200" kern="100">
                <a:solidFill>
                  <a:srgbClr val="5C5B5A"/>
                </a:solidFill>
                <a:effectLst/>
                <a:latin typeface="+mj-lt"/>
                <a:ea typeface="Aptos" panose="020B0004020202020204" pitchFamily="34" charset="0"/>
                <a:cs typeface="Arial" panose="020B0604020202020204" pitchFamily="34" charset="0"/>
              </a:rPr>
              <a:t>. </a:t>
            </a:r>
          </a:p>
          <a:p>
            <a:pPr marL="285750" lvl="0" indent="-285750" algn="just">
              <a:lnSpc>
                <a:spcPct val="115000"/>
              </a:lnSpc>
              <a:buFont typeface="Arial" panose="020B0604020202020204" pitchFamily="34" charset="0"/>
              <a:buChar char="•"/>
            </a:pPr>
            <a:r>
              <a:rPr lang="en-GB" sz="1200" kern="100">
                <a:solidFill>
                  <a:srgbClr val="5C5B5A"/>
                </a:solidFill>
                <a:effectLst/>
                <a:latin typeface="+mj-lt"/>
                <a:ea typeface="Aptos" panose="020B0004020202020204" pitchFamily="34" charset="0"/>
                <a:cs typeface="Arial" panose="020B0604020202020204" pitchFamily="34" charset="0"/>
              </a:rPr>
              <a:t>For those in-work, experiences of their work are often a contributing factor to poor health in terms of overwork, bullying/harassment, working conditions, and job quality/security. </a:t>
            </a:r>
          </a:p>
          <a:p>
            <a:pPr marL="285750" lvl="0" indent="-285750" algn="just">
              <a:lnSpc>
                <a:spcPct val="115000"/>
              </a:lnSpc>
              <a:buFont typeface="Arial" panose="020B0604020202020204" pitchFamily="34" charset="0"/>
              <a:buChar char="•"/>
            </a:pPr>
            <a:r>
              <a:rPr lang="en-GB" sz="1200" b="1" kern="100">
                <a:solidFill>
                  <a:srgbClr val="5C5B5A"/>
                </a:solidFill>
                <a:effectLst/>
                <a:latin typeface="+mj-lt"/>
                <a:ea typeface="Aptos" panose="020B0004020202020204" pitchFamily="34" charset="0"/>
                <a:cs typeface="Arial" panose="020B0604020202020204" pitchFamily="34" charset="0"/>
              </a:rPr>
              <a:t>Oral health is an issue across all programmes</a:t>
            </a:r>
            <a:r>
              <a:rPr lang="en-GB" sz="1200" kern="100">
                <a:solidFill>
                  <a:srgbClr val="5C5B5A"/>
                </a:solidFill>
                <a:effectLst/>
                <a:latin typeface="+mj-lt"/>
                <a:ea typeface="Aptos" panose="020B0004020202020204" pitchFamily="34" charset="0"/>
                <a:cs typeface="Arial" panose="020B0604020202020204" pitchFamily="34" charset="0"/>
              </a:rPr>
              <a:t>, suggesting the need for the continuation of Working Well: Roots to Dental.</a:t>
            </a:r>
          </a:p>
        </p:txBody>
      </p:sp>
      <p:sp>
        <p:nvSpPr>
          <p:cNvPr id="5" name="TextBox 4">
            <a:extLst>
              <a:ext uri="{FF2B5EF4-FFF2-40B4-BE49-F238E27FC236}">
                <a16:creationId xmlns:a16="http://schemas.microsoft.com/office/drawing/2014/main" id="{8FBF124A-87A0-4CCE-AF74-0C7C89EAC1D0}"/>
              </a:ext>
            </a:extLst>
          </p:cNvPr>
          <p:cNvSpPr txBox="1"/>
          <p:nvPr/>
        </p:nvSpPr>
        <p:spPr>
          <a:xfrm>
            <a:off x="192014" y="104388"/>
            <a:ext cx="11935985" cy="67065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5C5B5A"/>
                </a:solidFill>
                <a:effectLst/>
                <a:uLnTx/>
                <a:uFillTx/>
                <a:latin typeface="+mj-lt"/>
              </a:rPr>
              <a:t>Needs analysis – what do people experience?</a:t>
            </a:r>
          </a:p>
        </p:txBody>
      </p:sp>
      <p:grpSp>
        <p:nvGrpSpPr>
          <p:cNvPr id="7" name="Group 6">
            <a:extLst>
              <a:ext uri="{FF2B5EF4-FFF2-40B4-BE49-F238E27FC236}">
                <a16:creationId xmlns:a16="http://schemas.microsoft.com/office/drawing/2014/main" id="{DD3D7596-0B9A-19FC-60F2-B76D03446DDB}"/>
              </a:ext>
            </a:extLst>
          </p:cNvPr>
          <p:cNvGrpSpPr/>
          <p:nvPr/>
        </p:nvGrpSpPr>
        <p:grpSpPr>
          <a:xfrm>
            <a:off x="292598" y="742090"/>
            <a:ext cx="5803402" cy="5512406"/>
            <a:chOff x="156498" y="867869"/>
            <a:chExt cx="5635207" cy="5135365"/>
          </a:xfrm>
        </p:grpSpPr>
        <p:pic>
          <p:nvPicPr>
            <p:cNvPr id="2" name="Picture 1" descr="Table&#10;&#10;Description automatically generated with low confidence">
              <a:extLst>
                <a:ext uri="{FF2B5EF4-FFF2-40B4-BE49-F238E27FC236}">
                  <a16:creationId xmlns:a16="http://schemas.microsoft.com/office/drawing/2014/main" id="{84923219-6A27-F046-AA38-61933ACC6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25" y="1274568"/>
              <a:ext cx="4902395" cy="4728666"/>
            </a:xfrm>
            <a:prstGeom prst="rect">
              <a:avLst/>
            </a:prstGeom>
          </p:spPr>
        </p:pic>
        <p:sp>
          <p:nvSpPr>
            <p:cNvPr id="6" name="TextBox 5">
              <a:extLst>
                <a:ext uri="{FF2B5EF4-FFF2-40B4-BE49-F238E27FC236}">
                  <a16:creationId xmlns:a16="http://schemas.microsoft.com/office/drawing/2014/main" id="{862BB463-84A9-03F3-2BA7-99683E023D34}"/>
                </a:ext>
              </a:extLst>
            </p:cNvPr>
            <p:cNvSpPr txBox="1"/>
            <p:nvPr/>
          </p:nvSpPr>
          <p:spPr>
            <a:xfrm>
              <a:off x="156498" y="867869"/>
              <a:ext cx="5635207" cy="387079"/>
            </a:xfrm>
            <a:prstGeom prst="rect">
              <a:avLst/>
            </a:prstGeom>
            <a:noFill/>
          </p:spPr>
          <p:txBody>
            <a:bodyPr wrap="square" rtlCol="0">
              <a:spAutoFit/>
            </a:bodyPr>
            <a:lstStyle/>
            <a:p>
              <a:r>
                <a:rPr lang="en-GB" sz="1200" b="1">
                  <a:solidFill>
                    <a:srgbClr val="ED641C"/>
                  </a:solidFill>
                  <a:latin typeface="+mj-lt"/>
                </a:rPr>
                <a:t>Working Well: Work &amp; Health Programme barriers to work</a:t>
              </a:r>
            </a:p>
            <a:p>
              <a:r>
                <a:rPr lang="en-GB" sz="900">
                  <a:solidFill>
                    <a:srgbClr val="4C4B4A"/>
                  </a:solidFill>
                  <a:latin typeface="+mj-lt"/>
                </a:rPr>
                <a:t>Note: EE = multiple disadvantage group, H&amp;D = health &amp; disability, and LTU = long-term unemployed</a:t>
              </a:r>
            </a:p>
          </p:txBody>
        </p:sp>
      </p:grpSp>
    </p:spTree>
    <p:extLst>
      <p:ext uri="{BB962C8B-B14F-4D97-AF65-F5344CB8AC3E}">
        <p14:creationId xmlns:p14="http://schemas.microsoft.com/office/powerpoint/2010/main" val="193123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health condition&#10;&#10;Description automatically generated with medium confidence">
            <a:extLst>
              <a:ext uri="{FF2B5EF4-FFF2-40B4-BE49-F238E27FC236}">
                <a16:creationId xmlns:a16="http://schemas.microsoft.com/office/drawing/2014/main" id="{79C86224-E20E-F844-544A-78DFC112E2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426" y="820232"/>
            <a:ext cx="6300573" cy="4201870"/>
          </a:xfrm>
          <a:prstGeom prst="rect">
            <a:avLst/>
          </a:prstGeom>
          <a:noFill/>
          <a:ln>
            <a:noFill/>
          </a:ln>
        </p:spPr>
      </p:pic>
      <p:sp>
        <p:nvSpPr>
          <p:cNvPr id="5" name="TextBox 4">
            <a:extLst>
              <a:ext uri="{FF2B5EF4-FFF2-40B4-BE49-F238E27FC236}">
                <a16:creationId xmlns:a16="http://schemas.microsoft.com/office/drawing/2014/main" id="{693B8C58-C82C-246B-F569-B8D7F9EC6606}"/>
              </a:ext>
            </a:extLst>
          </p:cNvPr>
          <p:cNvSpPr txBox="1"/>
          <p:nvPr/>
        </p:nvSpPr>
        <p:spPr>
          <a:xfrm>
            <a:off x="6886547" y="478117"/>
            <a:ext cx="4773177" cy="4724370"/>
          </a:xfrm>
          <a:prstGeom prst="rect">
            <a:avLst/>
          </a:prstGeom>
          <a:noFill/>
        </p:spPr>
        <p:txBody>
          <a:bodyPr wrap="square">
            <a:spAutoFit/>
          </a:bodyPr>
          <a:lstStyle/>
          <a:p>
            <a:pPr algn="r"/>
            <a:r>
              <a:rPr lang="en-GB" sz="1500" b="1" kern="100">
                <a:solidFill>
                  <a:srgbClr val="5C5B5A"/>
                </a:solidFill>
                <a:effectLst/>
                <a:latin typeface="+mj-lt"/>
                <a:ea typeface="Aptos" panose="020B0004020202020204" pitchFamily="34" charset="0"/>
                <a:cs typeface="Arial" panose="020B0604020202020204" pitchFamily="34" charset="0"/>
              </a:rPr>
              <a:t>Type of health condition can affect the likelihood of employment. </a:t>
            </a:r>
            <a:r>
              <a:rPr lang="en-GB" sz="1500" kern="100">
                <a:solidFill>
                  <a:srgbClr val="5C5B5A"/>
                </a:solidFill>
                <a:effectLst/>
                <a:latin typeface="+mj-lt"/>
                <a:ea typeface="Aptos" panose="020B0004020202020204" pitchFamily="34" charset="0"/>
                <a:cs typeface="Arial" panose="020B0604020202020204" pitchFamily="34" charset="0"/>
              </a:rPr>
              <a:t>For example, those with hearing loss are twice as likely to be </a:t>
            </a:r>
            <a:r>
              <a:rPr lang="en-GB" sz="1500" kern="100">
                <a:solidFill>
                  <a:srgbClr val="5C5B5A"/>
                </a:solidFill>
                <a:latin typeface="+mj-lt"/>
                <a:ea typeface="Aptos" panose="020B0004020202020204" pitchFamily="34" charset="0"/>
                <a:cs typeface="Arial" panose="020B0604020202020204" pitchFamily="34" charset="0"/>
              </a:rPr>
              <a:t>employed compared to those with Autism. </a:t>
            </a:r>
            <a:r>
              <a:rPr lang="en-GB" sz="1500" kern="100">
                <a:solidFill>
                  <a:srgbClr val="5C5B5A"/>
                </a:solidFill>
                <a:effectLst/>
                <a:latin typeface="+mj-lt"/>
                <a:ea typeface="Aptos" panose="020B0004020202020204" pitchFamily="34" charset="0"/>
                <a:cs typeface="Arial" panose="020B0604020202020204" pitchFamily="34" charset="0"/>
              </a:rPr>
              <a:t>Disabled people with musculoskeletal issues are more likely than those with a mental health condition to be in employment. </a:t>
            </a:r>
            <a:r>
              <a:rPr lang="en-GB" sz="1500" b="1" kern="100">
                <a:solidFill>
                  <a:srgbClr val="5C5B5A"/>
                </a:solidFill>
                <a:effectLst/>
                <a:latin typeface="+mj-lt"/>
                <a:ea typeface="Aptos" panose="020B0004020202020204" pitchFamily="34" charset="0"/>
                <a:cs typeface="Arial" panose="020B0604020202020204" pitchFamily="34" charset="0"/>
              </a:rPr>
              <a:t>Autism</a:t>
            </a:r>
            <a:r>
              <a:rPr lang="en-GB" sz="1500" kern="100">
                <a:solidFill>
                  <a:srgbClr val="5C5B5A"/>
                </a:solidFill>
                <a:effectLst/>
                <a:latin typeface="+mj-lt"/>
                <a:ea typeface="Aptos" panose="020B0004020202020204" pitchFamily="34" charset="0"/>
                <a:cs typeface="Arial" panose="020B0604020202020204" pitchFamily="34" charset="0"/>
              </a:rPr>
              <a:t>, </a:t>
            </a:r>
            <a:r>
              <a:rPr lang="en-GB" sz="1500" b="1" kern="100">
                <a:solidFill>
                  <a:srgbClr val="5C5B5A"/>
                </a:solidFill>
                <a:effectLst/>
                <a:latin typeface="+mj-lt"/>
                <a:ea typeface="Aptos" panose="020B0004020202020204" pitchFamily="34" charset="0"/>
                <a:cs typeface="Arial" panose="020B0604020202020204" pitchFamily="34" charset="0"/>
              </a:rPr>
              <a:t>severe learning difficulties</a:t>
            </a:r>
            <a:r>
              <a:rPr lang="en-GB" sz="1500" kern="100">
                <a:solidFill>
                  <a:srgbClr val="5C5B5A"/>
                </a:solidFill>
                <a:effectLst/>
                <a:latin typeface="+mj-lt"/>
                <a:ea typeface="Aptos" panose="020B0004020202020204" pitchFamily="34" charset="0"/>
                <a:cs typeface="Arial" panose="020B0604020202020204" pitchFamily="34" charset="0"/>
              </a:rPr>
              <a:t>, or </a:t>
            </a:r>
            <a:r>
              <a:rPr lang="en-GB" sz="1500" b="1" kern="100">
                <a:solidFill>
                  <a:srgbClr val="5C5B5A"/>
                </a:solidFill>
                <a:effectLst/>
                <a:latin typeface="+mj-lt"/>
                <a:ea typeface="Aptos" panose="020B0004020202020204" pitchFamily="34" charset="0"/>
                <a:cs typeface="Arial" panose="020B0604020202020204" pitchFamily="34" charset="0"/>
              </a:rPr>
              <a:t>severe mental illness</a:t>
            </a:r>
            <a:r>
              <a:rPr lang="en-GB" sz="1500" kern="100">
                <a:solidFill>
                  <a:srgbClr val="5C5B5A"/>
                </a:solidFill>
                <a:effectLst/>
                <a:latin typeface="+mj-lt"/>
                <a:ea typeface="Aptos" panose="020B0004020202020204" pitchFamily="34" charset="0"/>
                <a:cs typeface="Arial" panose="020B0604020202020204" pitchFamily="34" charset="0"/>
              </a:rPr>
              <a:t>, are </a:t>
            </a:r>
            <a:r>
              <a:rPr lang="en-GB" sz="1500" b="1" kern="100">
                <a:solidFill>
                  <a:srgbClr val="5C5B5A"/>
                </a:solidFill>
                <a:effectLst/>
                <a:latin typeface="+mj-lt"/>
                <a:ea typeface="Aptos" panose="020B0004020202020204" pitchFamily="34" charset="0"/>
                <a:cs typeface="Arial" panose="020B0604020202020204" pitchFamily="34" charset="0"/>
              </a:rPr>
              <a:t>least likely to be in employment</a:t>
            </a:r>
            <a:r>
              <a:rPr lang="en-GB" sz="1500" kern="100">
                <a:solidFill>
                  <a:srgbClr val="5C5B5A"/>
                </a:solidFill>
                <a:effectLst/>
                <a:latin typeface="+mj-lt"/>
                <a:ea typeface="Aptos" panose="020B0004020202020204" pitchFamily="34" charset="0"/>
                <a:cs typeface="Arial" panose="020B0604020202020204" pitchFamily="34" charset="0"/>
              </a:rPr>
              <a:t>. Therefore, provision will require employing specialist staff with knowledge of supporting people with certain health conditions with individualised approaches: </a:t>
            </a:r>
            <a:r>
              <a:rPr lang="en-GB" sz="1500" b="1" kern="100">
                <a:solidFill>
                  <a:srgbClr val="5C5B5A"/>
                </a:solidFill>
                <a:effectLst/>
                <a:latin typeface="+mj-lt"/>
                <a:ea typeface="Aptos" panose="020B0004020202020204" pitchFamily="34" charset="0"/>
                <a:cs typeface="Arial" panose="020B0604020202020204" pitchFamily="34" charset="0"/>
              </a:rPr>
              <a:t>more intensive support  may be more suitable for neurodivergent individuals, whereas </a:t>
            </a:r>
            <a:r>
              <a:rPr lang="en-GB" sz="1500" b="1" kern="100">
                <a:solidFill>
                  <a:srgbClr val="5C5B5A"/>
                </a:solidFill>
                <a:latin typeface="+mj-lt"/>
                <a:ea typeface="Aptos" panose="020B0004020202020204" pitchFamily="34" charset="0"/>
                <a:cs typeface="Arial" panose="020B0604020202020204" pitchFamily="34" charset="0"/>
              </a:rPr>
              <a:t>moderate intensive support</a:t>
            </a:r>
            <a:r>
              <a:rPr lang="en-GB" sz="1500" b="1" kern="100">
                <a:solidFill>
                  <a:srgbClr val="5C5B5A"/>
                </a:solidFill>
                <a:effectLst/>
                <a:latin typeface="+mj-lt"/>
                <a:ea typeface="Aptos" panose="020B0004020202020204" pitchFamily="34" charset="0"/>
                <a:cs typeface="Arial" panose="020B0604020202020204" pitchFamily="34" charset="0"/>
              </a:rPr>
              <a:t> may be more suitable for people with musculoskeletal issues or less complex mental health needs</a:t>
            </a:r>
            <a:r>
              <a:rPr lang="en-GB" sz="1500" kern="100">
                <a:solidFill>
                  <a:srgbClr val="5C5B5A"/>
                </a:solidFill>
                <a:effectLst/>
                <a:latin typeface="+mj-lt"/>
                <a:ea typeface="Aptos" panose="020B0004020202020204" pitchFamily="34" charset="0"/>
                <a:cs typeface="Arial" panose="020B0604020202020204" pitchFamily="34" charset="0"/>
              </a:rPr>
              <a:t>. </a:t>
            </a:r>
          </a:p>
          <a:p>
            <a:pPr algn="r"/>
            <a:endParaRPr lang="en-GB" sz="1500" kern="100">
              <a:solidFill>
                <a:srgbClr val="5C5B5A"/>
              </a:solidFill>
              <a:latin typeface="+mj-lt"/>
              <a:ea typeface="Aptos" panose="020B0004020202020204" pitchFamily="34" charset="0"/>
              <a:cs typeface="Arial" panose="020B0604020202020204" pitchFamily="34" charset="0"/>
            </a:endParaRPr>
          </a:p>
          <a:p>
            <a:pPr algn="r"/>
            <a:r>
              <a:rPr lang="en-GB" sz="1500" b="1" kern="100">
                <a:solidFill>
                  <a:srgbClr val="5C5B5A"/>
                </a:solidFill>
                <a:latin typeface="+mj-lt"/>
                <a:ea typeface="Aptos" panose="020B0004020202020204" pitchFamily="34" charset="0"/>
                <a:cs typeface="Arial" panose="020B0604020202020204" pitchFamily="34" charset="0"/>
              </a:rPr>
              <a:t>Integrated or directly delivered health interventions specific to people's needs are essential</a:t>
            </a:r>
            <a:r>
              <a:rPr lang="en-GB" sz="1600" b="1" kern="100">
                <a:solidFill>
                  <a:srgbClr val="5C5B5A"/>
                </a:solidFill>
                <a:latin typeface="+mj-lt"/>
                <a:ea typeface="Aptos" panose="020B0004020202020204" pitchFamily="34" charset="0"/>
                <a:cs typeface="Arial" panose="020B0604020202020204" pitchFamily="34" charset="0"/>
              </a:rPr>
              <a:t>.  </a:t>
            </a:r>
            <a:r>
              <a:rPr lang="en-GB" sz="1600" b="1" kern="100">
                <a:solidFill>
                  <a:srgbClr val="5C5B5A"/>
                </a:solidFill>
                <a:effectLst/>
                <a:latin typeface="+mj-lt"/>
                <a:ea typeface="Aptos" panose="020B0004020202020204" pitchFamily="34" charset="0"/>
                <a:cs typeface="Arial" panose="020B0604020202020204" pitchFamily="34" charset="0"/>
              </a:rPr>
              <a:t> </a:t>
            </a:r>
            <a:endParaRPr lang="en-GB" sz="1600" b="1">
              <a:solidFill>
                <a:srgbClr val="5C5B5A"/>
              </a:solidFill>
              <a:latin typeface="+mj-lt"/>
            </a:endParaRPr>
          </a:p>
        </p:txBody>
      </p:sp>
      <p:sp>
        <p:nvSpPr>
          <p:cNvPr id="4" name="TextBox 3">
            <a:extLst>
              <a:ext uri="{FF2B5EF4-FFF2-40B4-BE49-F238E27FC236}">
                <a16:creationId xmlns:a16="http://schemas.microsoft.com/office/drawing/2014/main" id="{21FDA360-4693-23D8-7E2A-8D7C8108A59D}"/>
              </a:ext>
            </a:extLst>
          </p:cNvPr>
          <p:cNvSpPr txBox="1"/>
          <p:nvPr/>
        </p:nvSpPr>
        <p:spPr>
          <a:xfrm>
            <a:off x="256015" y="162978"/>
            <a:ext cx="11935985" cy="670657"/>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a:ln>
                  <a:noFill/>
                </a:ln>
                <a:solidFill>
                  <a:srgbClr val="5C5B5A"/>
                </a:solidFill>
                <a:effectLst/>
                <a:uLnTx/>
                <a:uFillTx/>
                <a:latin typeface="+mj-lt"/>
              </a:rPr>
              <a:t>Type of health condition</a:t>
            </a:r>
          </a:p>
        </p:txBody>
      </p:sp>
      <p:sp>
        <p:nvSpPr>
          <p:cNvPr id="10" name="TextBox 9">
            <a:extLst>
              <a:ext uri="{FF2B5EF4-FFF2-40B4-BE49-F238E27FC236}">
                <a16:creationId xmlns:a16="http://schemas.microsoft.com/office/drawing/2014/main" id="{F00EFAE2-6531-605D-56F4-95B92BE632B7}"/>
              </a:ext>
            </a:extLst>
          </p:cNvPr>
          <p:cNvSpPr txBox="1"/>
          <p:nvPr/>
        </p:nvSpPr>
        <p:spPr>
          <a:xfrm>
            <a:off x="404234" y="5257220"/>
            <a:ext cx="11251298" cy="1323439"/>
          </a:xfrm>
          <a:prstGeom prst="rect">
            <a:avLst/>
          </a:prstGeom>
          <a:noFill/>
          <a:ln w="28575">
            <a:solidFill>
              <a:srgbClr val="ED641C"/>
            </a:solidFill>
          </a:ln>
        </p:spPr>
        <p:txBody>
          <a:bodyPr wrap="square">
            <a:spAutoFit/>
          </a:bodyPr>
          <a:lstStyle/>
          <a:p>
            <a:pPr algn="ctr"/>
            <a:r>
              <a:rPr lang="en-GB" sz="1600" b="0" i="0" u="none" strike="noStrike">
                <a:solidFill>
                  <a:srgbClr val="5C5B5A"/>
                </a:solidFill>
                <a:effectLst/>
                <a:latin typeface="+mj-lt"/>
              </a:rPr>
              <a:t>Data held by Working Well programmes highlight that the</a:t>
            </a:r>
            <a:r>
              <a:rPr lang="en-GB" sz="1600" b="1" i="0" u="none" strike="noStrike">
                <a:solidFill>
                  <a:srgbClr val="5C5B5A"/>
                </a:solidFill>
                <a:effectLst/>
                <a:latin typeface="+mj-lt"/>
              </a:rPr>
              <a:t> most prevalent health conditions or disabilities </a:t>
            </a:r>
            <a:r>
              <a:rPr lang="en-GB" sz="1600" i="0" u="none" strike="noStrike">
                <a:solidFill>
                  <a:srgbClr val="5C5B5A"/>
                </a:solidFill>
                <a:effectLst/>
                <a:latin typeface="+mj-lt"/>
              </a:rPr>
              <a:t>for GM residents accessing the services are</a:t>
            </a:r>
            <a:r>
              <a:rPr lang="en-GB" sz="1600" b="1" i="0" u="none" strike="noStrike">
                <a:solidFill>
                  <a:srgbClr val="5C5B5A"/>
                </a:solidFill>
                <a:effectLst/>
                <a:latin typeface="+mj-lt"/>
              </a:rPr>
              <a:t> psychiatric disorders, </a:t>
            </a:r>
            <a:r>
              <a:rPr lang="en-GB" sz="1600" i="0" u="none" strike="noStrike">
                <a:solidFill>
                  <a:srgbClr val="5C5B5A"/>
                </a:solidFill>
                <a:effectLst/>
                <a:latin typeface="+mj-lt"/>
              </a:rPr>
              <a:t>such as depression, low mood, or anxiety</a:t>
            </a:r>
            <a:r>
              <a:rPr lang="en-GB" sz="1600" b="1" i="0" u="none" strike="noStrike">
                <a:solidFill>
                  <a:srgbClr val="5C5B5A"/>
                </a:solidFill>
                <a:effectLst/>
                <a:latin typeface="+mj-lt"/>
              </a:rPr>
              <a:t>, </a:t>
            </a:r>
            <a:r>
              <a:rPr lang="en-GB" sz="1600" i="0" u="none" strike="noStrike">
                <a:solidFill>
                  <a:srgbClr val="5C5B5A"/>
                </a:solidFill>
                <a:effectLst/>
                <a:latin typeface="+mj-lt"/>
              </a:rPr>
              <a:t>with</a:t>
            </a:r>
            <a:r>
              <a:rPr lang="en-GB" sz="1600" b="1" i="0" u="none" strike="noStrike">
                <a:solidFill>
                  <a:srgbClr val="5C5B5A"/>
                </a:solidFill>
                <a:effectLst/>
                <a:latin typeface="+mj-lt"/>
              </a:rPr>
              <a:t> musculoskeletal problems the second most prevalent condition. </a:t>
            </a:r>
            <a:r>
              <a:rPr lang="en-GB" sz="1600" b="0" i="0" u="none" strike="noStrike">
                <a:solidFill>
                  <a:srgbClr val="5C5B5A"/>
                </a:solidFill>
                <a:effectLst/>
                <a:latin typeface="+mj-lt"/>
              </a:rPr>
              <a:t>This information correlates with a national picture where research has found the main reasons for economic inactivity due to LTSD are mental ill health and musculoskeletal issues. </a:t>
            </a:r>
            <a:endParaRPr lang="en-GB" sz="1600">
              <a:latin typeface="+mj-lt"/>
            </a:endParaRPr>
          </a:p>
        </p:txBody>
      </p:sp>
      <p:sp>
        <p:nvSpPr>
          <p:cNvPr id="3" name="TextBox 2">
            <a:extLst>
              <a:ext uri="{FF2B5EF4-FFF2-40B4-BE49-F238E27FC236}">
                <a16:creationId xmlns:a16="http://schemas.microsoft.com/office/drawing/2014/main" id="{7E63E1D8-B3FA-AE23-B766-86EB842EC049}"/>
              </a:ext>
            </a:extLst>
          </p:cNvPr>
          <p:cNvSpPr txBox="1"/>
          <p:nvPr/>
        </p:nvSpPr>
        <p:spPr>
          <a:xfrm>
            <a:off x="3325836" y="4859642"/>
            <a:ext cx="2708239" cy="261610"/>
          </a:xfrm>
          <a:prstGeom prst="rect">
            <a:avLst/>
          </a:prstGeom>
          <a:noFill/>
        </p:spPr>
        <p:txBody>
          <a:bodyPr wrap="square" rtlCol="0">
            <a:spAutoFit/>
          </a:bodyPr>
          <a:lstStyle/>
          <a:p>
            <a:r>
              <a:rPr lang="en-GB" sz="1100">
                <a:solidFill>
                  <a:srgbClr val="9A9A9A"/>
                </a:solidFill>
                <a:latin typeface="+mj-lt"/>
              </a:rPr>
              <a:t>Employment rate</a:t>
            </a:r>
          </a:p>
        </p:txBody>
      </p:sp>
      <p:sp>
        <p:nvSpPr>
          <p:cNvPr id="6" name="TextBox 5">
            <a:extLst>
              <a:ext uri="{FF2B5EF4-FFF2-40B4-BE49-F238E27FC236}">
                <a16:creationId xmlns:a16="http://schemas.microsoft.com/office/drawing/2014/main" id="{05D9F878-0E2A-2923-1A37-41BCA735E4EB}"/>
              </a:ext>
            </a:extLst>
          </p:cNvPr>
          <p:cNvSpPr txBox="1"/>
          <p:nvPr/>
        </p:nvSpPr>
        <p:spPr>
          <a:xfrm rot="16200000">
            <a:off x="-407402" y="2770431"/>
            <a:ext cx="1281275" cy="261610"/>
          </a:xfrm>
          <a:prstGeom prst="rect">
            <a:avLst/>
          </a:prstGeom>
          <a:noFill/>
        </p:spPr>
        <p:txBody>
          <a:bodyPr wrap="square" rtlCol="0">
            <a:spAutoFit/>
          </a:bodyPr>
          <a:lstStyle/>
          <a:p>
            <a:r>
              <a:rPr lang="en-GB" sz="1100">
                <a:solidFill>
                  <a:srgbClr val="9A9A9A"/>
                </a:solidFill>
                <a:latin typeface="+mj-lt"/>
              </a:rPr>
              <a:t>Health condition</a:t>
            </a:r>
          </a:p>
        </p:txBody>
      </p:sp>
    </p:spTree>
    <p:extLst>
      <p:ext uri="{BB962C8B-B14F-4D97-AF65-F5344CB8AC3E}">
        <p14:creationId xmlns:p14="http://schemas.microsoft.com/office/powerpoint/2010/main" val="3144937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0759A7-03D2-2CAB-AC64-202E3DF3470F}"/>
              </a:ext>
            </a:extLst>
          </p:cNvPr>
          <p:cNvSpPr txBox="1"/>
          <p:nvPr/>
        </p:nvSpPr>
        <p:spPr>
          <a:xfrm>
            <a:off x="779109" y="388433"/>
            <a:ext cx="5840766" cy="584775"/>
          </a:xfrm>
          <a:prstGeom prst="rect">
            <a:avLst/>
          </a:prstGeom>
          <a:noFill/>
        </p:spPr>
        <p:txBody>
          <a:bodyPr wrap="square" rtlCol="0">
            <a:spAutoFit/>
          </a:bodyPr>
          <a:lstStyle/>
          <a:p>
            <a:r>
              <a:rPr lang="en-GB" sz="3200" b="1">
                <a:solidFill>
                  <a:srgbClr val="5C5B5A"/>
                </a:solidFill>
                <a:latin typeface="+mj-lt"/>
              </a:rPr>
              <a:t>Econometric profiling</a:t>
            </a:r>
          </a:p>
        </p:txBody>
      </p:sp>
      <p:sp>
        <p:nvSpPr>
          <p:cNvPr id="5" name="Rectangle 1">
            <a:extLst>
              <a:ext uri="{FF2B5EF4-FFF2-40B4-BE49-F238E27FC236}">
                <a16:creationId xmlns:a16="http://schemas.microsoft.com/office/drawing/2014/main" id="{B0493518-5D36-FAA5-22C5-092ABD6C2EFB}"/>
              </a:ext>
            </a:extLst>
          </p:cNvPr>
          <p:cNvSpPr>
            <a:spLocks noChangeArrowheads="1"/>
          </p:cNvSpPr>
          <p:nvPr/>
        </p:nvSpPr>
        <p:spPr bwMode="auto">
          <a:xfrm>
            <a:off x="779109" y="1040452"/>
            <a:ext cx="102574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1600" b="0" i="0" u="none" strike="noStrike" cap="none" normalizeH="0" baseline="0">
                <a:ln>
                  <a:noFill/>
                </a:ln>
                <a:solidFill>
                  <a:srgbClr val="5C5B5A"/>
                </a:solidFill>
                <a:effectLst/>
                <a:latin typeface="+mj-lt"/>
              </a:rPr>
              <a:t>Working Well annual report (2021) included econometric (complex regression</a:t>
            </a:r>
            <a:r>
              <a:rPr lang="en-US" altLang="en-US" sz="1600">
                <a:solidFill>
                  <a:srgbClr val="5C5B5A"/>
                </a:solidFill>
                <a:latin typeface="+mj-lt"/>
              </a:rPr>
              <a:t>) </a:t>
            </a:r>
            <a:r>
              <a:rPr kumimoji="0" lang="en-US" altLang="en-US" sz="1600" b="0" i="0" u="none" strike="noStrike" cap="none" normalizeH="0" baseline="0">
                <a:ln>
                  <a:noFill/>
                </a:ln>
                <a:solidFill>
                  <a:srgbClr val="5C5B5A"/>
                </a:solidFill>
                <a:effectLst/>
                <a:latin typeface="+mj-lt"/>
              </a:rPr>
              <a:t>analysis of WW participant data, identifying </a:t>
            </a:r>
            <a:r>
              <a:rPr kumimoji="0" lang="en-US" altLang="en-US" sz="1600" b="1" i="0" u="none" strike="noStrike" cap="none" normalizeH="0" baseline="0">
                <a:ln>
                  <a:noFill/>
                </a:ln>
                <a:solidFill>
                  <a:srgbClr val="5C5B5A"/>
                </a:solidFill>
                <a:effectLst/>
                <a:latin typeface="+mj-lt"/>
              </a:rPr>
              <a:t>key factors that determine ‘job start likelihood</a:t>
            </a:r>
            <a:r>
              <a:rPr kumimoji="0" lang="en-US" altLang="en-US" sz="1600" b="0" i="0" u="none" strike="noStrike" cap="none" normalizeH="0" baseline="0">
                <a:ln>
                  <a:noFill/>
                </a:ln>
                <a:solidFill>
                  <a:srgbClr val="5C5B5A"/>
                </a:solidFill>
                <a:effectLst/>
                <a:latin typeface="+mj-lt"/>
              </a:rPr>
              <a:t>’</a:t>
            </a:r>
            <a:r>
              <a:rPr lang="en-US" altLang="en-US" sz="1600">
                <a:solidFill>
                  <a:srgbClr val="5C5B5A"/>
                </a:solidFill>
                <a:latin typeface="+mj-lt"/>
              </a:rPr>
              <a:t>. </a:t>
            </a:r>
          </a:p>
          <a:p>
            <a:pPr marL="0" marR="0" lvl="0" indent="0" algn="l" defTabSz="914400" rtl="0" eaLnBrk="0" fontAlgn="base" latinLnBrk="0" hangingPunct="0">
              <a:spcBef>
                <a:spcPct val="0"/>
              </a:spcBef>
              <a:spcAft>
                <a:spcPct val="0"/>
              </a:spcAft>
              <a:buClrTx/>
              <a:buSzTx/>
              <a:buFontTx/>
              <a:buNone/>
              <a:tabLst/>
            </a:pPr>
            <a:endParaRPr lang="en-US" altLang="en-US" sz="1600">
              <a:solidFill>
                <a:srgbClr val="5C5B5A"/>
              </a:solidFill>
              <a:latin typeface="+mj-lt"/>
            </a:endParaRPr>
          </a:p>
          <a:p>
            <a:pPr marL="0" marR="0" lvl="0" indent="0" algn="l" defTabSz="914400" rtl="0" eaLnBrk="0" fontAlgn="base" latinLnBrk="0" hangingPunct="0">
              <a:spcBef>
                <a:spcPct val="0"/>
              </a:spcBef>
              <a:spcAft>
                <a:spcPct val="0"/>
              </a:spcAft>
              <a:buClrTx/>
              <a:buSzTx/>
              <a:buFontTx/>
              <a:buNone/>
              <a:tabLst/>
            </a:pPr>
            <a:r>
              <a:rPr lang="en-US" altLang="en-US" sz="1600" b="1">
                <a:solidFill>
                  <a:srgbClr val="5C5B5A"/>
                </a:solidFill>
                <a:latin typeface="+mj-lt"/>
              </a:rPr>
              <a:t>Attributes with greatest affect are</a:t>
            </a:r>
            <a:r>
              <a:rPr lang="en-US" altLang="en-US" sz="1600">
                <a:solidFill>
                  <a:srgbClr val="5C5B5A"/>
                </a:solidFill>
                <a:latin typeface="+mj-lt"/>
              </a:rPr>
              <a:t>:</a:t>
            </a:r>
          </a:p>
        </p:txBody>
      </p:sp>
      <p:grpSp>
        <p:nvGrpSpPr>
          <p:cNvPr id="7" name="Group 6">
            <a:extLst>
              <a:ext uri="{FF2B5EF4-FFF2-40B4-BE49-F238E27FC236}">
                <a16:creationId xmlns:a16="http://schemas.microsoft.com/office/drawing/2014/main" id="{EC205517-0703-E2E4-B421-69DA8E3B074F}"/>
              </a:ext>
            </a:extLst>
          </p:cNvPr>
          <p:cNvGrpSpPr/>
          <p:nvPr/>
        </p:nvGrpSpPr>
        <p:grpSpPr>
          <a:xfrm>
            <a:off x="863600" y="2250500"/>
            <a:ext cx="10172997" cy="2151381"/>
            <a:chOff x="555826" y="2457789"/>
            <a:chExt cx="11190002" cy="2645620"/>
          </a:xfrm>
        </p:grpSpPr>
        <p:sp>
          <p:nvSpPr>
            <p:cNvPr id="8" name="Freeform: Shape 7">
              <a:extLst>
                <a:ext uri="{FF2B5EF4-FFF2-40B4-BE49-F238E27FC236}">
                  <a16:creationId xmlns:a16="http://schemas.microsoft.com/office/drawing/2014/main" id="{0368162E-D6E6-EC2C-9553-5B9241364FAE}"/>
                </a:ext>
              </a:extLst>
            </p:cNvPr>
            <p:cNvSpPr/>
            <p:nvPr/>
          </p:nvSpPr>
          <p:spPr>
            <a:xfrm>
              <a:off x="555826"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Age</a:t>
              </a:r>
            </a:p>
          </p:txBody>
        </p:sp>
        <p:sp>
          <p:nvSpPr>
            <p:cNvPr id="9" name="Freeform: Shape 8">
              <a:extLst>
                <a:ext uri="{FF2B5EF4-FFF2-40B4-BE49-F238E27FC236}">
                  <a16:creationId xmlns:a16="http://schemas.microsoft.com/office/drawing/2014/main" id="{BC9A323D-DF5D-475B-2EA4-3CEB828D89E7}"/>
                </a:ext>
              </a:extLst>
            </p:cNvPr>
            <p:cNvSpPr/>
            <p:nvPr/>
          </p:nvSpPr>
          <p:spPr>
            <a:xfrm>
              <a:off x="555826" y="3115202"/>
              <a:ext cx="2531674" cy="1988207"/>
            </a:xfrm>
            <a:custGeom>
              <a:avLst/>
              <a:gdLst>
                <a:gd name="connsiteX0" fmla="*/ 0 w 2531674"/>
                <a:gd name="connsiteY0" fmla="*/ 0 h 2779312"/>
                <a:gd name="connsiteX1" fmla="*/ 2531674 w 2531674"/>
                <a:gd name="connsiteY1" fmla="*/ 0 h 2779312"/>
                <a:gd name="connsiteX2" fmla="*/ 2531674 w 2531674"/>
                <a:gd name="connsiteY2" fmla="*/ 2779312 h 2779312"/>
                <a:gd name="connsiteX3" fmla="*/ 0 w 2531674"/>
                <a:gd name="connsiteY3" fmla="*/ 2779312 h 2779312"/>
                <a:gd name="connsiteX4" fmla="*/ 0 w 2531674"/>
                <a:gd name="connsiteY4" fmla="*/ 0 h 277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2779312">
                  <a:moveTo>
                    <a:pt x="0" y="0"/>
                  </a:moveTo>
                  <a:lnTo>
                    <a:pt x="2531674" y="0"/>
                  </a:lnTo>
                  <a:lnTo>
                    <a:pt x="2531674" y="2779312"/>
                  </a:lnTo>
                  <a:lnTo>
                    <a:pt x="0" y="277931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kumimoji="0" lang="en-US" altLang="en-US" sz="1400" b="1" i="0" u="none" strike="noStrike" kern="1200" cap="none" normalizeH="0" baseline="0">
                  <a:ln>
                    <a:noFill/>
                  </a:ln>
                  <a:solidFill>
                    <a:srgbClr val="5C5B5A"/>
                  </a:solidFill>
                  <a:effectLst/>
                  <a:latin typeface="+mj-lt"/>
                </a:rPr>
                <a:t>Job start likelihood decreases with age</a:t>
              </a:r>
              <a:r>
                <a:rPr kumimoji="0" lang="en-US" altLang="en-US" sz="1400" b="0" i="0" u="none" strike="noStrike" kern="1200" cap="none" normalizeH="0" baseline="0">
                  <a:ln>
                    <a:noFill/>
                  </a:ln>
                  <a:solidFill>
                    <a:srgbClr val="5C5B5A"/>
                  </a:solidFill>
                  <a:effectLst/>
                  <a:latin typeface="+mj-lt"/>
                </a:rPr>
                <a:t>, from nearly 40% for 20-year-olds to around 20% for 60-year-olds. </a:t>
              </a:r>
              <a:endParaRPr lang="en-GB" sz="1400" kern="1200">
                <a:latin typeface="+mj-lt"/>
              </a:endParaRPr>
            </a:p>
          </p:txBody>
        </p:sp>
        <p:sp>
          <p:nvSpPr>
            <p:cNvPr id="10" name="Freeform: Shape 9">
              <a:extLst>
                <a:ext uri="{FF2B5EF4-FFF2-40B4-BE49-F238E27FC236}">
                  <a16:creationId xmlns:a16="http://schemas.microsoft.com/office/drawing/2014/main" id="{54B48114-E2C3-66B1-949F-37D5FCBA9097}"/>
                </a:ext>
              </a:extLst>
            </p:cNvPr>
            <p:cNvSpPr/>
            <p:nvPr/>
          </p:nvSpPr>
          <p:spPr>
            <a:xfrm>
              <a:off x="3441935"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Length of unemployment</a:t>
              </a:r>
            </a:p>
          </p:txBody>
        </p:sp>
        <p:sp>
          <p:nvSpPr>
            <p:cNvPr id="11" name="Freeform: Shape 10">
              <a:extLst>
                <a:ext uri="{FF2B5EF4-FFF2-40B4-BE49-F238E27FC236}">
                  <a16:creationId xmlns:a16="http://schemas.microsoft.com/office/drawing/2014/main" id="{8AF1FE37-5B3A-6777-5F46-5E2BEF1FBDF5}"/>
                </a:ext>
              </a:extLst>
            </p:cNvPr>
            <p:cNvSpPr/>
            <p:nvPr/>
          </p:nvSpPr>
          <p:spPr>
            <a:xfrm>
              <a:off x="3441935" y="3115202"/>
              <a:ext cx="2531674" cy="1988207"/>
            </a:xfrm>
            <a:custGeom>
              <a:avLst/>
              <a:gdLst>
                <a:gd name="connsiteX0" fmla="*/ 0 w 2531674"/>
                <a:gd name="connsiteY0" fmla="*/ 0 h 2779312"/>
                <a:gd name="connsiteX1" fmla="*/ 2531674 w 2531674"/>
                <a:gd name="connsiteY1" fmla="*/ 0 h 2779312"/>
                <a:gd name="connsiteX2" fmla="*/ 2531674 w 2531674"/>
                <a:gd name="connsiteY2" fmla="*/ 2779312 h 2779312"/>
                <a:gd name="connsiteX3" fmla="*/ 0 w 2531674"/>
                <a:gd name="connsiteY3" fmla="*/ 2779312 h 2779312"/>
                <a:gd name="connsiteX4" fmla="*/ 0 w 2531674"/>
                <a:gd name="connsiteY4" fmla="*/ 0 h 277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2779312">
                  <a:moveTo>
                    <a:pt x="0" y="0"/>
                  </a:moveTo>
                  <a:lnTo>
                    <a:pt x="2531674" y="0"/>
                  </a:lnTo>
                  <a:lnTo>
                    <a:pt x="2531674" y="2779312"/>
                  </a:lnTo>
                  <a:lnTo>
                    <a:pt x="0" y="277931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kumimoji="0" lang="en-US" altLang="en-US" sz="1400" b="0" i="0" u="none" strike="noStrike" kern="1200" cap="none" normalizeH="0" baseline="0">
                  <a:ln>
                    <a:noFill/>
                  </a:ln>
                  <a:solidFill>
                    <a:srgbClr val="5C5B5A"/>
                  </a:solidFill>
                  <a:effectLst/>
                  <a:latin typeface="+mj-lt"/>
                </a:rPr>
                <a:t>Those unemployed for 0-6 months are most likely to start a job (49.7%), with </a:t>
              </a:r>
              <a:r>
                <a:rPr kumimoji="0" lang="en-US" altLang="en-US" sz="1400" b="1" i="0" u="none" strike="noStrike" kern="1200" cap="none" normalizeH="0" baseline="0">
                  <a:ln>
                    <a:noFill/>
                  </a:ln>
                  <a:solidFill>
                    <a:srgbClr val="5C5B5A"/>
                  </a:solidFill>
                  <a:effectLst/>
                  <a:latin typeface="+mj-lt"/>
                </a:rPr>
                <a:t>likelihood decreasing the longer they are out of work</a:t>
              </a:r>
              <a:r>
                <a:rPr kumimoji="0" lang="en-US" altLang="en-US" sz="1400" b="0" i="0" u="none" strike="noStrike" kern="1200" cap="none" normalizeH="0" baseline="0">
                  <a:ln>
                    <a:noFill/>
                  </a:ln>
                  <a:solidFill>
                    <a:srgbClr val="5C5B5A"/>
                  </a:solidFill>
                  <a:effectLst/>
                  <a:latin typeface="+mj-lt"/>
                </a:rPr>
                <a:t>, down to 13.6% for over 10 years. </a:t>
              </a:r>
              <a:endParaRPr lang="en-GB" sz="1400" kern="1200">
                <a:latin typeface="+mj-lt"/>
              </a:endParaRPr>
            </a:p>
          </p:txBody>
        </p:sp>
        <p:sp>
          <p:nvSpPr>
            <p:cNvPr id="12" name="Freeform: Shape 11">
              <a:extLst>
                <a:ext uri="{FF2B5EF4-FFF2-40B4-BE49-F238E27FC236}">
                  <a16:creationId xmlns:a16="http://schemas.microsoft.com/office/drawing/2014/main" id="{6A5F5305-DFF0-9501-5D4B-9062BE9BC09A}"/>
                </a:ext>
              </a:extLst>
            </p:cNvPr>
            <p:cNvSpPr/>
            <p:nvPr/>
          </p:nvSpPr>
          <p:spPr>
            <a:xfrm>
              <a:off x="6328045"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Confidence</a:t>
              </a:r>
            </a:p>
          </p:txBody>
        </p:sp>
        <p:sp>
          <p:nvSpPr>
            <p:cNvPr id="13" name="Freeform: Shape 12">
              <a:extLst>
                <a:ext uri="{FF2B5EF4-FFF2-40B4-BE49-F238E27FC236}">
                  <a16:creationId xmlns:a16="http://schemas.microsoft.com/office/drawing/2014/main" id="{BAAEBE71-369F-6E48-182C-48404559C871}"/>
                </a:ext>
              </a:extLst>
            </p:cNvPr>
            <p:cNvSpPr/>
            <p:nvPr/>
          </p:nvSpPr>
          <p:spPr>
            <a:xfrm>
              <a:off x="6328045" y="3115202"/>
              <a:ext cx="2531674" cy="1988207"/>
            </a:xfrm>
            <a:custGeom>
              <a:avLst/>
              <a:gdLst>
                <a:gd name="connsiteX0" fmla="*/ 0 w 2531674"/>
                <a:gd name="connsiteY0" fmla="*/ 0 h 2779312"/>
                <a:gd name="connsiteX1" fmla="*/ 2531674 w 2531674"/>
                <a:gd name="connsiteY1" fmla="*/ 0 h 2779312"/>
                <a:gd name="connsiteX2" fmla="*/ 2531674 w 2531674"/>
                <a:gd name="connsiteY2" fmla="*/ 2779312 h 2779312"/>
                <a:gd name="connsiteX3" fmla="*/ 0 w 2531674"/>
                <a:gd name="connsiteY3" fmla="*/ 2779312 h 2779312"/>
                <a:gd name="connsiteX4" fmla="*/ 0 w 2531674"/>
                <a:gd name="connsiteY4" fmla="*/ 0 h 277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2779312">
                  <a:moveTo>
                    <a:pt x="0" y="0"/>
                  </a:moveTo>
                  <a:lnTo>
                    <a:pt x="2531674" y="0"/>
                  </a:lnTo>
                  <a:lnTo>
                    <a:pt x="2531674" y="2779312"/>
                  </a:lnTo>
                  <a:lnTo>
                    <a:pt x="0" y="277931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pPr>
              <a:r>
                <a:rPr kumimoji="0" lang="en-US" altLang="en-US" sz="1400" b="1" i="0" u="none" strike="noStrike" kern="1200" cap="none" normalizeH="0" baseline="0">
                  <a:ln>
                    <a:noFill/>
                  </a:ln>
                  <a:solidFill>
                    <a:srgbClr val="5C5B5A"/>
                  </a:solidFill>
                  <a:effectLst/>
                  <a:latin typeface="+mj-lt"/>
                </a:rPr>
                <a:t>Highly confident clients </a:t>
              </a:r>
              <a:r>
                <a:rPr kumimoji="0" lang="en-US" altLang="en-US" sz="1400" b="0" i="0" u="none" strike="noStrike" kern="1200" cap="none" normalizeH="0" baseline="0">
                  <a:ln>
                    <a:noFill/>
                  </a:ln>
                  <a:solidFill>
                    <a:srgbClr val="5C5B5A"/>
                  </a:solidFill>
                  <a:effectLst/>
                  <a:latin typeface="+mj-lt"/>
                </a:rPr>
                <a:t>(score of 6/6) </a:t>
              </a:r>
              <a:r>
                <a:rPr kumimoji="0" lang="en-US" altLang="en-US" sz="1400" b="1" i="0" u="none" strike="noStrike" kern="1200" cap="none" normalizeH="0" baseline="0">
                  <a:ln>
                    <a:noFill/>
                  </a:ln>
                  <a:solidFill>
                    <a:srgbClr val="5C5B5A"/>
                  </a:solidFill>
                  <a:effectLst/>
                  <a:latin typeface="+mj-lt"/>
                </a:rPr>
                <a:t>are more likely to start a job </a:t>
              </a:r>
              <a:r>
                <a:rPr kumimoji="0" lang="en-US" altLang="en-US" sz="1400" b="0" i="0" u="none" strike="noStrike" kern="1200" cap="none" normalizeH="0" baseline="0">
                  <a:ln>
                    <a:noFill/>
                  </a:ln>
                  <a:solidFill>
                    <a:srgbClr val="5C5B5A"/>
                  </a:solidFill>
                  <a:effectLst/>
                  <a:latin typeface="+mj-lt"/>
                </a:rPr>
                <a:t>(36.7%) compared to the least confident (14.7%). </a:t>
              </a:r>
              <a:endParaRPr lang="en-GB" sz="1400" kern="1200">
                <a:latin typeface="+mj-lt"/>
              </a:endParaRPr>
            </a:p>
          </p:txBody>
        </p:sp>
        <p:sp>
          <p:nvSpPr>
            <p:cNvPr id="14" name="Freeform: Shape 13">
              <a:extLst>
                <a:ext uri="{FF2B5EF4-FFF2-40B4-BE49-F238E27FC236}">
                  <a16:creationId xmlns:a16="http://schemas.microsoft.com/office/drawing/2014/main" id="{78C4934D-CB92-8730-07DB-A99AD46BDBC9}"/>
                </a:ext>
              </a:extLst>
            </p:cNvPr>
            <p:cNvSpPr/>
            <p:nvPr/>
          </p:nvSpPr>
          <p:spPr>
            <a:xfrm>
              <a:off x="9214154"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Engagement</a:t>
              </a:r>
            </a:p>
          </p:txBody>
        </p:sp>
        <p:sp>
          <p:nvSpPr>
            <p:cNvPr id="15" name="Freeform: Shape 14">
              <a:extLst>
                <a:ext uri="{FF2B5EF4-FFF2-40B4-BE49-F238E27FC236}">
                  <a16:creationId xmlns:a16="http://schemas.microsoft.com/office/drawing/2014/main" id="{F308A014-62AA-1467-E139-C1DC0C9F233A}"/>
                </a:ext>
              </a:extLst>
            </p:cNvPr>
            <p:cNvSpPr/>
            <p:nvPr/>
          </p:nvSpPr>
          <p:spPr>
            <a:xfrm>
              <a:off x="9214154" y="3115202"/>
              <a:ext cx="2531674" cy="1988207"/>
            </a:xfrm>
            <a:custGeom>
              <a:avLst/>
              <a:gdLst>
                <a:gd name="connsiteX0" fmla="*/ 0 w 2531674"/>
                <a:gd name="connsiteY0" fmla="*/ 0 h 2779312"/>
                <a:gd name="connsiteX1" fmla="*/ 2531674 w 2531674"/>
                <a:gd name="connsiteY1" fmla="*/ 0 h 2779312"/>
                <a:gd name="connsiteX2" fmla="*/ 2531674 w 2531674"/>
                <a:gd name="connsiteY2" fmla="*/ 2779312 h 2779312"/>
                <a:gd name="connsiteX3" fmla="*/ 0 w 2531674"/>
                <a:gd name="connsiteY3" fmla="*/ 2779312 h 2779312"/>
                <a:gd name="connsiteX4" fmla="*/ 0 w 2531674"/>
                <a:gd name="connsiteY4" fmla="*/ 0 h 2779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2779312">
                  <a:moveTo>
                    <a:pt x="0" y="0"/>
                  </a:moveTo>
                  <a:lnTo>
                    <a:pt x="2531674" y="0"/>
                  </a:lnTo>
                  <a:lnTo>
                    <a:pt x="2531674" y="2779312"/>
                  </a:lnTo>
                  <a:lnTo>
                    <a:pt x="0" y="2779312"/>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Bef>
                  <a:spcPct val="0"/>
                </a:spcBef>
                <a:spcAft>
                  <a:spcPct val="15000"/>
                </a:spcAft>
                <a:buClrTx/>
                <a:buSzTx/>
              </a:pPr>
              <a:r>
                <a:rPr kumimoji="0" lang="en-US" altLang="en-US" sz="1400" b="1" i="0" u="none" strike="noStrike" kern="1200" cap="none" normalizeH="0" baseline="0">
                  <a:ln>
                    <a:noFill/>
                  </a:ln>
                  <a:solidFill>
                    <a:srgbClr val="5C5B5A"/>
                  </a:solidFill>
                  <a:effectLst/>
                  <a:latin typeface="+mj-lt"/>
                </a:rPr>
                <a:t>Higher engagement with the service increases job start likelihood</a:t>
              </a:r>
              <a:r>
                <a:rPr kumimoji="0" lang="en-US" altLang="en-US" sz="1400" b="0" i="0" u="none" strike="noStrike" kern="1200" cap="none" normalizeH="0" baseline="0">
                  <a:ln>
                    <a:noFill/>
                  </a:ln>
                  <a:solidFill>
                    <a:srgbClr val="5C5B5A"/>
                  </a:solidFill>
                  <a:effectLst/>
                  <a:latin typeface="+mj-lt"/>
                </a:rPr>
                <a:t>, from around 35% for fully engaged clients to a few percentage points for those barely engaged. </a:t>
              </a:r>
              <a:endParaRPr lang="en-GB" sz="1400" kern="1200">
                <a:latin typeface="+mj-lt"/>
              </a:endParaRPr>
            </a:p>
          </p:txBody>
        </p:sp>
      </p:grpSp>
      <p:pic>
        <p:nvPicPr>
          <p:cNvPr id="4" name="Graphic 3" descr="Mathematics outline">
            <a:extLst>
              <a:ext uri="{FF2B5EF4-FFF2-40B4-BE49-F238E27FC236}">
                <a16:creationId xmlns:a16="http://schemas.microsoft.com/office/drawing/2014/main" id="{ADD1E569-AC78-D222-65AC-194DA43132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6175" y="108585"/>
            <a:ext cx="955381" cy="955381"/>
          </a:xfrm>
          <a:prstGeom prst="rect">
            <a:avLst/>
          </a:prstGeom>
        </p:spPr>
      </p:pic>
      <p:sp>
        <p:nvSpPr>
          <p:cNvPr id="16" name="TextBox 15">
            <a:extLst>
              <a:ext uri="{FF2B5EF4-FFF2-40B4-BE49-F238E27FC236}">
                <a16:creationId xmlns:a16="http://schemas.microsoft.com/office/drawing/2014/main" id="{5D02F1BA-5FFF-49A0-9FF4-A24E30154A8D}"/>
              </a:ext>
            </a:extLst>
          </p:cNvPr>
          <p:cNvSpPr txBox="1"/>
          <p:nvPr/>
        </p:nvSpPr>
        <p:spPr>
          <a:xfrm>
            <a:off x="779109" y="4489372"/>
            <a:ext cx="6097772" cy="338554"/>
          </a:xfrm>
          <a:prstGeom prst="rect">
            <a:avLst/>
          </a:prstGeom>
          <a:noFill/>
        </p:spPr>
        <p:txBody>
          <a:bodyPr wrap="square">
            <a:spAutoFit/>
          </a:bodyPr>
          <a:lstStyle/>
          <a:p>
            <a:pPr marL="0" marR="0" lvl="0" indent="0" algn="l" defTabSz="914400" rtl="0" eaLnBrk="0" fontAlgn="base" latinLnBrk="0" hangingPunct="0">
              <a:spcBef>
                <a:spcPct val="0"/>
              </a:spcBef>
              <a:spcAft>
                <a:spcPct val="0"/>
              </a:spcAft>
              <a:buClrTx/>
              <a:buSzTx/>
              <a:buFontTx/>
              <a:buNone/>
              <a:tabLst/>
            </a:pPr>
            <a:r>
              <a:rPr lang="en-US" altLang="en-US" sz="1600" b="1">
                <a:solidFill>
                  <a:srgbClr val="5C5B5A"/>
                </a:solidFill>
                <a:latin typeface="+mj-lt"/>
              </a:rPr>
              <a:t>Other attributes that contribute include:</a:t>
            </a:r>
            <a:endParaRPr lang="en-US" altLang="en-US" sz="1600">
              <a:solidFill>
                <a:srgbClr val="5C5B5A"/>
              </a:solidFill>
              <a:latin typeface="+mj-lt"/>
            </a:endParaRPr>
          </a:p>
        </p:txBody>
      </p:sp>
      <p:grpSp>
        <p:nvGrpSpPr>
          <p:cNvPr id="17" name="Group 16">
            <a:extLst>
              <a:ext uri="{FF2B5EF4-FFF2-40B4-BE49-F238E27FC236}">
                <a16:creationId xmlns:a16="http://schemas.microsoft.com/office/drawing/2014/main" id="{D8149FAE-22C5-D5B9-AE15-4B92DC3724C6}"/>
              </a:ext>
            </a:extLst>
          </p:cNvPr>
          <p:cNvGrpSpPr/>
          <p:nvPr/>
        </p:nvGrpSpPr>
        <p:grpSpPr>
          <a:xfrm>
            <a:off x="863600" y="4946195"/>
            <a:ext cx="10172997" cy="534598"/>
            <a:chOff x="555826" y="2457789"/>
            <a:chExt cx="11190002" cy="657413"/>
          </a:xfrm>
        </p:grpSpPr>
        <p:sp>
          <p:nvSpPr>
            <p:cNvPr id="18" name="Freeform: Shape 17">
              <a:extLst>
                <a:ext uri="{FF2B5EF4-FFF2-40B4-BE49-F238E27FC236}">
                  <a16:creationId xmlns:a16="http://schemas.microsoft.com/office/drawing/2014/main" id="{8AA8DA0C-788F-5561-8861-2ED38F5FAFED}"/>
                </a:ext>
              </a:extLst>
            </p:cNvPr>
            <p:cNvSpPr/>
            <p:nvPr/>
          </p:nvSpPr>
          <p:spPr>
            <a:xfrm>
              <a:off x="555826"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a:latin typeface="+mj-lt"/>
                </a:rPr>
                <a:t>Low qualifications</a:t>
              </a:r>
              <a:endParaRPr lang="en-GB" sz="1400" b="1" kern="1200">
                <a:latin typeface="+mj-lt"/>
              </a:endParaRPr>
            </a:p>
          </p:txBody>
        </p:sp>
        <p:sp>
          <p:nvSpPr>
            <p:cNvPr id="20" name="Freeform: Shape 19">
              <a:extLst>
                <a:ext uri="{FF2B5EF4-FFF2-40B4-BE49-F238E27FC236}">
                  <a16:creationId xmlns:a16="http://schemas.microsoft.com/office/drawing/2014/main" id="{432F26CD-BBDD-5AB5-F90C-BE85C340B1CE}"/>
                </a:ext>
              </a:extLst>
            </p:cNvPr>
            <p:cNvSpPr/>
            <p:nvPr/>
          </p:nvSpPr>
          <p:spPr>
            <a:xfrm>
              <a:off x="3441935"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a:latin typeface="+mj-lt"/>
                </a:rPr>
                <a:t>Low digital skills</a:t>
              </a:r>
              <a:endParaRPr lang="en-GB" sz="1400" b="1" kern="1200">
                <a:latin typeface="+mj-lt"/>
              </a:endParaRPr>
            </a:p>
          </p:txBody>
        </p:sp>
        <p:sp>
          <p:nvSpPr>
            <p:cNvPr id="22" name="Freeform: Shape 21">
              <a:extLst>
                <a:ext uri="{FF2B5EF4-FFF2-40B4-BE49-F238E27FC236}">
                  <a16:creationId xmlns:a16="http://schemas.microsoft.com/office/drawing/2014/main" id="{066616DA-0855-EB6C-0FD3-E4D47767C738}"/>
                </a:ext>
              </a:extLst>
            </p:cNvPr>
            <p:cNvSpPr/>
            <p:nvPr/>
          </p:nvSpPr>
          <p:spPr>
            <a:xfrm>
              <a:off x="6328045"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Caring responsibilities</a:t>
              </a:r>
            </a:p>
          </p:txBody>
        </p:sp>
        <p:sp>
          <p:nvSpPr>
            <p:cNvPr id="24" name="Freeform: Shape 23">
              <a:extLst>
                <a:ext uri="{FF2B5EF4-FFF2-40B4-BE49-F238E27FC236}">
                  <a16:creationId xmlns:a16="http://schemas.microsoft.com/office/drawing/2014/main" id="{FEA82521-C614-1B91-4A12-CAFC89BF4F4F}"/>
                </a:ext>
              </a:extLst>
            </p:cNvPr>
            <p:cNvSpPr/>
            <p:nvPr/>
          </p:nvSpPr>
          <p:spPr>
            <a:xfrm>
              <a:off x="9214154"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a:latin typeface="+mj-lt"/>
                </a:rPr>
                <a:t>Poor health </a:t>
              </a:r>
              <a:endParaRPr lang="en-GB" sz="1400" b="1" kern="1200">
                <a:latin typeface="+mj-lt"/>
              </a:endParaRPr>
            </a:p>
          </p:txBody>
        </p:sp>
      </p:grpSp>
      <p:grpSp>
        <p:nvGrpSpPr>
          <p:cNvPr id="26" name="Group 25">
            <a:extLst>
              <a:ext uri="{FF2B5EF4-FFF2-40B4-BE49-F238E27FC236}">
                <a16:creationId xmlns:a16="http://schemas.microsoft.com/office/drawing/2014/main" id="{AB6CD844-4C71-7F63-479B-632934B404F3}"/>
              </a:ext>
            </a:extLst>
          </p:cNvPr>
          <p:cNvGrpSpPr/>
          <p:nvPr/>
        </p:nvGrpSpPr>
        <p:grpSpPr>
          <a:xfrm>
            <a:off x="863600" y="5673359"/>
            <a:ext cx="10172997" cy="534598"/>
            <a:chOff x="555826" y="2457789"/>
            <a:chExt cx="11190002" cy="657413"/>
          </a:xfrm>
        </p:grpSpPr>
        <p:sp>
          <p:nvSpPr>
            <p:cNvPr id="27" name="Freeform: Shape 26">
              <a:extLst>
                <a:ext uri="{FF2B5EF4-FFF2-40B4-BE49-F238E27FC236}">
                  <a16:creationId xmlns:a16="http://schemas.microsoft.com/office/drawing/2014/main" id="{CF1EB046-FC8B-193C-4542-C49E458A4A67}"/>
                </a:ext>
              </a:extLst>
            </p:cNvPr>
            <p:cNvSpPr/>
            <p:nvPr/>
          </p:nvSpPr>
          <p:spPr>
            <a:xfrm>
              <a:off x="555826"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a:latin typeface="+mj-lt"/>
                </a:rPr>
                <a:t>Number of health conditions </a:t>
              </a:r>
              <a:endParaRPr lang="en-GB" sz="1400" b="1" kern="1200">
                <a:latin typeface="+mj-lt"/>
              </a:endParaRPr>
            </a:p>
          </p:txBody>
        </p:sp>
        <p:sp>
          <p:nvSpPr>
            <p:cNvPr id="28" name="Freeform: Shape 27">
              <a:extLst>
                <a:ext uri="{FF2B5EF4-FFF2-40B4-BE49-F238E27FC236}">
                  <a16:creationId xmlns:a16="http://schemas.microsoft.com/office/drawing/2014/main" id="{D3D6D4CF-0348-F796-4EED-975B3A211EA8}"/>
                </a:ext>
              </a:extLst>
            </p:cNvPr>
            <p:cNvSpPr/>
            <p:nvPr/>
          </p:nvSpPr>
          <p:spPr>
            <a:xfrm>
              <a:off x="3441935"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Debt</a:t>
              </a:r>
            </a:p>
          </p:txBody>
        </p:sp>
        <p:sp>
          <p:nvSpPr>
            <p:cNvPr id="29" name="Freeform: Shape 28">
              <a:extLst>
                <a:ext uri="{FF2B5EF4-FFF2-40B4-BE49-F238E27FC236}">
                  <a16:creationId xmlns:a16="http://schemas.microsoft.com/office/drawing/2014/main" id="{E17EAF6E-80F0-B28C-1F85-AF4DDABECF4C}"/>
                </a:ext>
              </a:extLst>
            </p:cNvPr>
            <p:cNvSpPr/>
            <p:nvPr/>
          </p:nvSpPr>
          <p:spPr>
            <a:xfrm>
              <a:off x="6328045"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kern="1200">
                  <a:latin typeface="+mj-lt"/>
                </a:rPr>
                <a:t>Whether you exercise </a:t>
              </a:r>
            </a:p>
          </p:txBody>
        </p:sp>
        <p:sp>
          <p:nvSpPr>
            <p:cNvPr id="30" name="Freeform: Shape 29">
              <a:extLst>
                <a:ext uri="{FF2B5EF4-FFF2-40B4-BE49-F238E27FC236}">
                  <a16:creationId xmlns:a16="http://schemas.microsoft.com/office/drawing/2014/main" id="{58D5F733-57ED-8DB0-87F4-2F0208DE3ACA}"/>
                </a:ext>
              </a:extLst>
            </p:cNvPr>
            <p:cNvSpPr/>
            <p:nvPr/>
          </p:nvSpPr>
          <p:spPr>
            <a:xfrm>
              <a:off x="9214154" y="2457789"/>
              <a:ext cx="2531674" cy="657413"/>
            </a:xfrm>
            <a:custGeom>
              <a:avLst/>
              <a:gdLst>
                <a:gd name="connsiteX0" fmla="*/ 0 w 2531674"/>
                <a:gd name="connsiteY0" fmla="*/ 0 h 657413"/>
                <a:gd name="connsiteX1" fmla="*/ 2531674 w 2531674"/>
                <a:gd name="connsiteY1" fmla="*/ 0 h 657413"/>
                <a:gd name="connsiteX2" fmla="*/ 2531674 w 2531674"/>
                <a:gd name="connsiteY2" fmla="*/ 657413 h 657413"/>
                <a:gd name="connsiteX3" fmla="*/ 0 w 2531674"/>
                <a:gd name="connsiteY3" fmla="*/ 657413 h 657413"/>
                <a:gd name="connsiteX4" fmla="*/ 0 w 2531674"/>
                <a:gd name="connsiteY4" fmla="*/ 0 h 65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674" h="657413">
                  <a:moveTo>
                    <a:pt x="0" y="0"/>
                  </a:moveTo>
                  <a:lnTo>
                    <a:pt x="2531674" y="0"/>
                  </a:lnTo>
                  <a:lnTo>
                    <a:pt x="2531674" y="657413"/>
                  </a:lnTo>
                  <a:lnTo>
                    <a:pt x="0" y="657413"/>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400" b="1">
                  <a:latin typeface="+mj-lt"/>
                </a:rPr>
                <a:t>No driving license </a:t>
              </a:r>
              <a:endParaRPr lang="en-GB" sz="1400" b="1" kern="1200">
                <a:latin typeface="+mj-lt"/>
              </a:endParaRPr>
            </a:p>
          </p:txBody>
        </p:sp>
      </p:grpSp>
    </p:spTree>
    <p:extLst>
      <p:ext uri="{BB962C8B-B14F-4D97-AF65-F5344CB8AC3E}">
        <p14:creationId xmlns:p14="http://schemas.microsoft.com/office/powerpoint/2010/main" val="312527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2B7D-1EE8-8386-0D3A-FF51327E62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F27D0-F41B-5FA2-D4E3-97C9A7D71AAB}"/>
              </a:ext>
            </a:extLst>
          </p:cNvPr>
          <p:cNvSpPr>
            <a:spLocks noGrp="1"/>
          </p:cNvSpPr>
          <p:nvPr>
            <p:ph type="title"/>
          </p:nvPr>
        </p:nvSpPr>
        <p:spPr>
          <a:xfrm>
            <a:off x="229385" y="214800"/>
            <a:ext cx="11716537" cy="741545"/>
          </a:xfrm>
        </p:spPr>
        <p:txBody>
          <a:bodyPr>
            <a:noAutofit/>
          </a:bodyPr>
          <a:lstStyle/>
          <a:p>
            <a:r>
              <a:rPr lang="en-GB" sz="2900">
                <a:latin typeface="Arial" panose="020B0604020202020204" pitchFamily="34" charset="0"/>
                <a:cs typeface="Arial" panose="020B0604020202020204" pitchFamily="34" charset="0"/>
              </a:rPr>
              <a:t>Economic inactivity in Greater Manchester vs. England (16-64)</a:t>
            </a:r>
          </a:p>
        </p:txBody>
      </p:sp>
      <p:sp>
        <p:nvSpPr>
          <p:cNvPr id="3" name="TextBox 2">
            <a:extLst>
              <a:ext uri="{FF2B5EF4-FFF2-40B4-BE49-F238E27FC236}">
                <a16:creationId xmlns:a16="http://schemas.microsoft.com/office/drawing/2014/main" id="{FD9CE47C-7A0B-88C3-6D5C-E71063EDBC6B}"/>
              </a:ext>
            </a:extLst>
          </p:cNvPr>
          <p:cNvSpPr txBox="1"/>
          <p:nvPr/>
        </p:nvSpPr>
        <p:spPr>
          <a:xfrm>
            <a:off x="229386" y="6315075"/>
            <a:ext cx="4633492" cy="276999"/>
          </a:xfrm>
          <a:prstGeom prst="rect">
            <a:avLst/>
          </a:prstGeom>
          <a:noFill/>
          <a:ln>
            <a:solidFill>
              <a:schemeClr val="tx1"/>
            </a:solidFill>
          </a:ln>
        </p:spPr>
        <p:txBody>
          <a:bodyPr wrap="square" rtlCol="0">
            <a:spAutoFit/>
          </a:bodyPr>
          <a:lstStyle/>
          <a:p>
            <a:r>
              <a:rPr lang="en-GB" sz="1200"/>
              <a:t>Source: NOMIS – Annual Population Survey – Updated quarterly</a:t>
            </a:r>
          </a:p>
        </p:txBody>
      </p:sp>
      <p:sp>
        <p:nvSpPr>
          <p:cNvPr id="4" name="TextBox 3">
            <a:extLst>
              <a:ext uri="{FF2B5EF4-FFF2-40B4-BE49-F238E27FC236}">
                <a16:creationId xmlns:a16="http://schemas.microsoft.com/office/drawing/2014/main" id="{F35A9C53-DAF8-7890-5C52-93A86FF2DF25}"/>
              </a:ext>
            </a:extLst>
          </p:cNvPr>
          <p:cNvSpPr txBox="1"/>
          <p:nvPr/>
        </p:nvSpPr>
        <p:spPr>
          <a:xfrm>
            <a:off x="9314664" y="1031847"/>
            <a:ext cx="2649524" cy="4893647"/>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Overall, economic inactivity in Greater Manchester for those of working age had been trending downward since 2012 but has seen a recent rise. The rate of economic inactivity in Greater Manchester now sits at 25.0%; previously, in the 12 months to December 2013, the economic inactivity rate peaked at 25.8%.</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In recent times, following COVID-19, the rate of economic inactivity did see a slight spike, reaching 24.6% at its peak. Data suggests that the inactivity rate now sits above the peak seen in the pandemic. </a:t>
            </a:r>
          </a:p>
          <a:p>
            <a:endParaRPr lang="en-GB" sz="1200"/>
          </a:p>
          <a:p>
            <a:pPr marL="171450" indent="-171450">
              <a:buFont typeface="Arial" panose="020B0604020202020204" pitchFamily="34" charset="0"/>
              <a:buChar char="•"/>
            </a:pPr>
            <a:r>
              <a:rPr lang="en-GB" sz="1200"/>
              <a:t>While England had seen a slight up-tick in inactivity in the first part of 2024, the trend is not nearly as volatile as in GM and sits markedly below GM levels for inactivity (25.0% in GM vs. 21.1% in England).</a:t>
            </a:r>
          </a:p>
        </p:txBody>
      </p:sp>
      <p:graphicFrame>
        <p:nvGraphicFramePr>
          <p:cNvPr id="7" name="Chart 6">
            <a:extLst>
              <a:ext uri="{FF2B5EF4-FFF2-40B4-BE49-F238E27FC236}">
                <a16:creationId xmlns:a16="http://schemas.microsoft.com/office/drawing/2014/main" id="{38E7D91F-D7CC-6A02-A5FE-3A8813ACAEBD}"/>
              </a:ext>
            </a:extLst>
          </p:cNvPr>
          <p:cNvGraphicFramePr>
            <a:graphicFrameLocks/>
          </p:cNvGraphicFramePr>
          <p:nvPr>
            <p:extLst>
              <p:ext uri="{D42A27DB-BD31-4B8C-83A1-F6EECF244321}">
                <p14:modId xmlns:p14="http://schemas.microsoft.com/office/powerpoint/2010/main" val="4074213751"/>
              </p:ext>
            </p:extLst>
          </p:nvPr>
        </p:nvGraphicFramePr>
        <p:xfrm>
          <a:off x="246078" y="956345"/>
          <a:ext cx="8907158" cy="5096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39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D288A-C1CD-5C9E-EC00-C24EEE068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D621E-3CDF-B920-9D34-E3E8EFB0E877}"/>
              </a:ext>
            </a:extLst>
          </p:cNvPr>
          <p:cNvSpPr>
            <a:spLocks noGrp="1"/>
          </p:cNvSpPr>
          <p:nvPr>
            <p:ph type="title"/>
          </p:nvPr>
        </p:nvSpPr>
        <p:spPr>
          <a:xfrm>
            <a:off x="229385" y="214800"/>
            <a:ext cx="11716537" cy="741545"/>
          </a:xfrm>
        </p:spPr>
        <p:txBody>
          <a:bodyPr>
            <a:noAutofit/>
          </a:bodyPr>
          <a:lstStyle/>
          <a:p>
            <a:r>
              <a:rPr lang="en-GB" sz="2900">
                <a:latin typeface="Arial" panose="020B0604020202020204" pitchFamily="34" charset="0"/>
                <a:cs typeface="Arial" panose="020B0604020202020204" pitchFamily="34" charset="0"/>
              </a:rPr>
              <a:t>Economic inactivity by reason: Greater Manchester vs. England</a:t>
            </a:r>
          </a:p>
        </p:txBody>
      </p:sp>
      <p:sp>
        <p:nvSpPr>
          <p:cNvPr id="3" name="TextBox 2">
            <a:extLst>
              <a:ext uri="{FF2B5EF4-FFF2-40B4-BE49-F238E27FC236}">
                <a16:creationId xmlns:a16="http://schemas.microsoft.com/office/drawing/2014/main" id="{1C41534D-34D3-33F8-3B40-196A04CC4BFA}"/>
              </a:ext>
            </a:extLst>
          </p:cNvPr>
          <p:cNvSpPr txBox="1"/>
          <p:nvPr/>
        </p:nvSpPr>
        <p:spPr>
          <a:xfrm>
            <a:off x="229386" y="6296025"/>
            <a:ext cx="4571213" cy="276999"/>
          </a:xfrm>
          <a:prstGeom prst="rect">
            <a:avLst/>
          </a:prstGeom>
          <a:noFill/>
          <a:ln>
            <a:solidFill>
              <a:schemeClr val="tx1"/>
            </a:solidFill>
          </a:ln>
        </p:spPr>
        <p:txBody>
          <a:bodyPr wrap="square" rtlCol="0">
            <a:spAutoFit/>
          </a:bodyPr>
          <a:lstStyle/>
          <a:p>
            <a:r>
              <a:rPr lang="en-GB" sz="1200"/>
              <a:t>Source: NOMIS – Annual Population Survey – Updated quarterly</a:t>
            </a:r>
          </a:p>
        </p:txBody>
      </p:sp>
      <p:sp>
        <p:nvSpPr>
          <p:cNvPr id="4" name="TextBox 3">
            <a:extLst>
              <a:ext uri="{FF2B5EF4-FFF2-40B4-BE49-F238E27FC236}">
                <a16:creationId xmlns:a16="http://schemas.microsoft.com/office/drawing/2014/main" id="{C7D6C659-20BB-789E-32AD-188FD8CD9DED}"/>
              </a:ext>
            </a:extLst>
          </p:cNvPr>
          <p:cNvSpPr txBox="1"/>
          <p:nvPr/>
        </p:nvSpPr>
        <p:spPr>
          <a:xfrm>
            <a:off x="9344025" y="956345"/>
            <a:ext cx="2601897" cy="5262979"/>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This chart depicts the proportion of the working age population who are economically inactive split by their reason for inactivity and shows how GM figures compare with figures for England. As seen, those who are inactive due to long-term sickness account for 7.9% of the working age population in Greater Manchester, but only 5.7% of the working age population in England – suggesting inactivity due to long-term health conditions is significantly more common in GM than England. </a:t>
            </a:r>
          </a:p>
          <a:p>
            <a:endParaRPr lang="en-GB" sz="1200"/>
          </a:p>
          <a:p>
            <a:pPr marL="171450" indent="-171450">
              <a:buFont typeface="Arial" panose="020B0604020202020204" pitchFamily="34" charset="0"/>
              <a:buChar char="•"/>
            </a:pPr>
            <a:r>
              <a:rPr lang="en-GB" sz="1200"/>
              <a:t>Students also make up a large proportion of the working age population in GM (6.3%) but a smaller proportion of the working age population in England (5.8%). Finally, in GM 4.6% of the working age population are inactive due to ‘looking after family / home’ compared to 4.0% in England. </a:t>
            </a:r>
          </a:p>
        </p:txBody>
      </p:sp>
      <p:graphicFrame>
        <p:nvGraphicFramePr>
          <p:cNvPr id="6" name="Chart 5">
            <a:extLst>
              <a:ext uri="{FF2B5EF4-FFF2-40B4-BE49-F238E27FC236}">
                <a16:creationId xmlns:a16="http://schemas.microsoft.com/office/drawing/2014/main" id="{01603958-50E5-C2A3-64A7-031E8812483C}"/>
              </a:ext>
            </a:extLst>
          </p:cNvPr>
          <p:cNvGraphicFramePr>
            <a:graphicFrameLocks/>
          </p:cNvGraphicFramePr>
          <p:nvPr>
            <p:extLst>
              <p:ext uri="{D42A27DB-BD31-4B8C-83A1-F6EECF244321}">
                <p14:modId xmlns:p14="http://schemas.microsoft.com/office/powerpoint/2010/main" val="649322047"/>
              </p:ext>
            </p:extLst>
          </p:nvPr>
        </p:nvGraphicFramePr>
        <p:xfrm>
          <a:off x="161925" y="930210"/>
          <a:ext cx="8924925" cy="5194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765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BF945-7BE9-83DA-C375-341E944F2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40671-C53F-901A-A7BD-0E7B6725B07A}"/>
              </a:ext>
            </a:extLst>
          </p:cNvPr>
          <p:cNvSpPr>
            <a:spLocks noGrp="1"/>
          </p:cNvSpPr>
          <p:nvPr>
            <p:ph type="title"/>
          </p:nvPr>
        </p:nvSpPr>
        <p:spPr>
          <a:xfrm>
            <a:off x="229385" y="214800"/>
            <a:ext cx="11716537" cy="741545"/>
          </a:xfrm>
        </p:spPr>
        <p:txBody>
          <a:bodyPr>
            <a:noAutofit/>
          </a:bodyPr>
          <a:lstStyle/>
          <a:p>
            <a:r>
              <a:rPr lang="en-GB" sz="2900">
                <a:latin typeface="Arial" panose="020B0604020202020204" pitchFamily="34" charset="0"/>
                <a:cs typeface="Arial" panose="020B0604020202020204" pitchFamily="34" charset="0"/>
              </a:rPr>
              <a:t>Economic inactivity by age group in Greater Manchester</a:t>
            </a:r>
          </a:p>
        </p:txBody>
      </p:sp>
      <p:sp>
        <p:nvSpPr>
          <p:cNvPr id="3" name="TextBox 2">
            <a:extLst>
              <a:ext uri="{FF2B5EF4-FFF2-40B4-BE49-F238E27FC236}">
                <a16:creationId xmlns:a16="http://schemas.microsoft.com/office/drawing/2014/main" id="{5D96D460-5787-5808-27F6-45CC3B51E7FD}"/>
              </a:ext>
            </a:extLst>
          </p:cNvPr>
          <p:cNvSpPr txBox="1"/>
          <p:nvPr/>
        </p:nvSpPr>
        <p:spPr>
          <a:xfrm>
            <a:off x="229385" y="6296025"/>
            <a:ext cx="4637890" cy="276999"/>
          </a:xfrm>
          <a:prstGeom prst="rect">
            <a:avLst/>
          </a:prstGeom>
          <a:noFill/>
          <a:ln>
            <a:solidFill>
              <a:schemeClr val="tx1"/>
            </a:solidFill>
          </a:ln>
        </p:spPr>
        <p:txBody>
          <a:bodyPr wrap="square" rtlCol="0">
            <a:spAutoFit/>
          </a:bodyPr>
          <a:lstStyle/>
          <a:p>
            <a:r>
              <a:rPr lang="en-GB" sz="1200"/>
              <a:t>Source: NOMIS – Annual Population Survey – Updated quarterly</a:t>
            </a:r>
          </a:p>
        </p:txBody>
      </p:sp>
      <p:sp>
        <p:nvSpPr>
          <p:cNvPr id="4" name="TextBox 3">
            <a:extLst>
              <a:ext uri="{FF2B5EF4-FFF2-40B4-BE49-F238E27FC236}">
                <a16:creationId xmlns:a16="http://schemas.microsoft.com/office/drawing/2014/main" id="{4840C575-60CB-7614-CCC6-40EDC46E4D7E}"/>
              </a:ext>
            </a:extLst>
          </p:cNvPr>
          <p:cNvSpPr txBox="1"/>
          <p:nvPr/>
        </p:nvSpPr>
        <p:spPr>
          <a:xfrm>
            <a:off x="9648824" y="1031847"/>
            <a:ext cx="2297099" cy="3231654"/>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This chart looks at the economic inactivity rate for age groups in Greater Manchester in the most recent period available.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As seen, 16-24-year-olds are by far the age group with the highest rate of economic inactivity at 45.5%, followed by 50-64-year-olds at 29.7%. The middle age bands, as expected, have the lowest rates of economic inactivity as that’s when people are most likely to be working. </a:t>
            </a:r>
          </a:p>
        </p:txBody>
      </p:sp>
      <p:graphicFrame>
        <p:nvGraphicFramePr>
          <p:cNvPr id="6" name="Chart 5">
            <a:extLst>
              <a:ext uri="{FF2B5EF4-FFF2-40B4-BE49-F238E27FC236}">
                <a16:creationId xmlns:a16="http://schemas.microsoft.com/office/drawing/2014/main" id="{3D03417A-D577-38B4-3135-066C95EB8C83}"/>
              </a:ext>
            </a:extLst>
          </p:cNvPr>
          <p:cNvGraphicFramePr>
            <a:graphicFrameLocks/>
          </p:cNvGraphicFramePr>
          <p:nvPr>
            <p:extLst>
              <p:ext uri="{D42A27DB-BD31-4B8C-83A1-F6EECF244321}">
                <p14:modId xmlns:p14="http://schemas.microsoft.com/office/powerpoint/2010/main" val="209795189"/>
              </p:ext>
            </p:extLst>
          </p:nvPr>
        </p:nvGraphicFramePr>
        <p:xfrm>
          <a:off x="246077" y="997592"/>
          <a:ext cx="9002698" cy="5046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309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7C98-39C1-36E3-95A3-F7F0B78384E5}"/>
              </a:ext>
            </a:extLst>
          </p:cNvPr>
          <p:cNvSpPr>
            <a:spLocks noGrp="1"/>
          </p:cNvSpPr>
          <p:nvPr>
            <p:ph type="title"/>
          </p:nvPr>
        </p:nvSpPr>
        <p:spPr>
          <a:xfrm>
            <a:off x="229385" y="214800"/>
            <a:ext cx="11716537" cy="741545"/>
          </a:xfrm>
        </p:spPr>
        <p:txBody>
          <a:bodyPr>
            <a:noAutofit/>
          </a:bodyPr>
          <a:lstStyle/>
          <a:p>
            <a:r>
              <a:rPr lang="en-GB" sz="2900">
                <a:latin typeface="Arial" panose="020B0604020202020204" pitchFamily="34" charset="0"/>
                <a:cs typeface="Arial" panose="020B0604020202020204" pitchFamily="34" charset="0"/>
              </a:rPr>
              <a:t>Economic inactivity by reason and age in Greater Manchester</a:t>
            </a:r>
          </a:p>
        </p:txBody>
      </p:sp>
      <p:sp>
        <p:nvSpPr>
          <p:cNvPr id="3" name="TextBox 2">
            <a:extLst>
              <a:ext uri="{FF2B5EF4-FFF2-40B4-BE49-F238E27FC236}">
                <a16:creationId xmlns:a16="http://schemas.microsoft.com/office/drawing/2014/main" id="{A0DBCC5B-283D-3185-D761-624EA00BC62E}"/>
              </a:ext>
            </a:extLst>
          </p:cNvPr>
          <p:cNvSpPr txBox="1"/>
          <p:nvPr/>
        </p:nvSpPr>
        <p:spPr>
          <a:xfrm>
            <a:off x="229387" y="6296025"/>
            <a:ext cx="1658136" cy="276999"/>
          </a:xfrm>
          <a:prstGeom prst="rect">
            <a:avLst/>
          </a:prstGeom>
          <a:noFill/>
          <a:ln>
            <a:solidFill>
              <a:schemeClr val="tx1"/>
            </a:solidFill>
          </a:ln>
        </p:spPr>
        <p:txBody>
          <a:bodyPr wrap="square" rtlCol="0">
            <a:spAutoFit/>
          </a:bodyPr>
          <a:lstStyle/>
          <a:p>
            <a:r>
              <a:rPr lang="en-GB" sz="1200"/>
              <a:t>Source: Census 2021</a:t>
            </a:r>
          </a:p>
        </p:txBody>
      </p:sp>
      <p:sp>
        <p:nvSpPr>
          <p:cNvPr id="4" name="TextBox 3">
            <a:extLst>
              <a:ext uri="{FF2B5EF4-FFF2-40B4-BE49-F238E27FC236}">
                <a16:creationId xmlns:a16="http://schemas.microsoft.com/office/drawing/2014/main" id="{92F4FE9E-6342-F2E5-F90D-DC328627F21B}"/>
              </a:ext>
            </a:extLst>
          </p:cNvPr>
          <p:cNvSpPr txBox="1"/>
          <p:nvPr/>
        </p:nvSpPr>
        <p:spPr>
          <a:xfrm>
            <a:off x="9739618" y="956345"/>
            <a:ext cx="2206304" cy="4893647"/>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This chart depicts the proportional split by age group for each reason for economic inactivity to get a better sense of how age groups vary by reason for inactivity.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As seen, age group proportions vary significantly by reason. For example, 55.4% of all those inactive due to long-term sickness were aged 50+; however, only 28.9% of all those inactive due to looking after family / home were aged 50+. This suggests older age groups are more affected by long-term sickness and that middle age groups are more likely to have the responsibility of looking after the home / family (39.5% of all those inactive due to care responsibilities were 35-49).</a:t>
            </a:r>
          </a:p>
        </p:txBody>
      </p:sp>
      <p:graphicFrame>
        <p:nvGraphicFramePr>
          <p:cNvPr id="6" name="Chart 5">
            <a:extLst>
              <a:ext uri="{FF2B5EF4-FFF2-40B4-BE49-F238E27FC236}">
                <a16:creationId xmlns:a16="http://schemas.microsoft.com/office/drawing/2014/main" id="{F665A5EB-26FE-4846-9171-F7F237541096}"/>
              </a:ext>
            </a:extLst>
          </p:cNvPr>
          <p:cNvGraphicFramePr>
            <a:graphicFrameLocks/>
          </p:cNvGraphicFramePr>
          <p:nvPr/>
        </p:nvGraphicFramePr>
        <p:xfrm>
          <a:off x="229385" y="956345"/>
          <a:ext cx="9426344" cy="5267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59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7C98-39C1-36E3-95A3-F7F0B78384E5}"/>
              </a:ext>
            </a:extLst>
          </p:cNvPr>
          <p:cNvSpPr>
            <a:spLocks noGrp="1"/>
          </p:cNvSpPr>
          <p:nvPr>
            <p:ph type="title"/>
          </p:nvPr>
        </p:nvSpPr>
        <p:spPr>
          <a:xfrm>
            <a:off x="229385" y="214800"/>
            <a:ext cx="11716537" cy="741545"/>
          </a:xfrm>
        </p:spPr>
        <p:txBody>
          <a:bodyPr>
            <a:noAutofit/>
          </a:bodyPr>
          <a:lstStyle/>
          <a:p>
            <a:r>
              <a:rPr lang="en-GB" sz="2900">
                <a:latin typeface="Arial" panose="020B0604020202020204" pitchFamily="34" charset="0"/>
                <a:cs typeface="Arial" panose="020B0604020202020204" pitchFamily="34" charset="0"/>
              </a:rPr>
              <a:t>Economic inactivity by reason and gender in Greater Manchester</a:t>
            </a:r>
          </a:p>
        </p:txBody>
      </p:sp>
      <p:sp>
        <p:nvSpPr>
          <p:cNvPr id="3" name="TextBox 2">
            <a:extLst>
              <a:ext uri="{FF2B5EF4-FFF2-40B4-BE49-F238E27FC236}">
                <a16:creationId xmlns:a16="http://schemas.microsoft.com/office/drawing/2014/main" id="{A0DBCC5B-283D-3185-D761-624EA00BC62E}"/>
              </a:ext>
            </a:extLst>
          </p:cNvPr>
          <p:cNvSpPr txBox="1"/>
          <p:nvPr/>
        </p:nvSpPr>
        <p:spPr>
          <a:xfrm>
            <a:off x="229386" y="6296025"/>
            <a:ext cx="1828013" cy="276999"/>
          </a:xfrm>
          <a:prstGeom prst="rect">
            <a:avLst/>
          </a:prstGeom>
          <a:noFill/>
          <a:ln>
            <a:solidFill>
              <a:schemeClr val="tx1"/>
            </a:solidFill>
          </a:ln>
        </p:spPr>
        <p:txBody>
          <a:bodyPr wrap="square" rtlCol="0">
            <a:spAutoFit/>
          </a:bodyPr>
          <a:lstStyle/>
          <a:p>
            <a:r>
              <a:rPr lang="en-GB" sz="1200"/>
              <a:t>Source: Census 2021</a:t>
            </a:r>
          </a:p>
        </p:txBody>
      </p:sp>
      <p:sp>
        <p:nvSpPr>
          <p:cNvPr id="4" name="TextBox 3">
            <a:extLst>
              <a:ext uri="{FF2B5EF4-FFF2-40B4-BE49-F238E27FC236}">
                <a16:creationId xmlns:a16="http://schemas.microsoft.com/office/drawing/2014/main" id="{92F4FE9E-6342-F2E5-F90D-DC328627F21B}"/>
              </a:ext>
            </a:extLst>
          </p:cNvPr>
          <p:cNvSpPr txBox="1"/>
          <p:nvPr/>
        </p:nvSpPr>
        <p:spPr>
          <a:xfrm>
            <a:off x="9410699" y="956345"/>
            <a:ext cx="2535223" cy="4708981"/>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t>Similar to the previous chart, this chart looks at the proportional split of reasons for inactivity by gender to assess whether certain reasons may be more weighted towards a particular gender.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As seen, the largest disparity in proportional split is seen in those looking after family / home where 82.5% of all those inactive for this reason were female compared to 17.5% male.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Gender disparities are less obvious among other reasons for inactivity; however, it would appear females (55%) also make up a larger proportion of those inactive due to retirement when compared to males (45%).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Other reasons are more evenly split and present limited gender bias. </a:t>
            </a:r>
          </a:p>
        </p:txBody>
      </p:sp>
      <p:graphicFrame>
        <p:nvGraphicFramePr>
          <p:cNvPr id="6" name="Chart 5">
            <a:extLst>
              <a:ext uri="{FF2B5EF4-FFF2-40B4-BE49-F238E27FC236}">
                <a16:creationId xmlns:a16="http://schemas.microsoft.com/office/drawing/2014/main" id="{CC2A9ED7-48AD-11C8-0CD6-B421A63A2FF4}"/>
              </a:ext>
            </a:extLst>
          </p:cNvPr>
          <p:cNvGraphicFramePr>
            <a:graphicFrameLocks/>
          </p:cNvGraphicFramePr>
          <p:nvPr/>
        </p:nvGraphicFramePr>
        <p:xfrm>
          <a:off x="229384" y="956345"/>
          <a:ext cx="9099173" cy="5268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519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15A2B-2CC3-5CE9-169D-ECA40DA0F6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28B87A-900D-B7A2-D3D9-9C640835CB6B}"/>
              </a:ext>
            </a:extLst>
          </p:cNvPr>
          <p:cNvSpPr txBox="1"/>
          <p:nvPr/>
        </p:nvSpPr>
        <p:spPr>
          <a:xfrm>
            <a:off x="357155" y="1346021"/>
            <a:ext cx="4179404" cy="4939814"/>
          </a:xfrm>
          <a:prstGeom prst="rect">
            <a:avLst/>
          </a:prstGeom>
          <a:noFill/>
        </p:spPr>
        <p:txBody>
          <a:bodyPr wrap="square">
            <a:spAutoFit/>
          </a:bodyPr>
          <a:lstStyle/>
          <a:p>
            <a:pPr>
              <a:defRPr/>
            </a:pPr>
            <a:r>
              <a:rPr lang="en-GB" sz="1500" kern="0">
                <a:solidFill>
                  <a:srgbClr val="5C5B5A"/>
                </a:solidFill>
                <a:effectLst/>
                <a:latin typeface="+mj-lt"/>
                <a:ea typeface="Times New Roman" panose="02020603050405020304" pitchFamily="18" charset="0"/>
                <a:cs typeface="Calibri" panose="020F0502020204030204" pitchFamily="34" charset="0"/>
              </a:rPr>
              <a:t>In GM, </a:t>
            </a:r>
            <a:r>
              <a:rPr lang="en-GB" sz="1500" b="1" kern="0">
                <a:solidFill>
                  <a:srgbClr val="5C5B5A"/>
                </a:solidFill>
                <a:effectLst/>
                <a:latin typeface="+mj-lt"/>
                <a:ea typeface="Times New Roman" panose="02020603050405020304" pitchFamily="18" charset="0"/>
                <a:cs typeface="Calibri" panose="020F0502020204030204" pitchFamily="34" charset="0"/>
              </a:rPr>
              <a:t>the number of residents who are economically inactive due to ill health stands at 161,500 people</a:t>
            </a:r>
            <a:r>
              <a:rPr lang="en-GB" sz="1500" kern="0">
                <a:solidFill>
                  <a:srgbClr val="5C5B5A"/>
                </a:solidFill>
                <a:effectLst/>
                <a:latin typeface="+mj-lt"/>
                <a:ea typeface="Times New Roman" panose="02020603050405020304" pitchFamily="18" charset="0"/>
                <a:cs typeface="Calibri" panose="020F0502020204030204" pitchFamily="34" charset="0"/>
              </a:rPr>
              <a:t>, this includes residents who are temporary sick (</a:t>
            </a:r>
            <a:r>
              <a:rPr lang="en-GB" sz="1500" kern="0">
                <a:solidFill>
                  <a:srgbClr val="5C5B5A"/>
                </a:solidFill>
                <a:latin typeface="+mj-lt"/>
                <a:ea typeface="Times New Roman" panose="02020603050405020304" pitchFamily="18" charset="0"/>
                <a:cs typeface="Calibri" panose="020F0502020204030204" pitchFamily="34" charset="0"/>
              </a:rPr>
              <a:t>19,000</a:t>
            </a:r>
            <a:r>
              <a:rPr lang="en-GB" sz="1500" kern="0">
                <a:solidFill>
                  <a:srgbClr val="5C5B5A"/>
                </a:solidFill>
                <a:effectLst/>
                <a:latin typeface="+mj-lt"/>
                <a:ea typeface="Times New Roman" panose="02020603050405020304" pitchFamily="18" charset="0"/>
                <a:cs typeface="Calibri" panose="020F0502020204030204" pitchFamily="34" charset="0"/>
              </a:rPr>
              <a:t> people) and long-term sick (142,500 people). </a:t>
            </a:r>
            <a:r>
              <a:rPr lang="en-GB" sz="1500" b="1" kern="0">
                <a:solidFill>
                  <a:srgbClr val="5C5B5A"/>
                </a:solidFill>
                <a:effectLst/>
                <a:latin typeface="+mj-lt"/>
                <a:ea typeface="Times New Roman" panose="02020603050405020304" pitchFamily="18" charset="0"/>
                <a:cs typeface="Calibri" panose="020F0502020204030204" pitchFamily="34" charset="0"/>
              </a:rPr>
              <a:t>85,500 economically inactive people in GM want a job</a:t>
            </a:r>
            <a:r>
              <a:rPr lang="en-GB" sz="1500" kern="0">
                <a:solidFill>
                  <a:srgbClr val="5C5B5A"/>
                </a:solidFill>
                <a:effectLst/>
                <a:latin typeface="+mj-lt"/>
                <a:ea typeface="Times New Roman" panose="02020603050405020304" pitchFamily="18" charset="0"/>
                <a:cs typeface="Calibri" panose="020F0502020204030204" pitchFamily="34" charset="0"/>
              </a:rPr>
              <a:t>. </a:t>
            </a:r>
          </a:p>
          <a:p>
            <a:pPr>
              <a:defRPr/>
            </a:pPr>
            <a:endParaRPr lang="en-GB" sz="1500" kern="0">
              <a:solidFill>
                <a:srgbClr val="5C5B5A"/>
              </a:solidFill>
              <a:latin typeface="+mj-lt"/>
              <a:ea typeface="+mn-lt"/>
              <a:cs typeface="Calibri" panose="020F0502020204030204" pitchFamily="34" charset="0"/>
              <a:sym typeface="Arial"/>
            </a:endParaRPr>
          </a:p>
          <a:p>
            <a:pPr>
              <a:defRPr/>
            </a:pPr>
            <a:r>
              <a:rPr lang="en-GB" sz="1500" kern="0">
                <a:solidFill>
                  <a:srgbClr val="5C5B5A"/>
                </a:solidFill>
                <a:latin typeface="+mj-lt"/>
                <a:ea typeface="+mn-lt"/>
                <a:cs typeface="+mn-lt"/>
                <a:sym typeface="Arial"/>
              </a:rPr>
              <a:t>GM has less economically inactive residents due to long term sickness compared to the North- West, but a greater proportion of economically inactive residents due to long-term sickness than England.</a:t>
            </a:r>
            <a:r>
              <a:rPr lang="en-GB" sz="1500" kern="0">
                <a:solidFill>
                  <a:srgbClr val="5C5B5A"/>
                </a:solidFill>
                <a:latin typeface="+mj-lt"/>
                <a:ea typeface="+mn-lt"/>
                <a:cs typeface="Arial"/>
                <a:sym typeface="Arial"/>
              </a:rPr>
              <a:t> </a:t>
            </a:r>
          </a:p>
          <a:p>
            <a:pPr>
              <a:defRPr/>
            </a:pPr>
            <a:endParaRPr lang="en-GB" sz="1500" b="1" kern="0">
              <a:solidFill>
                <a:srgbClr val="5C5B5A"/>
              </a:solidFill>
              <a:effectLst/>
              <a:latin typeface="+mj-lt"/>
              <a:ea typeface="+mn-lt"/>
              <a:cs typeface="Arial"/>
              <a:sym typeface="Arial"/>
            </a:endParaRPr>
          </a:p>
          <a:p>
            <a:pPr>
              <a:defRPr/>
            </a:pPr>
            <a:r>
              <a:rPr lang="en-GB" sz="1500" b="1" kern="0">
                <a:solidFill>
                  <a:srgbClr val="5C5B5A"/>
                </a:solidFill>
                <a:effectLst/>
                <a:latin typeface="+mj-lt"/>
                <a:ea typeface="Times New Roman" panose="02020603050405020304" pitchFamily="18" charset="0"/>
                <a:cs typeface="Calibri" panose="020F0502020204030204" pitchFamily="34" charset="0"/>
              </a:rPr>
              <a:t>To identify where residents who are economically inactive due to ill health or a disability reside, GMCA has created a dashboard</a:t>
            </a:r>
            <a:r>
              <a:rPr lang="en-GB" sz="1500" kern="0">
                <a:solidFill>
                  <a:srgbClr val="5C5B5A"/>
                </a:solidFill>
                <a:effectLst/>
                <a:latin typeface="+mj-lt"/>
                <a:ea typeface="Times New Roman" panose="02020603050405020304" pitchFamily="18" charset="0"/>
                <a:cs typeface="Calibri" panose="020F0502020204030204" pitchFamily="34" charset="0"/>
              </a:rPr>
              <a:t> bringing together data from a range of sources. </a:t>
            </a:r>
          </a:p>
          <a:p>
            <a:pPr>
              <a:defRPr/>
            </a:pPr>
            <a:endParaRPr lang="en-GB" sz="1500" kern="0">
              <a:solidFill>
                <a:srgbClr val="5C5B5A"/>
              </a:solidFill>
              <a:latin typeface="+mj-lt"/>
              <a:ea typeface="Times New Roman" panose="02020603050405020304" pitchFamily="18" charset="0"/>
              <a:cs typeface="Calibri" panose="020F0502020204030204" pitchFamily="34" charset="0"/>
            </a:endParaRPr>
          </a:p>
          <a:p>
            <a:pPr>
              <a:defRPr/>
            </a:pPr>
            <a:r>
              <a:rPr lang="en-GB" sz="1500" kern="0">
                <a:solidFill>
                  <a:srgbClr val="5C5B5A"/>
                </a:solidFill>
                <a:effectLst/>
                <a:latin typeface="+mj-lt"/>
                <a:ea typeface="Times New Roman" panose="02020603050405020304" pitchFamily="18" charset="0"/>
                <a:cs typeface="Calibri" panose="020F0502020204030204" pitchFamily="34" charset="0"/>
              </a:rPr>
              <a:t>The dashboard can be accessed </a:t>
            </a:r>
            <a:r>
              <a:rPr lang="en-GB" sz="1500" u="sng" kern="0">
                <a:solidFill>
                  <a:srgbClr val="ED641C"/>
                </a:solidFill>
                <a:effectLst/>
                <a:latin typeface="+mj-l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GB" sz="1500" kern="0">
                <a:solidFill>
                  <a:srgbClr val="5C5B5A"/>
                </a:solidFill>
                <a:effectLst/>
                <a:latin typeface="+mj-lt"/>
                <a:ea typeface="Times New Roman" panose="02020603050405020304" pitchFamily="18" charset="0"/>
                <a:cs typeface="Calibri" panose="020F0502020204030204" pitchFamily="34" charset="0"/>
              </a:rPr>
              <a:t>. </a:t>
            </a:r>
            <a:endParaRPr lang="en-GB" sz="1500" kern="0">
              <a:solidFill>
                <a:srgbClr val="5C5B5A"/>
              </a:solidFill>
              <a:latin typeface="+mj-lt"/>
              <a:ea typeface="Calibri"/>
              <a:cs typeface="Arial"/>
            </a:endParaRPr>
          </a:p>
        </p:txBody>
      </p:sp>
      <p:sp>
        <p:nvSpPr>
          <p:cNvPr id="5" name="TextBox 4">
            <a:extLst>
              <a:ext uri="{FF2B5EF4-FFF2-40B4-BE49-F238E27FC236}">
                <a16:creationId xmlns:a16="http://schemas.microsoft.com/office/drawing/2014/main" id="{6ABF83B9-BD1E-37B6-E2E9-26F3690E5868}"/>
              </a:ext>
            </a:extLst>
          </p:cNvPr>
          <p:cNvSpPr txBox="1"/>
          <p:nvPr/>
        </p:nvSpPr>
        <p:spPr>
          <a:xfrm>
            <a:off x="294078" y="419042"/>
            <a:ext cx="11897922" cy="579148"/>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600" b="1">
                <a:solidFill>
                  <a:srgbClr val="5C5B5A"/>
                </a:solidFill>
                <a:latin typeface="+mj-lt"/>
                <a:ea typeface="+mj-ea"/>
                <a:cs typeface="+mj-cs"/>
              </a:rPr>
              <a:t>Economic inactivity in Greater Manchester</a:t>
            </a:r>
          </a:p>
        </p:txBody>
      </p:sp>
      <p:graphicFrame>
        <p:nvGraphicFramePr>
          <p:cNvPr id="4" name="Chart 3">
            <a:extLst>
              <a:ext uri="{FF2B5EF4-FFF2-40B4-BE49-F238E27FC236}">
                <a16:creationId xmlns:a16="http://schemas.microsoft.com/office/drawing/2014/main" id="{70FEB349-A2CE-F0EC-D1D5-8F54D8A71348}"/>
              </a:ext>
            </a:extLst>
          </p:cNvPr>
          <p:cNvGraphicFramePr>
            <a:graphicFrameLocks/>
          </p:cNvGraphicFramePr>
          <p:nvPr>
            <p:extLst>
              <p:ext uri="{D42A27DB-BD31-4B8C-83A1-F6EECF244321}">
                <p14:modId xmlns:p14="http://schemas.microsoft.com/office/powerpoint/2010/main" val="2374068422"/>
              </p:ext>
            </p:extLst>
          </p:nvPr>
        </p:nvGraphicFramePr>
        <p:xfrm>
          <a:off x="4764157" y="1346020"/>
          <a:ext cx="6924260" cy="4939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4821157"/>
      </p:ext>
    </p:extLst>
  </p:cSld>
  <p:clrMapOvr>
    <a:masterClrMapping/>
  </p:clrMapOvr>
</p:sld>
</file>

<file path=ppt/theme/theme1.xml><?xml version="1.0" encoding="utf-8"?>
<a:theme xmlns:a="http://schemas.openxmlformats.org/drawingml/2006/main" name="Office Theme">
  <a:themeElements>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orporate Colours">
    <a:dk1>
      <a:sysClr val="windowText" lastClr="000000"/>
    </a:dk1>
    <a:lt1>
      <a:sysClr val="window" lastClr="FFFFFF"/>
    </a:lt1>
    <a:dk2>
      <a:srgbClr val="44546A"/>
    </a:dk2>
    <a:lt2>
      <a:srgbClr val="E7E6E6"/>
    </a:lt2>
    <a:accent1>
      <a:srgbClr val="2C5060"/>
    </a:accent1>
    <a:accent2>
      <a:srgbClr val="D5573B"/>
    </a:accent2>
    <a:accent3>
      <a:srgbClr val="8D9293"/>
    </a:accent3>
    <a:accent4>
      <a:srgbClr val="95A17E"/>
    </a:accent4>
    <a:accent5>
      <a:srgbClr val="D5C5C8"/>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B0D7407D0142478438574D14B181AA" ma:contentTypeVersion="4" ma:contentTypeDescription="Create a new document." ma:contentTypeScope="" ma:versionID="6e96e75202c5d7fe367d81f0682dffa3">
  <xsd:schema xmlns:xsd="http://www.w3.org/2001/XMLSchema" xmlns:xs="http://www.w3.org/2001/XMLSchema" xmlns:p="http://schemas.microsoft.com/office/2006/metadata/properties" xmlns:ns2="87841bcb-473f-417b-b146-4ad247954c15" targetNamespace="http://schemas.microsoft.com/office/2006/metadata/properties" ma:root="true" ma:fieldsID="afe89f958d72c9412d155bb236ab1598" ns2:_="">
    <xsd:import namespace="87841bcb-473f-417b-b146-4ad247954c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41bcb-473f-417b-b146-4ad247954c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7594AB-8C9E-406C-97C0-88FE704779A8}">
  <ds:schemaRefs>
    <ds:schemaRef ds:uri="http://schemas.microsoft.com/sharepoint/v3/contenttype/forms"/>
  </ds:schemaRefs>
</ds:datastoreItem>
</file>

<file path=customXml/itemProps2.xml><?xml version="1.0" encoding="utf-8"?>
<ds:datastoreItem xmlns:ds="http://schemas.openxmlformats.org/officeDocument/2006/customXml" ds:itemID="{10B34627-CC01-44D3-BFCB-78BADD07433E}">
  <ds:schemaRefs>
    <ds:schemaRef ds:uri="87841bcb-473f-417b-b146-4ad247954c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EB8989-61CF-45A7-A89F-2B14971F9726}">
  <ds:schemaRefs>
    <ds:schemaRef ds:uri="87841bcb-473f-417b-b146-4ad247954c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8d8036a-b5f9-4f3f-9d36-d7cd740299bb}" enabled="0" method="" siteId="{e8d8036a-b5f9-4f3f-9d36-d7cd740299bb}" removed="1"/>
</clbl:labelList>
</file>

<file path=docProps/app.xml><?xml version="1.0" encoding="utf-8"?>
<Properties xmlns="http://schemas.openxmlformats.org/officeDocument/2006/extended-properties" xmlns:vt="http://schemas.openxmlformats.org/officeDocument/2006/docPropsVTypes">
  <TotalTime>0</TotalTime>
  <Words>6331</Words>
  <Application>Microsoft Office PowerPoint</Application>
  <PresentationFormat>Widescreen</PresentationFormat>
  <Paragraphs>587</Paragraphs>
  <Slides>38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Aptos</vt:lpstr>
      <vt:lpstr>Aptos Display</vt:lpstr>
      <vt:lpstr>Aptos Narrow</vt:lpstr>
      <vt:lpstr>Arial</vt:lpstr>
      <vt:lpstr>Calibri</vt:lpstr>
      <vt:lpstr>Colfax</vt:lpstr>
      <vt:lpstr>Segoe UI</vt:lpstr>
      <vt:lpstr>Office Theme</vt:lpstr>
      <vt:lpstr>1_Office Theme</vt:lpstr>
      <vt:lpstr>Get GM Working Plan Data Pack April 2025- DRAFT</vt:lpstr>
      <vt:lpstr>PowerPoint Presentation</vt:lpstr>
      <vt:lpstr>PowerPoint Presentation</vt:lpstr>
      <vt:lpstr>Economic inactivity in Greater Manchester vs. England (16-64)</vt:lpstr>
      <vt:lpstr>Economic inactivity by reason: Greater Manchester vs. England</vt:lpstr>
      <vt:lpstr>Economic inactivity by age group in Greater Manchester</vt:lpstr>
      <vt:lpstr>Economic inactivity by reason and age in Greater Manchester</vt:lpstr>
      <vt:lpstr>Economic inactivity by reason and gender in Greater Manchester</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16-24 NEETs</vt:lpstr>
      <vt:lpstr>Employment rate among young people edged lower over recent decades</vt:lpstr>
      <vt:lpstr>PowerPoint Presentation</vt:lpstr>
      <vt:lpstr>    Pay: summary</vt:lpstr>
      <vt:lpstr>    Key messages</vt:lpstr>
      <vt:lpstr>   Summary: Median pay in Greater Manchester, 2024</vt:lpstr>
      <vt:lpstr>    Final thoughts</vt:lpstr>
      <vt:lpstr>PowerPoint Presentation</vt:lpstr>
      <vt:lpstr>    Job postings rise in March 2025</vt:lpstr>
      <vt:lpstr>PowerPoint Presentation</vt:lpstr>
      <vt:lpstr>GM in-demand occupations (Jun 2024 – Aug 2024)</vt:lpstr>
      <vt:lpstr>PowerPoint Presentation</vt:lpstr>
      <vt:lpstr>PowerPoint Presentation</vt:lpstr>
      <vt:lpstr>PowerPoint Presentation</vt:lpstr>
      <vt:lpstr>PowerPoint Presentation</vt:lpstr>
      <vt:lpstr>Greater Manchester ill-health and disability claimants: All ages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Bytheway, Jamie</cp:lastModifiedBy>
  <cp:revision>1</cp:revision>
  <cp:lastPrinted>2020-10-22T16:13:18Z</cp:lastPrinted>
  <dcterms:created xsi:type="dcterms:W3CDTF">2020-09-16T14:43:21Z</dcterms:created>
  <dcterms:modified xsi:type="dcterms:W3CDTF">2025-04-17T08:42:49Z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0x01010055B0D7407D0142478438574D14B181AA</vt:lpwstr>
  </property>
</Properties>
</file>